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7.xml"/>
  <Override ContentType="application/vnd.openxmlformats-officedocument.presentationml.notesSlide+xml" PartName="/ppt/notesSlides/notesSlide5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76.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24.xml"/>
  <Override ContentType="application/vnd.openxmlformats-officedocument.presentationml.notesSlide+xml" PartName="/ppt/notesSlides/notesSlide50.xml"/>
  <Override ContentType="application/vnd.openxmlformats-officedocument.presentationml.notesSlide+xml" PartName="/ppt/notesSlides/notesSlide68.xml"/>
  <Override ContentType="application/vnd.openxmlformats-officedocument.presentationml.notesSlide+xml" PartName="/ppt/notesSlides/notesSlide17.xml"/>
  <Override ContentType="application/vnd.openxmlformats-officedocument.presentationml.notesSlide+xml" PartName="/ppt/notesSlides/notesSlide42.xml"/>
  <Override ContentType="application/vnd.openxmlformats-officedocument.presentationml.notesSlide+xml" PartName="/ppt/notesSlides/notesSlide16.xml"/>
  <Override ContentType="application/vnd.openxmlformats-officedocument.presentationml.notesSlide+xml" PartName="/ppt/notesSlides/notesSlide34.xml"/>
  <Override ContentType="application/vnd.openxmlformats-officedocument.presentationml.notesSlide+xml" PartName="/ppt/notesSlides/notesSlide51.xml"/>
  <Override ContentType="application/vnd.openxmlformats-officedocument.presentationml.notesSlide+xml" PartName="/ppt/notesSlides/notesSlide77.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43.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73.xml"/>
  <Override ContentType="application/vnd.openxmlformats-officedocument.presentationml.notesSlide+xml" PartName="/ppt/notesSlides/notesSlide56.xml"/>
  <Override ContentType="application/vnd.openxmlformats-officedocument.presentationml.notesSlide+xml" PartName="/ppt/notesSlides/notesSlide30.xml"/>
  <Override ContentType="application/vnd.openxmlformats-officedocument.presentationml.notesSlide+xml" PartName="/ppt/notesSlides/notesSlide69.xml"/>
  <Override ContentType="application/vnd.openxmlformats-officedocument.presentationml.notesSlide+xml" PartName="/ppt/notesSlides/notesSlide26.xml"/>
  <Override ContentType="application/vnd.openxmlformats-officedocument.presentationml.notesSlide+xml" PartName="/ppt/notesSlides/notesSlide39.xml"/>
  <Override ContentType="application/vnd.openxmlformats-officedocument.presentationml.notesSlide+xml" PartName="/ppt/notesSlides/notesSlide31.xml"/>
  <Override ContentType="application/vnd.openxmlformats-officedocument.presentationml.notesSlide+xml" PartName="/ppt/notesSlides/notesSlide80.xml"/>
  <Override ContentType="application/vnd.openxmlformats-officedocument.presentationml.notesSlide+xml" PartName="/ppt/notesSlides/notesSlide61.xml"/>
  <Override ContentType="application/vnd.openxmlformats-officedocument.presentationml.notesSlide+xml" PartName="/ppt/notesSlides/notesSlide74.xml"/>
  <Override ContentType="application/vnd.openxmlformats-officedocument.presentationml.notesSlide+xml" PartName="/ppt/notesSlides/notesSlide57.xml"/>
  <Override ContentType="application/vnd.openxmlformats-officedocument.presentationml.notesSlide+xml" PartName="/ppt/notesSlides/notesSlide44.xml"/>
  <Override ContentType="application/vnd.openxmlformats-officedocument.presentationml.notesSlide+xml" PartName="/ppt/notesSlides/notesSlide58.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75.xml"/>
  <Override ContentType="application/vnd.openxmlformats-officedocument.presentationml.notesSlide+xml" PartName="/ppt/notesSlides/notesSlide2.xml"/>
  <Override ContentType="application/vnd.openxmlformats-officedocument.presentationml.notesSlide+xml" PartName="/ppt/notesSlides/notesSlide37.xml"/>
  <Override ContentType="application/vnd.openxmlformats-officedocument.presentationml.notesSlide+xml" PartName="/ppt/notesSlides/notesSlide62.xml"/>
  <Override ContentType="application/vnd.openxmlformats-officedocument.presentationml.notesSlide+xml" PartName="/ppt/notesSlides/notesSlide29.xml"/>
  <Override ContentType="application/vnd.openxmlformats-officedocument.presentationml.notesSlide+xml" PartName="/ppt/notesSlides/notesSlide54.xml"/>
  <Override ContentType="application/vnd.openxmlformats-officedocument.presentationml.notesSlide+xml" PartName="/ppt/notesSlides/notesSlide45.xml"/>
  <Override ContentType="application/vnd.openxmlformats-officedocument.presentationml.notesSlide+xml" PartName="/ppt/notesSlides/notesSlide70.xml"/>
  <Override ContentType="application/vnd.openxmlformats-officedocument.presentationml.notesSlide+xml" PartName="/ppt/notesSlides/notesSlide46.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11.xml"/>
  <Override ContentType="application/vnd.openxmlformats-officedocument.presentationml.notesSlide+xml" PartName="/ppt/notesSlides/notesSlide63.xml"/>
  <Override ContentType="application/vnd.openxmlformats-officedocument.presentationml.notesSlide+xml" PartName="/ppt/notesSlides/notesSlide5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47.xml"/>
  <Override ContentType="application/vnd.openxmlformats-officedocument.presentationml.notesSlide+xml" PartName="/ppt/notesSlides/notesSlide72.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60.xml"/>
  <Override ContentType="application/vnd.openxmlformats-officedocument.presentationml.notesSlide+xml" PartName="/ppt/notesSlides/notesSlide38.xml"/>
  <Override ContentType="application/vnd.openxmlformats-officedocument.presentationml.notesSlide+xml" PartName="/ppt/notesSlides/notesSlide64.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48.xml"/>
  <Override ContentType="application/vnd.openxmlformats-officedocument.presentationml.notesSlide+xml" PartName="/ppt/notesSlides/notesSlide22.xml"/>
  <Override ContentType="application/vnd.openxmlformats-officedocument.presentationml.notesSlide+xml" PartName="/ppt/notesSlides/notesSlide52.xml"/>
  <Override ContentType="application/vnd.openxmlformats-officedocument.presentationml.notesSlide+xml" PartName="/ppt/notesSlides/notesSlide7.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65.xml"/>
  <Override ContentType="application/vnd.openxmlformats-officedocument.presentationml.notesSlide+xml" PartName="/ppt/notesSlides/notesSlide78.xml"/>
  <Override ContentType="application/vnd.openxmlformats-officedocument.presentationml.notesSlide+xml" PartName="/ppt/notesSlides/notesSlide79.xml"/>
  <Override ContentType="application/vnd.openxmlformats-officedocument.presentationml.notesSlide+xml" PartName="/ppt/notesSlides/notesSlide36.xml"/>
  <Override ContentType="application/vnd.openxmlformats-officedocument.presentationml.notesSlide+xml" PartName="/ppt/notesSlides/notesSlide49.xml"/>
  <Override ContentType="application/vnd.openxmlformats-officedocument.presentationml.notesSlide+xml" PartName="/ppt/notesSlides/notesSlide19.xml"/>
  <Override ContentType="application/vnd.openxmlformats-officedocument.presentationml.notesSlide+xml" PartName="/ppt/notesSlides/notesSlide71.xml"/>
  <Override ContentType="application/vnd.openxmlformats-officedocument.presentationml.notesSlide+xml" PartName="/ppt/notesSlides/notesSlide53.xml"/>
  <Override ContentType="application/vnd.openxmlformats-officedocument.presentationml.notesSlide+xml" PartName="/ppt/notesSlides/notesSlide40.xml"/>
  <Override ContentType="application/vnd.openxmlformats-officedocument.presentationml.notesSlide+xml" PartName="/ppt/notesSlides/notesSlide23.xml"/>
  <Override ContentType="application/vnd.openxmlformats-officedocument.presentationml.notesSlide+xml" PartName="/ppt/notesSlides/notesSlide66.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11.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6.xml"/>
  <Override ContentType="application/vnd.openxmlformats-officedocument.presentationml.slideLayout+xml" PartName="/ppt/slideLayouts/slideLayout21.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26.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43.xml"/>
  <Override ContentType="application/vnd.openxmlformats-officedocument.presentationml.slide+xml" PartName="/ppt/slides/slide78.xml"/>
  <Override ContentType="application/vnd.openxmlformats-officedocument.presentationml.slide+xml" PartName="/ppt/slides/slide35.xml"/>
  <Override ContentType="application/vnd.openxmlformats-officedocument.presentationml.slide+xml" PartName="/ppt/slides/slide60.xml"/>
  <Override ContentType="application/vnd.openxmlformats-officedocument.presentationml.slide+xml" PartName="/ppt/slides/slide5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5.xml"/>
  <Override ContentType="application/vnd.openxmlformats-officedocument.presentationml.slide+xml" PartName="/ppt/slides/slide69.xml"/>
  <Override ContentType="application/vnd.openxmlformats-officedocument.presentationml.slide+xml" PartName="/ppt/slides/slide17.xml"/>
  <Override ContentType="application/vnd.openxmlformats-officedocument.presentationml.slide+xml" PartName="/ppt/slides/slide42.xml"/>
  <Override ContentType="application/vnd.openxmlformats-officedocument.presentationml.slide+xml" PartName="/ppt/slides/slide25.xml"/>
  <Override ContentType="application/vnd.openxmlformats-officedocument.presentationml.slide+xml" PartName="/ppt/slides/slide50.xml"/>
  <Override ContentType="application/vnd.openxmlformats-officedocument.presentationml.slide+xml" PartName="/ppt/slides/slide77.xml"/>
  <Override ContentType="application/vnd.openxmlformats-officedocument.presentationml.slide+xml" PartName="/ppt/slides/slide34.xml"/>
  <Override ContentType="application/vnd.openxmlformats-officedocument.presentationml.slide+xml" PartName="/ppt/slides/slide33.xml"/>
  <Override ContentType="application/vnd.openxmlformats-officedocument.presentationml.slide+xml" PartName="/ppt/slides/slide51.xml"/>
  <Override ContentType="application/vnd.openxmlformats-officedocument.presentationml.slide+xml" PartName="/ppt/slides/slide16.xml"/>
  <Override ContentType="application/vnd.openxmlformats-officedocument.presentationml.slide+xml" PartName="/ppt/slides/slide68.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7.xml"/>
  <Override ContentType="application/vnd.openxmlformats-officedocument.presentationml.slide+xml" PartName="/ppt/slides/slide71.xml"/>
  <Override ContentType="application/vnd.openxmlformats-officedocument.presentationml.slide+xml" PartName="/ppt/slides/slide41.xml"/>
  <Override ContentType="application/vnd.openxmlformats-officedocument.presentationml.slide+xml" PartName="/ppt/slides/slide67.xml"/>
  <Override ContentType="application/vnd.openxmlformats-officedocument.presentationml.slide+xml" PartName="/ppt/slides/slide7.xml"/>
  <Override ContentType="application/vnd.openxmlformats-officedocument.presentationml.slide+xml" PartName="/ppt/slides/slide54.xml"/>
  <Override ContentType="application/vnd.openxmlformats-officedocument.presentationml.slide+xml" PartName="/ppt/slides/slide36.xml"/>
  <Override ContentType="application/vnd.openxmlformats-officedocument.presentationml.slide+xml" PartName="/ppt/slides/slide66.xml"/>
  <Override ContentType="application/vnd.openxmlformats-officedocument.presentationml.slide+xml" PartName="/ppt/slides/slide79.xml"/>
  <Override ContentType="application/vnd.openxmlformats-officedocument.presentationml.slide+xml" PartName="/ppt/slides/slide23.xml"/>
  <Override ContentType="application/vnd.openxmlformats-officedocument.presentationml.slide+xml" PartName="/ppt/slides/slide49.xml"/>
  <Override ContentType="application/vnd.openxmlformats-officedocument.presentationml.slide+xml" PartName="/ppt/slides/slide10.xml"/>
  <Override ContentType="application/vnd.openxmlformats-officedocument.presentationml.slide+xml" PartName="/ppt/slides/slide70.xml"/>
  <Override ContentType="application/vnd.openxmlformats-officedocument.presentationml.slide+xml" PartName="/ppt/slides/slide6.xml"/>
  <Override ContentType="application/vnd.openxmlformats-officedocument.presentationml.slide+xml" PartName="/ppt/slides/slide53.xml"/>
  <Override ContentType="application/vnd.openxmlformats-officedocument.presentationml.slide+xml" PartName="/ppt/slides/slide40.xml"/>
  <Override ContentType="application/vnd.openxmlformats-officedocument.presentationml.slide+xml" PartName="/ppt/slides/slide48.xml"/>
  <Override ContentType="application/vnd.openxmlformats-officedocument.presentationml.slide+xml" PartName="/ppt/slides/slide73.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9.xml"/>
  <Override ContentType="application/vnd.openxmlformats-officedocument.presentationml.slide+xml" PartName="/ppt/slides/slide65.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6.xml"/>
  <Override ContentType="application/vnd.openxmlformats-officedocument.presentationml.slide+xml" PartName="/ppt/slides/slide12.xml"/>
  <Override ContentType="application/vnd.openxmlformats-officedocument.presentationml.slide+xml" PartName="/ppt/slides/slide47.xml"/>
  <Override ContentType="application/vnd.openxmlformats-officedocument.presentationml.slide+xml" PartName="/ppt/slides/slide72.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8.xml"/>
  <Override ContentType="application/vnd.openxmlformats-officedocument.presentationml.slide+xml" PartName="/ppt/slides/slide46.xml"/>
  <Override ContentType="application/vnd.openxmlformats-officedocument.presentationml.slide+xml" PartName="/ppt/slides/slide64.xml"/>
  <Override ContentType="application/vnd.openxmlformats-officedocument.presentationml.slide+xml" PartName="/ppt/slides/slide8.xml"/>
  <Override ContentType="application/vnd.openxmlformats-officedocument.presentationml.slide+xml" PartName="/ppt/slides/slide55.xml"/>
  <Override ContentType="application/vnd.openxmlformats-officedocument.presentationml.slide+xml" PartName="/ppt/slides/slide29.xml"/>
  <Override ContentType="application/vnd.openxmlformats-officedocument.presentationml.slide+xml" PartName="/ppt/slides/slide59.xml"/>
  <Override ContentType="application/vnd.openxmlformats-officedocument.presentationml.slide+xml" PartName="/ppt/slides/slide32.xml"/>
  <Override ContentType="application/vnd.openxmlformats-officedocument.presentationml.slide+xml" PartName="/ppt/slides/slide62.xml"/>
  <Override ContentType="application/vnd.openxmlformats-officedocument.presentationml.slide+xml" PartName="/ppt/slides/slide75.xml"/>
  <Override ContentType="application/vnd.openxmlformats-officedocument.presentationml.slide+xml" PartName="/ppt/slides/slide76.xml"/>
  <Override ContentType="application/vnd.openxmlformats-officedocument.presentationml.slide+xml" PartName="/ppt/slides/slide1.xml"/>
  <Override ContentType="application/vnd.openxmlformats-officedocument.presentationml.slide+xml" PartName="/ppt/slides/slide58.xml"/>
  <Override ContentType="application/vnd.openxmlformats-officedocument.presentationml.slide+xml" PartName="/ppt/slides/slide63.xml"/>
  <Override ContentType="application/vnd.openxmlformats-officedocument.presentationml.slide+xml" PartName="/ppt/slides/slide45.xml"/>
  <Override ContentType="application/vnd.openxmlformats-officedocument.presentationml.slide+xml" PartName="/ppt/slides/slide28.xml"/>
  <Override ContentType="application/vnd.openxmlformats-officedocument.presentationml.slide+xml" PartName="/ppt/slides/slide80.xml"/>
  <Override ContentType="application/vnd.openxmlformats-officedocument.presentationml.slide+xml" PartName="/ppt/slides/slide15.xml"/>
  <Override ContentType="application/vnd.openxmlformats-officedocument.presentationml.slide+xml" PartName="/ppt/slides/slide61.xml"/>
  <Override ContentType="application/vnd.openxmlformats-officedocument.presentationml.slide+xml" PartName="/ppt/slides/slide31.xml"/>
  <Override ContentType="application/vnd.openxmlformats-officedocument.presentationml.slide+xml" PartName="/ppt/slides/slide74.xml"/>
  <Override ContentType="application/vnd.openxmlformats-officedocument.presentationml.slide+xml" PartName="/ppt/slides/slide27.xml"/>
  <Override ContentType="application/vnd.openxmlformats-officedocument.presentationml.slide+xml" PartName="/ppt/slides/slide57.xml"/>
  <Override ContentType="application/vnd.openxmlformats-officedocument.presentationml.slide+xml" PartName="/ppt/slides/slide2.xml"/>
  <Override ContentType="application/vnd.openxmlformats-officedocument.presentationml.slide+xml" PartName="/ppt/slides/slide44.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76"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 id="286" r:id="rId36"/>
    <p:sldId id="287" r:id="rId37"/>
    <p:sldId id="288" r:id="rId38"/>
    <p:sldId id="289" r:id="rId39"/>
    <p:sldId id="290" r:id="rId40"/>
    <p:sldId id="291" r:id="rId41"/>
    <p:sldId id="292" r:id="rId42"/>
    <p:sldId id="293" r:id="rId43"/>
    <p:sldId id="294" r:id="rId44"/>
    <p:sldId id="295" r:id="rId45"/>
    <p:sldId id="296" r:id="rId46"/>
    <p:sldId id="297" r:id="rId47"/>
    <p:sldId id="298" r:id="rId48"/>
    <p:sldId id="299" r:id="rId49"/>
    <p:sldId id="300" r:id="rId50"/>
    <p:sldId id="301" r:id="rId51"/>
    <p:sldId id="302" r:id="rId52"/>
    <p:sldId id="303" r:id="rId53"/>
    <p:sldId id="304" r:id="rId54"/>
    <p:sldId id="305" r:id="rId55"/>
    <p:sldId id="306" r:id="rId56"/>
    <p:sldId id="307" r:id="rId57"/>
    <p:sldId id="308" r:id="rId58"/>
    <p:sldId id="309" r:id="rId59"/>
    <p:sldId id="310" r:id="rId60"/>
    <p:sldId id="311" r:id="rId61"/>
    <p:sldId id="312" r:id="rId62"/>
    <p:sldId id="313" r:id="rId63"/>
    <p:sldId id="314" r:id="rId64"/>
    <p:sldId id="315" r:id="rId65"/>
    <p:sldId id="316" r:id="rId66"/>
    <p:sldId id="317" r:id="rId67"/>
    <p:sldId id="318" r:id="rId68"/>
    <p:sldId id="319" r:id="rId69"/>
    <p:sldId id="320" r:id="rId70"/>
    <p:sldId id="321" r:id="rId71"/>
    <p:sldId id="322" r:id="rId72"/>
    <p:sldId id="323" r:id="rId73"/>
    <p:sldId id="324" r:id="rId74"/>
    <p:sldId id="325" r:id="rId75"/>
    <p:sldId id="326" r:id="rId76"/>
    <p:sldId id="327" r:id="rId77"/>
    <p:sldId id="328" r:id="rId78"/>
    <p:sldId id="329" r:id="rId79"/>
    <p:sldId id="330" r:id="rId80"/>
    <p:sldId id="331" r:id="rId81"/>
    <p:sldId id="332" r:id="rId82"/>
    <p:sldId id="333" r:id="rId83"/>
    <p:sldId id="334" r:id="rId84"/>
    <p:sldId id="335" r:id="rId85"/>
  </p:sldIdLst>
  <p:sldSz cy="5143500" cx="9144000"/>
  <p:notesSz cx="6858000" cy="9144000"/>
  <p:embeddedFontLst>
    <p:embeddedFont>
      <p:font typeface="Salsa"/>
      <p:regular r:id="rId86"/>
    </p:embeddedFont>
    <p:embeddedFont>
      <p:font typeface="Open Sans"/>
      <p:regular r:id="rId87"/>
      <p:bold r:id="rId88"/>
      <p:italic r:id="rId89"/>
      <p:boldItalic r:id="rId90"/>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05563C9E-14C8-4585-B115-649891960A9E}">
  <a:tblStyle styleId="{05563C9E-14C8-4585-B115-649891960A9E}" styleName="Table_0">
    <a:wholeTbl>
      <a:tcTxStyle b="off" i="off">
        <a:font>
          <a:latin typeface="Arial"/>
          <a:ea typeface="Arial"/>
          <a:cs typeface="Arial"/>
        </a:font>
        <a:schemeClr val="dk1"/>
      </a:tcTxStyle>
      <a:tcStyle>
        <a:tcBdr>
          <a:left>
            <a:ln cap="flat" cmpd="sng" w="12700">
              <a:solidFill>
                <a:schemeClr val="lt1"/>
              </a:solidFill>
              <a:prstDash val="solid"/>
              <a:round/>
              <a:headEnd len="sm" w="sm" type="none"/>
              <a:tailEnd len="sm" w="sm" type="none"/>
            </a:ln>
          </a:left>
          <a:right>
            <a:ln cap="flat" cmpd="sng" w="12700">
              <a:solidFill>
                <a:schemeClr val="lt1"/>
              </a:solidFill>
              <a:prstDash val="solid"/>
              <a:round/>
              <a:headEnd len="sm" w="sm" type="none"/>
              <a:tailEnd len="sm" w="sm" type="none"/>
            </a:ln>
          </a:right>
          <a:top>
            <a:ln cap="flat" cmpd="sng" w="12700">
              <a:solidFill>
                <a:schemeClr val="lt1"/>
              </a:solidFill>
              <a:prstDash val="solid"/>
              <a:round/>
              <a:headEnd len="sm" w="sm" type="none"/>
              <a:tailEnd len="sm" w="sm" type="none"/>
            </a:ln>
          </a:top>
          <a:bottom>
            <a:ln cap="flat" cmpd="sng" w="12700">
              <a:solidFill>
                <a:schemeClr val="lt1"/>
              </a:solidFill>
              <a:prstDash val="solid"/>
              <a:round/>
              <a:headEnd len="sm" w="sm" type="none"/>
              <a:tailEnd len="sm" w="sm" type="none"/>
            </a:ln>
          </a:bottom>
          <a:insideH>
            <a:ln cap="flat" cmpd="sng" w="12700">
              <a:solidFill>
                <a:schemeClr val="lt1"/>
              </a:solidFill>
              <a:prstDash val="solid"/>
              <a:round/>
              <a:headEnd len="sm" w="sm" type="none"/>
              <a:tailEnd len="sm" w="sm" type="none"/>
            </a:ln>
          </a:insideH>
          <a:insideV>
            <a:ln cap="flat" cmpd="sng" w="12700">
              <a:solidFill>
                <a:schemeClr val="lt1"/>
              </a:solidFill>
              <a:prstDash val="solid"/>
              <a:round/>
              <a:headEnd len="sm" w="sm" type="none"/>
              <a:tailEnd len="sm" w="sm" type="none"/>
            </a:ln>
          </a:insideV>
        </a:tcBdr>
        <a:fill>
          <a:solidFill>
            <a:srgbClr val="E8EEF8"/>
          </a:solidFill>
        </a:fill>
      </a:tcStyle>
    </a:wholeTbl>
    <a:band1H>
      <a:tcTxStyle/>
      <a:tcStyle>
        <a:fill>
          <a:solidFill>
            <a:srgbClr val="CEDBF1"/>
          </a:solidFill>
        </a:fill>
      </a:tcStyle>
    </a:band1H>
    <a:band2H>
      <a:tcTxStyle/>
    </a:band2H>
    <a:band1V>
      <a:tcTxStyle/>
      <a:tcStyle>
        <a:fill>
          <a:solidFill>
            <a:srgbClr val="CEDBF1"/>
          </a:solidFill>
        </a:fill>
      </a:tcStyle>
    </a:band1V>
    <a:band2V>
      <a:tcTxStyle/>
    </a:band2V>
    <a:lastCol>
      <a:tcTxStyle b="on" i="off">
        <a:font>
          <a:latin typeface="Arial"/>
          <a:ea typeface="Arial"/>
          <a:cs typeface="Arial"/>
        </a:font>
        <a:schemeClr val="lt1"/>
      </a:tcTxStyle>
      <a:tcStyle>
        <a:fill>
          <a:solidFill>
            <a:schemeClr val="accent1"/>
          </a:solidFill>
        </a:fill>
      </a:tcStyle>
    </a:lastCol>
    <a:firstCol>
      <a:tcTxStyle b="on" i="off">
        <a:font>
          <a:latin typeface="Arial"/>
          <a:ea typeface="Arial"/>
          <a:cs typeface="Arial"/>
        </a:font>
        <a:schemeClr val="lt1"/>
      </a:tcTxStyle>
      <a:tcStyle>
        <a:fill>
          <a:solidFill>
            <a:schemeClr val="accent1"/>
          </a:solidFill>
        </a:fill>
      </a:tcStyle>
    </a:firstCol>
    <a:lastRow>
      <a:tcTxStyle b="on" i="off">
        <a:font>
          <a:latin typeface="Arial"/>
          <a:ea typeface="Arial"/>
          <a:cs typeface="Arial"/>
        </a:font>
        <a:schemeClr val="lt1"/>
      </a:tcTxStyle>
      <a:tcStyle>
        <a:tcBdr>
          <a:top>
            <a:ln cap="flat" cmpd="sng" w="38100">
              <a:solidFill>
                <a:schemeClr val="lt1"/>
              </a:solidFill>
              <a:prstDash val="solid"/>
              <a:round/>
              <a:headEnd len="sm" w="sm" type="none"/>
              <a:tailEnd len="sm" w="sm" type="none"/>
            </a:ln>
          </a:top>
        </a:tcBdr>
        <a:fill>
          <a:solidFill>
            <a:schemeClr val="accent1"/>
          </a:solidFill>
        </a:fill>
      </a:tcStyle>
    </a:lastRow>
    <a:seCell>
      <a:tcTxStyle/>
    </a:seCell>
    <a:swCell>
      <a:tcTxStyle/>
    </a:swCell>
    <a:firstRow>
      <a:tcTxStyle b="on" i="off">
        <a:font>
          <a:latin typeface="Arial"/>
          <a:ea typeface="Arial"/>
          <a:cs typeface="Arial"/>
        </a:font>
        <a:schemeClr val="lt1"/>
      </a:tcTxStyle>
      <a:tcStyle>
        <a:tcBdr>
          <a:bottom>
            <a:ln cap="flat" cmpd="sng" w="38100">
              <a:solidFill>
                <a:schemeClr val="lt1"/>
              </a:solidFill>
              <a:prstDash val="solid"/>
              <a:round/>
              <a:headEnd len="sm" w="sm" type="none"/>
              <a:tailEnd len="sm" w="sm" type="none"/>
            </a:ln>
          </a:bottom>
        </a:tcBdr>
        <a:fill>
          <a:solidFill>
            <a:schemeClr val="accent1"/>
          </a:solidFill>
        </a:fill>
      </a:tcStyle>
    </a:firstRow>
    <a:neCell>
      <a:tcTxStyle/>
    </a:neCell>
    <a:nwCell>
      <a:tcTxStyle/>
    </a:nwCell>
  </a:tblStyle>
  <a:tblStyle styleId="{E2C20819-B03E-4D00-8FCE-B7618D5F983C}" styleName="Table_1">
    <a:wholeTbl>
      <a:tcTxStyle>
        <a:font>
          <a:latin typeface="Arial"/>
          <a:ea typeface="Arial"/>
          <a:cs typeface="Arial"/>
        </a:font>
        <a:srgbClr val="000000"/>
      </a:tcTx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_rels/presentation.xml.rels><?xml version="1.0" encoding="UTF-8" standalone="yes"?><Relationships xmlns="http://schemas.openxmlformats.org/package/2006/relationships"><Relationship Id="rId40" Type="http://schemas.openxmlformats.org/officeDocument/2006/relationships/slide" Target="slides/slide35.xml"/><Relationship Id="rId84" Type="http://schemas.openxmlformats.org/officeDocument/2006/relationships/slide" Target="slides/slide79.xml"/><Relationship Id="rId83" Type="http://schemas.openxmlformats.org/officeDocument/2006/relationships/slide" Target="slides/slide78.xml"/><Relationship Id="rId42" Type="http://schemas.openxmlformats.org/officeDocument/2006/relationships/slide" Target="slides/slide37.xml"/><Relationship Id="rId86" Type="http://schemas.openxmlformats.org/officeDocument/2006/relationships/font" Target="fonts/Salsa-regular.fntdata"/><Relationship Id="rId41" Type="http://schemas.openxmlformats.org/officeDocument/2006/relationships/slide" Target="slides/slide36.xml"/><Relationship Id="rId85" Type="http://schemas.openxmlformats.org/officeDocument/2006/relationships/slide" Target="slides/slide80.xml"/><Relationship Id="rId44" Type="http://schemas.openxmlformats.org/officeDocument/2006/relationships/slide" Target="slides/slide39.xml"/><Relationship Id="rId88" Type="http://schemas.openxmlformats.org/officeDocument/2006/relationships/font" Target="fonts/OpenSans-bold.fntdata"/><Relationship Id="rId43" Type="http://schemas.openxmlformats.org/officeDocument/2006/relationships/slide" Target="slides/slide38.xml"/><Relationship Id="rId87" Type="http://schemas.openxmlformats.org/officeDocument/2006/relationships/font" Target="fonts/OpenSans-regular.fntdata"/><Relationship Id="rId46" Type="http://schemas.openxmlformats.org/officeDocument/2006/relationships/slide" Target="slides/slide41.xml"/><Relationship Id="rId45" Type="http://schemas.openxmlformats.org/officeDocument/2006/relationships/slide" Target="slides/slide40.xml"/><Relationship Id="rId89" Type="http://schemas.openxmlformats.org/officeDocument/2006/relationships/font" Target="fonts/OpenSans-italic.fntdata"/><Relationship Id="rId80" Type="http://schemas.openxmlformats.org/officeDocument/2006/relationships/slide" Target="slides/slide75.xml"/><Relationship Id="rId82" Type="http://schemas.openxmlformats.org/officeDocument/2006/relationships/slide" Target="slides/slide77.xml"/><Relationship Id="rId81" Type="http://schemas.openxmlformats.org/officeDocument/2006/relationships/slide" Target="slides/slide76.xml"/><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48" Type="http://schemas.openxmlformats.org/officeDocument/2006/relationships/slide" Target="slides/slide43.xml"/><Relationship Id="rId47" Type="http://schemas.openxmlformats.org/officeDocument/2006/relationships/slide" Target="slides/slide42.xml"/><Relationship Id="rId49" Type="http://schemas.openxmlformats.org/officeDocument/2006/relationships/slide" Target="slides/slide44.xml"/><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73" Type="http://schemas.openxmlformats.org/officeDocument/2006/relationships/slide" Target="slides/slide68.xml"/><Relationship Id="rId72" Type="http://schemas.openxmlformats.org/officeDocument/2006/relationships/slide" Target="slides/slide67.xml"/><Relationship Id="rId31" Type="http://schemas.openxmlformats.org/officeDocument/2006/relationships/slide" Target="slides/slide26.xml"/><Relationship Id="rId75" Type="http://schemas.openxmlformats.org/officeDocument/2006/relationships/slide" Target="slides/slide70.xml"/><Relationship Id="rId30" Type="http://schemas.openxmlformats.org/officeDocument/2006/relationships/slide" Target="slides/slide25.xml"/><Relationship Id="rId74" Type="http://schemas.openxmlformats.org/officeDocument/2006/relationships/slide" Target="slides/slide69.xml"/><Relationship Id="rId33" Type="http://schemas.openxmlformats.org/officeDocument/2006/relationships/slide" Target="slides/slide28.xml"/><Relationship Id="rId77" Type="http://schemas.openxmlformats.org/officeDocument/2006/relationships/slide" Target="slides/slide72.xml"/><Relationship Id="rId32" Type="http://schemas.openxmlformats.org/officeDocument/2006/relationships/slide" Target="slides/slide27.xml"/><Relationship Id="rId76" Type="http://schemas.openxmlformats.org/officeDocument/2006/relationships/slide" Target="slides/slide71.xml"/><Relationship Id="rId35" Type="http://schemas.openxmlformats.org/officeDocument/2006/relationships/slide" Target="slides/slide30.xml"/><Relationship Id="rId79" Type="http://schemas.openxmlformats.org/officeDocument/2006/relationships/slide" Target="slides/slide74.xml"/><Relationship Id="rId34" Type="http://schemas.openxmlformats.org/officeDocument/2006/relationships/slide" Target="slides/slide29.xml"/><Relationship Id="rId78" Type="http://schemas.openxmlformats.org/officeDocument/2006/relationships/slide" Target="slides/slide73.xml"/><Relationship Id="rId71" Type="http://schemas.openxmlformats.org/officeDocument/2006/relationships/slide" Target="slides/slide66.xml"/><Relationship Id="rId70" Type="http://schemas.openxmlformats.org/officeDocument/2006/relationships/slide" Target="slides/slide65.xml"/><Relationship Id="rId37" Type="http://schemas.openxmlformats.org/officeDocument/2006/relationships/slide" Target="slides/slide32.xml"/><Relationship Id="rId36" Type="http://schemas.openxmlformats.org/officeDocument/2006/relationships/slide" Target="slides/slide31.xml"/><Relationship Id="rId39" Type="http://schemas.openxmlformats.org/officeDocument/2006/relationships/slide" Target="slides/slide34.xml"/><Relationship Id="rId38" Type="http://schemas.openxmlformats.org/officeDocument/2006/relationships/slide" Target="slides/slide33.xml"/><Relationship Id="rId62" Type="http://schemas.openxmlformats.org/officeDocument/2006/relationships/slide" Target="slides/slide57.xml"/><Relationship Id="rId61" Type="http://schemas.openxmlformats.org/officeDocument/2006/relationships/slide" Target="slides/slide56.xml"/><Relationship Id="rId20" Type="http://schemas.openxmlformats.org/officeDocument/2006/relationships/slide" Target="slides/slide15.xml"/><Relationship Id="rId64" Type="http://schemas.openxmlformats.org/officeDocument/2006/relationships/slide" Target="slides/slide59.xml"/><Relationship Id="rId63" Type="http://schemas.openxmlformats.org/officeDocument/2006/relationships/slide" Target="slides/slide58.xml"/><Relationship Id="rId22" Type="http://schemas.openxmlformats.org/officeDocument/2006/relationships/slide" Target="slides/slide17.xml"/><Relationship Id="rId66" Type="http://schemas.openxmlformats.org/officeDocument/2006/relationships/slide" Target="slides/slide61.xml"/><Relationship Id="rId21" Type="http://schemas.openxmlformats.org/officeDocument/2006/relationships/slide" Target="slides/slide16.xml"/><Relationship Id="rId65" Type="http://schemas.openxmlformats.org/officeDocument/2006/relationships/slide" Target="slides/slide60.xml"/><Relationship Id="rId24" Type="http://schemas.openxmlformats.org/officeDocument/2006/relationships/slide" Target="slides/slide19.xml"/><Relationship Id="rId68" Type="http://schemas.openxmlformats.org/officeDocument/2006/relationships/slide" Target="slides/slide63.xml"/><Relationship Id="rId23" Type="http://schemas.openxmlformats.org/officeDocument/2006/relationships/slide" Target="slides/slide18.xml"/><Relationship Id="rId67" Type="http://schemas.openxmlformats.org/officeDocument/2006/relationships/slide" Target="slides/slide62.xml"/><Relationship Id="rId60" Type="http://schemas.openxmlformats.org/officeDocument/2006/relationships/slide" Target="slides/slide55.xml"/><Relationship Id="rId26" Type="http://schemas.openxmlformats.org/officeDocument/2006/relationships/slide" Target="slides/slide21.xml"/><Relationship Id="rId25" Type="http://schemas.openxmlformats.org/officeDocument/2006/relationships/slide" Target="slides/slide20.xml"/><Relationship Id="rId69" Type="http://schemas.openxmlformats.org/officeDocument/2006/relationships/slide" Target="slides/slide64.xml"/><Relationship Id="rId28" Type="http://schemas.openxmlformats.org/officeDocument/2006/relationships/slide" Target="slides/slide23.xml"/><Relationship Id="rId27" Type="http://schemas.openxmlformats.org/officeDocument/2006/relationships/slide" Target="slides/slide22.xml"/><Relationship Id="rId29" Type="http://schemas.openxmlformats.org/officeDocument/2006/relationships/slide" Target="slides/slide24.xml"/><Relationship Id="rId51" Type="http://schemas.openxmlformats.org/officeDocument/2006/relationships/slide" Target="slides/slide46.xml"/><Relationship Id="rId50" Type="http://schemas.openxmlformats.org/officeDocument/2006/relationships/slide" Target="slides/slide45.xml"/><Relationship Id="rId53" Type="http://schemas.openxmlformats.org/officeDocument/2006/relationships/slide" Target="slides/slide48.xml"/><Relationship Id="rId52" Type="http://schemas.openxmlformats.org/officeDocument/2006/relationships/slide" Target="slides/slide47.xml"/><Relationship Id="rId11" Type="http://schemas.openxmlformats.org/officeDocument/2006/relationships/slide" Target="slides/slide6.xml"/><Relationship Id="rId55" Type="http://schemas.openxmlformats.org/officeDocument/2006/relationships/slide" Target="slides/slide50.xml"/><Relationship Id="rId10" Type="http://schemas.openxmlformats.org/officeDocument/2006/relationships/slide" Target="slides/slide5.xml"/><Relationship Id="rId54" Type="http://schemas.openxmlformats.org/officeDocument/2006/relationships/slide" Target="slides/slide49.xml"/><Relationship Id="rId13" Type="http://schemas.openxmlformats.org/officeDocument/2006/relationships/slide" Target="slides/slide8.xml"/><Relationship Id="rId57" Type="http://schemas.openxmlformats.org/officeDocument/2006/relationships/slide" Target="slides/slide52.xml"/><Relationship Id="rId12" Type="http://schemas.openxmlformats.org/officeDocument/2006/relationships/slide" Target="slides/slide7.xml"/><Relationship Id="rId56" Type="http://schemas.openxmlformats.org/officeDocument/2006/relationships/slide" Target="slides/slide51.xml"/><Relationship Id="rId90" Type="http://schemas.openxmlformats.org/officeDocument/2006/relationships/font" Target="fonts/OpenSans-boldItalic.fntdata"/><Relationship Id="rId15" Type="http://schemas.openxmlformats.org/officeDocument/2006/relationships/slide" Target="slides/slide10.xml"/><Relationship Id="rId59" Type="http://schemas.openxmlformats.org/officeDocument/2006/relationships/slide" Target="slides/slide54.xml"/><Relationship Id="rId14" Type="http://schemas.openxmlformats.org/officeDocument/2006/relationships/slide" Target="slides/slide9.xml"/><Relationship Id="rId58" Type="http://schemas.openxmlformats.org/officeDocument/2006/relationships/slide" Target="slides/slide53.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8788"/>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884613" y="0"/>
            <a:ext cx="2971800" cy="458788"/>
          </a:xfrm>
          <a:prstGeom prst="rect">
            <a:avLst/>
          </a:prstGeom>
          <a:noFill/>
          <a:ln>
            <a:noFill/>
          </a:ln>
        </p:spPr>
        <p:txBody>
          <a:bodyPr anchorCtr="0" anchor="t" bIns="45700" lIns="91425" spcFirstLastPara="1" rIns="91425" wrap="square" tIns="45700">
            <a:noAutofit/>
          </a:bodyPr>
          <a:lstStyle>
            <a:lvl1pPr lvl="0" marR="0" rtl="0" algn="r">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indent="-228600" lvl="1" marL="914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2pPr>
            <a:lvl3pPr indent="-228600" lvl="2" marL="1371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3pPr>
            <a:lvl4pPr indent="-228600" lvl="3" marL="1828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4pPr>
            <a:lvl5pPr indent="-228600" lvl="4" marL="22860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5pPr>
            <a:lvl6pPr indent="-228600" lvl="5" marL="2743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6pPr>
            <a:lvl7pPr indent="-228600" lvl="6" marL="3200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7pPr>
            <a:lvl8pPr indent="-228600" lvl="7" marL="3657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8pPr>
            <a:lvl9pPr indent="-228600" lvl="8" marL="4114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ZA"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7" name="Shape 227"/>
        <p:cNvGrpSpPr/>
        <p:nvPr/>
      </p:nvGrpSpPr>
      <p:grpSpPr>
        <a:xfrm>
          <a:off x="0" y="0"/>
          <a:ext cx="0" cy="0"/>
          <a:chOff x="0" y="0"/>
          <a:chExt cx="0" cy="0"/>
        </a:xfrm>
      </p:grpSpPr>
      <p:sp>
        <p:nvSpPr>
          <p:cNvPr id="228" name="Google Shape;228;g11f9d5a5b78_0_22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229" name="Google Shape;229;g11f9d5a5b78_0_226: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30" name="Google Shape;230;g11f9d5a5b78_0_226: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ZA"/>
              <a:t>‹#›</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4" name="Shape 434"/>
        <p:cNvGrpSpPr/>
        <p:nvPr/>
      </p:nvGrpSpPr>
      <p:grpSpPr>
        <a:xfrm>
          <a:off x="0" y="0"/>
          <a:ext cx="0" cy="0"/>
          <a:chOff x="0" y="0"/>
          <a:chExt cx="0" cy="0"/>
        </a:xfrm>
      </p:grpSpPr>
      <p:sp>
        <p:nvSpPr>
          <p:cNvPr id="435" name="Google Shape;435;p1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36" name="Google Shape;436;p10: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b="1" i="0" lang="en-ZA" sz="800" u="none" strike="noStrike">
                <a:solidFill>
                  <a:srgbClr val="000000"/>
                </a:solidFill>
                <a:latin typeface="Calibri"/>
                <a:ea typeface="Calibri"/>
                <a:cs typeface="Calibri"/>
                <a:sym typeface="Calibri"/>
              </a:rPr>
              <a:t>PRESENTATION TEXT: </a:t>
            </a:r>
            <a:r>
              <a:rPr b="0" i="0" lang="en-ZA" sz="800" u="none" strike="noStrike">
                <a:solidFill>
                  <a:srgbClr val="000000"/>
                </a:solidFill>
                <a:latin typeface="Calibri"/>
                <a:ea typeface="Calibri"/>
                <a:cs typeface="Calibri"/>
                <a:sym typeface="Calibri"/>
              </a:rPr>
              <a:t>LULUCF models can be categorized according to their functional and methodological aspects, as follows: </a:t>
            </a:r>
            <a:endParaRPr/>
          </a:p>
          <a:p>
            <a:pPr indent="-171450" lvl="0" marL="171450" rtl="0" algn="l">
              <a:spcBef>
                <a:spcPts val="0"/>
              </a:spcBef>
              <a:spcAft>
                <a:spcPts val="0"/>
              </a:spcAft>
              <a:buClr>
                <a:srgbClr val="000000"/>
              </a:buClr>
              <a:buSzPts val="800"/>
              <a:buFont typeface="Arial"/>
              <a:buChar char="•"/>
            </a:pPr>
            <a:r>
              <a:rPr b="0" i="0" lang="en-ZA" sz="800" u="none" strike="noStrike">
                <a:solidFill>
                  <a:srgbClr val="000000"/>
                </a:solidFill>
                <a:latin typeface="Calibri"/>
                <a:ea typeface="Calibri"/>
                <a:cs typeface="Calibri"/>
                <a:sym typeface="Calibri"/>
              </a:rPr>
              <a:t>statistical or econometric models </a:t>
            </a:r>
            <a:endParaRPr/>
          </a:p>
          <a:p>
            <a:pPr indent="-171450" lvl="0" marL="171450" rtl="0" algn="l">
              <a:spcBef>
                <a:spcPts val="0"/>
              </a:spcBef>
              <a:spcAft>
                <a:spcPts val="0"/>
              </a:spcAft>
              <a:buClr>
                <a:srgbClr val="000000"/>
              </a:buClr>
              <a:buSzPts val="800"/>
              <a:buFont typeface="Arial"/>
              <a:buChar char="•"/>
            </a:pPr>
            <a:r>
              <a:rPr b="0" i="0" lang="en-ZA" sz="800" u="none" strike="noStrike">
                <a:solidFill>
                  <a:srgbClr val="000000"/>
                </a:solidFill>
                <a:latin typeface="Calibri"/>
                <a:ea typeface="Calibri"/>
                <a:cs typeface="Calibri"/>
                <a:sym typeface="Calibri"/>
              </a:rPr>
              <a:t>spatial interaction models </a:t>
            </a:r>
            <a:endParaRPr/>
          </a:p>
          <a:p>
            <a:pPr indent="-171450" lvl="0" marL="171450" rtl="0" algn="l">
              <a:spcBef>
                <a:spcPts val="0"/>
              </a:spcBef>
              <a:spcAft>
                <a:spcPts val="0"/>
              </a:spcAft>
              <a:buClr>
                <a:srgbClr val="000000"/>
              </a:buClr>
              <a:buSzPts val="800"/>
              <a:buFont typeface="Arial"/>
              <a:buChar char="•"/>
            </a:pPr>
            <a:r>
              <a:rPr b="0" i="0" lang="en-ZA" sz="800" u="none" strike="noStrike">
                <a:solidFill>
                  <a:srgbClr val="000000"/>
                </a:solidFill>
                <a:latin typeface="Calibri"/>
                <a:ea typeface="Calibri"/>
                <a:cs typeface="Calibri"/>
                <a:sym typeface="Calibri"/>
              </a:rPr>
              <a:t>optimization models (which include linear, dynamic, hierarchical and non-linear programmes, such as utility maximization models and multi-criteria decision-making models) </a:t>
            </a:r>
            <a:endParaRPr/>
          </a:p>
          <a:p>
            <a:pPr indent="-171450" lvl="0" marL="171450" rtl="0" algn="l">
              <a:spcBef>
                <a:spcPts val="0"/>
              </a:spcBef>
              <a:spcAft>
                <a:spcPts val="0"/>
              </a:spcAft>
              <a:buClr>
                <a:srgbClr val="000000"/>
              </a:buClr>
              <a:buSzPts val="800"/>
              <a:buFont typeface="Arial"/>
              <a:buChar char="•"/>
            </a:pPr>
            <a:r>
              <a:rPr b="0" i="0" lang="en-ZA" sz="800" u="none" strike="noStrike">
                <a:solidFill>
                  <a:srgbClr val="000000"/>
                </a:solidFill>
                <a:latin typeface="Calibri"/>
                <a:ea typeface="Calibri"/>
                <a:cs typeface="Calibri"/>
                <a:sym typeface="Calibri"/>
              </a:rPr>
              <a:t>integrated models (gravity, simulation and entry–exit models) </a:t>
            </a:r>
            <a:endParaRPr/>
          </a:p>
          <a:p>
            <a:pPr indent="-171450" lvl="0" marL="171450" rtl="0" algn="l">
              <a:spcBef>
                <a:spcPts val="0"/>
              </a:spcBef>
              <a:spcAft>
                <a:spcPts val="0"/>
              </a:spcAft>
              <a:buClr>
                <a:srgbClr val="000000"/>
              </a:buClr>
              <a:buSzPts val="800"/>
              <a:buFont typeface="Arial"/>
              <a:buChar char="•"/>
            </a:pPr>
            <a:r>
              <a:rPr b="0" i="0" lang="en-ZA" sz="800" u="none" strike="noStrike">
                <a:solidFill>
                  <a:srgbClr val="000000"/>
                </a:solidFill>
                <a:latin typeface="Calibri"/>
                <a:ea typeface="Calibri"/>
                <a:cs typeface="Calibri"/>
                <a:sym typeface="Calibri"/>
              </a:rPr>
              <a:t>models based on natural sciences </a:t>
            </a:r>
            <a:endParaRPr/>
          </a:p>
          <a:p>
            <a:pPr indent="-171450" lvl="0" marL="171450" rtl="0" algn="l">
              <a:spcBef>
                <a:spcPts val="0"/>
              </a:spcBef>
              <a:spcAft>
                <a:spcPts val="0"/>
              </a:spcAft>
              <a:buClr>
                <a:srgbClr val="000000"/>
              </a:buClr>
              <a:buSzPts val="800"/>
              <a:buFont typeface="Arial"/>
              <a:buChar char="•"/>
            </a:pPr>
            <a:r>
              <a:rPr b="0" i="0" lang="en-ZA" sz="800" u="none" strike="noStrike">
                <a:solidFill>
                  <a:srgbClr val="000000"/>
                </a:solidFill>
                <a:latin typeface="Calibri"/>
                <a:ea typeface="Calibri"/>
                <a:cs typeface="Calibri"/>
                <a:sym typeface="Calibri"/>
              </a:rPr>
              <a:t>models based on GIS </a:t>
            </a:r>
            <a:endParaRPr/>
          </a:p>
          <a:p>
            <a:pPr indent="-171450" lvl="0" marL="171450" rtl="0" algn="l">
              <a:spcBef>
                <a:spcPts val="0"/>
              </a:spcBef>
              <a:spcAft>
                <a:spcPts val="0"/>
              </a:spcAft>
              <a:buClr>
                <a:srgbClr val="000000"/>
              </a:buClr>
              <a:buSzPts val="800"/>
              <a:buFont typeface="Arial"/>
              <a:buChar char="•"/>
            </a:pPr>
            <a:r>
              <a:rPr b="0" i="0" lang="en-ZA" sz="800" u="none" strike="noStrike">
                <a:solidFill>
                  <a:srgbClr val="000000"/>
                </a:solidFill>
                <a:latin typeface="Calibri"/>
                <a:ea typeface="Calibri"/>
                <a:cs typeface="Calibri"/>
                <a:sym typeface="Calibri"/>
              </a:rPr>
              <a:t>models based on the Markov chain.</a:t>
            </a:r>
            <a:endParaRPr/>
          </a:p>
          <a:p>
            <a:pPr indent="0" lvl="0" marL="0" rtl="0" algn="l">
              <a:spcBef>
                <a:spcPts val="0"/>
              </a:spcBef>
              <a:spcAft>
                <a:spcPts val="0"/>
              </a:spcAft>
              <a:buNone/>
            </a:pPr>
            <a:r>
              <a:t/>
            </a:r>
            <a:endParaRPr sz="800">
              <a:latin typeface="Calibri"/>
              <a:ea typeface="Calibri"/>
              <a:cs typeface="Calibri"/>
              <a:sym typeface="Calibri"/>
            </a:endParaRPr>
          </a:p>
        </p:txBody>
      </p:sp>
      <p:sp>
        <p:nvSpPr>
          <p:cNvPr id="437" name="Google Shape;437;p10: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ZA"/>
              <a:t>‹#›</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1" name="Shape 461"/>
        <p:cNvGrpSpPr/>
        <p:nvPr/>
      </p:nvGrpSpPr>
      <p:grpSpPr>
        <a:xfrm>
          <a:off x="0" y="0"/>
          <a:ext cx="0" cy="0"/>
          <a:chOff x="0" y="0"/>
          <a:chExt cx="0" cy="0"/>
        </a:xfrm>
      </p:grpSpPr>
      <p:sp>
        <p:nvSpPr>
          <p:cNvPr id="462" name="Google Shape;462;p1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63" name="Google Shape;463;p1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b="1" i="0" lang="en-ZA" sz="800" u="none" strike="noStrike">
                <a:solidFill>
                  <a:srgbClr val="000000"/>
                </a:solidFill>
                <a:latin typeface="Calibri"/>
                <a:ea typeface="Calibri"/>
                <a:cs typeface="Calibri"/>
                <a:sym typeface="Calibri"/>
              </a:rPr>
              <a:t>PRESENTATION TEXT: </a:t>
            </a:r>
            <a:r>
              <a:rPr b="0" i="0" lang="en-ZA" sz="800" u="none" strike="noStrike">
                <a:solidFill>
                  <a:srgbClr val="000000"/>
                </a:solidFill>
                <a:latin typeface="Calibri"/>
                <a:ea typeface="Calibri"/>
                <a:cs typeface="Calibri"/>
                <a:sym typeface="Calibri"/>
              </a:rPr>
              <a:t>Existing data that have been collected for other assessments (including from national GHG inventories, national communications, biennial update reports and biennial transparency reports), which are prepared following IPCC guidelines, can be used for determining the baseline scenario, and estimating baseline emissions and removals. Where relevant, it may be important to use data that are consistent with national- or subnational-level sectoral baselines. Sources of data for the key parameters include: </a:t>
            </a:r>
            <a:endParaRPr b="0" i="0" sz="1800" u="none" strike="noStrike">
              <a:solidFill>
                <a:srgbClr val="000000"/>
              </a:solidFill>
              <a:latin typeface="Open Sans"/>
              <a:ea typeface="Open Sans"/>
              <a:cs typeface="Open Sans"/>
              <a:sym typeface="Open Sans"/>
            </a:endParaRPr>
          </a:p>
          <a:p>
            <a:pPr indent="-171450" lvl="0" marL="171450" rtl="0" algn="l">
              <a:spcBef>
                <a:spcPts val="0"/>
              </a:spcBef>
              <a:spcAft>
                <a:spcPts val="0"/>
              </a:spcAft>
              <a:buClr>
                <a:srgbClr val="000000"/>
              </a:buClr>
              <a:buSzPts val="800"/>
              <a:buFont typeface="Arial"/>
              <a:buChar char="•"/>
            </a:pPr>
            <a:r>
              <a:rPr b="0" i="0" lang="en-ZA" sz="800" u="none" strike="noStrike">
                <a:solidFill>
                  <a:srgbClr val="000000"/>
                </a:solidFill>
                <a:latin typeface="Calibri"/>
                <a:ea typeface="Calibri"/>
                <a:cs typeface="Calibri"/>
                <a:sym typeface="Calibri"/>
              </a:rPr>
              <a:t>forest cover maps and regionally specific data </a:t>
            </a:r>
            <a:endParaRPr/>
          </a:p>
          <a:p>
            <a:pPr indent="-171450" lvl="0" marL="171450" rtl="0" algn="l">
              <a:spcBef>
                <a:spcPts val="0"/>
              </a:spcBef>
              <a:spcAft>
                <a:spcPts val="0"/>
              </a:spcAft>
              <a:buClr>
                <a:srgbClr val="000000"/>
              </a:buClr>
              <a:buSzPts val="800"/>
              <a:buFont typeface="Arial"/>
              <a:buChar char="•"/>
            </a:pPr>
            <a:r>
              <a:rPr b="0" i="0" lang="en-ZA" sz="800" u="none" strike="noStrike">
                <a:solidFill>
                  <a:srgbClr val="000000"/>
                </a:solidFill>
                <a:latin typeface="Calibri"/>
                <a:ea typeface="Calibri"/>
                <a:cs typeface="Calibri"/>
                <a:sym typeface="Calibri"/>
              </a:rPr>
              <a:t>country-level data from NAMA and low-carbon development programmes</a:t>
            </a:r>
            <a:endParaRPr/>
          </a:p>
          <a:p>
            <a:pPr indent="-171450" lvl="0" marL="171450" rtl="0" algn="l">
              <a:spcBef>
                <a:spcPts val="0"/>
              </a:spcBef>
              <a:spcAft>
                <a:spcPts val="0"/>
              </a:spcAft>
              <a:buClr>
                <a:srgbClr val="000000"/>
              </a:buClr>
              <a:buSzPts val="800"/>
              <a:buFont typeface="Arial"/>
              <a:buChar char="•"/>
            </a:pPr>
            <a:r>
              <a:rPr b="0" i="0" lang="en-ZA" sz="800" u="none" strike="noStrike">
                <a:solidFill>
                  <a:srgbClr val="000000"/>
                </a:solidFill>
                <a:latin typeface="Calibri"/>
                <a:ea typeface="Calibri"/>
                <a:cs typeface="Calibri"/>
                <a:sym typeface="Calibri"/>
              </a:rPr>
              <a:t>country-level REDD+ reporting or studies (e.g. national or subnational REDD+ forest reference emissions levels [FRELs] or forest reference levels [FRLs]) </a:t>
            </a:r>
            <a:endParaRPr/>
          </a:p>
          <a:p>
            <a:pPr indent="-171450" lvl="0" marL="171450" rtl="0" algn="l">
              <a:spcBef>
                <a:spcPts val="0"/>
              </a:spcBef>
              <a:spcAft>
                <a:spcPts val="0"/>
              </a:spcAft>
              <a:buClr>
                <a:srgbClr val="000000"/>
              </a:buClr>
              <a:buSzPts val="800"/>
              <a:buFont typeface="Arial"/>
              <a:buChar char="•"/>
            </a:pPr>
            <a:r>
              <a:rPr b="0" i="0" lang="en-ZA" sz="800" u="none" strike="noStrike">
                <a:solidFill>
                  <a:srgbClr val="000000"/>
                </a:solidFill>
                <a:latin typeface="Calibri"/>
                <a:ea typeface="Calibri"/>
                <a:cs typeface="Calibri"/>
                <a:sym typeface="Calibri"/>
              </a:rPr>
              <a:t>Global Forest Watch data, United States Geological Survey datasets, or databases of the Food and Agriculture Organization of the United Nations. </a:t>
            </a:r>
            <a:endParaRPr/>
          </a:p>
          <a:p>
            <a:pPr indent="0" lvl="0" marL="0" rtl="0" algn="l">
              <a:spcBef>
                <a:spcPts val="0"/>
              </a:spcBef>
              <a:spcAft>
                <a:spcPts val="0"/>
              </a:spcAft>
              <a:buNone/>
            </a:pPr>
            <a:r>
              <a:t/>
            </a:r>
            <a:endParaRPr b="0" i="0" sz="800" u="none" strike="noStrike">
              <a:solidFill>
                <a:srgbClr val="000000"/>
              </a:solidFill>
              <a:latin typeface="Calibri"/>
              <a:ea typeface="Calibri"/>
              <a:cs typeface="Calibri"/>
              <a:sym typeface="Calibri"/>
            </a:endParaRPr>
          </a:p>
        </p:txBody>
      </p:sp>
      <p:sp>
        <p:nvSpPr>
          <p:cNvPr id="464" name="Google Shape;464;p11: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ZA"/>
              <a:t>‹#›</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2" name="Shape 482"/>
        <p:cNvGrpSpPr/>
        <p:nvPr/>
      </p:nvGrpSpPr>
      <p:grpSpPr>
        <a:xfrm>
          <a:off x="0" y="0"/>
          <a:ext cx="0" cy="0"/>
          <a:chOff x="0" y="0"/>
          <a:chExt cx="0" cy="0"/>
        </a:xfrm>
      </p:grpSpPr>
      <p:sp>
        <p:nvSpPr>
          <p:cNvPr id="483" name="Google Shape;483;p1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84" name="Google Shape;484;p1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b="1" i="0" lang="en-ZA" sz="800" u="none" strike="noStrike">
                <a:solidFill>
                  <a:srgbClr val="000000"/>
                </a:solidFill>
                <a:latin typeface="Calibri"/>
                <a:ea typeface="Calibri"/>
                <a:cs typeface="Calibri"/>
                <a:sym typeface="Calibri"/>
              </a:rPr>
              <a:t>PRESENTATION TEXT: </a:t>
            </a:r>
            <a:r>
              <a:rPr b="0" i="0" lang="en-ZA" sz="800" u="none" strike="noStrike">
                <a:solidFill>
                  <a:srgbClr val="000000"/>
                </a:solidFill>
                <a:latin typeface="Calibri"/>
                <a:ea typeface="Calibri"/>
                <a:cs typeface="Calibri"/>
                <a:sym typeface="Calibri"/>
              </a:rPr>
              <a:t>The choice of approach to determine the baseline scenario depends on users’ resources, capacity, access to data, availability of models and methodologies, and the parameters that are expected to change. </a:t>
            </a:r>
            <a:endParaRPr sz="800">
              <a:latin typeface="Calibri"/>
              <a:ea typeface="Calibri"/>
              <a:cs typeface="Calibri"/>
              <a:sym typeface="Calibri"/>
            </a:endParaRPr>
          </a:p>
        </p:txBody>
      </p:sp>
      <p:sp>
        <p:nvSpPr>
          <p:cNvPr id="485" name="Google Shape;485;p12: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ZA"/>
              <a:t>‹#›</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33" name="Shape 533"/>
        <p:cNvGrpSpPr/>
        <p:nvPr/>
      </p:nvGrpSpPr>
      <p:grpSpPr>
        <a:xfrm>
          <a:off x="0" y="0"/>
          <a:ext cx="0" cy="0"/>
          <a:chOff x="0" y="0"/>
          <a:chExt cx="0" cy="0"/>
        </a:xfrm>
      </p:grpSpPr>
      <p:sp>
        <p:nvSpPr>
          <p:cNvPr id="534" name="Google Shape;534;g11f9d5a5b78_0_53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35" name="Google Shape;535;g11f9d5a5b78_0_537: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b="1" lang="en-ZA" sz="800"/>
              <a:t>PRESENTATION TEXT: </a:t>
            </a:r>
            <a:r>
              <a:rPr lang="en-ZA" sz="800"/>
              <a:t>As mentioned in the previous slide, Part III consists of 3 chapters but there are several steps within each chapter. Examples and exercises have been provided to enhance the learning process. We will start with chapter 7.</a:t>
            </a:r>
            <a:endParaRPr/>
          </a:p>
          <a:p>
            <a:pPr indent="0" lvl="0" marL="0" marR="0" rtl="0" algn="l">
              <a:lnSpc>
                <a:spcPct val="100000"/>
              </a:lnSpc>
              <a:spcBef>
                <a:spcPts val="0"/>
              </a:spcBef>
              <a:spcAft>
                <a:spcPts val="0"/>
              </a:spcAft>
              <a:buClr>
                <a:srgbClr val="000000"/>
              </a:buClr>
              <a:buSzPts val="800"/>
              <a:buFont typeface="Calibri"/>
              <a:buNone/>
            </a:pPr>
            <a:r>
              <a:rPr b="0" i="1" lang="en-ZA" sz="800" u="none" strike="noStrike">
                <a:solidFill>
                  <a:srgbClr val="000000"/>
                </a:solidFill>
                <a:latin typeface="Calibri"/>
                <a:ea typeface="Calibri"/>
                <a:cs typeface="Calibri"/>
                <a:sym typeface="Calibri"/>
              </a:rPr>
              <a:t>[</a:t>
            </a:r>
            <a:r>
              <a:rPr b="1" i="1" lang="en-ZA" sz="800" u="none" strike="noStrike">
                <a:solidFill>
                  <a:srgbClr val="000000"/>
                </a:solidFill>
                <a:latin typeface="Calibri"/>
                <a:ea typeface="Calibri"/>
                <a:cs typeface="Calibri"/>
                <a:sym typeface="Calibri"/>
              </a:rPr>
              <a:t>COUNTRY ADAPTATION NOTES: </a:t>
            </a:r>
            <a:r>
              <a:rPr b="0" i="1" lang="en-ZA" sz="800" u="none" strike="noStrike">
                <a:solidFill>
                  <a:srgbClr val="000000"/>
                </a:solidFill>
                <a:latin typeface="Calibri"/>
                <a:ea typeface="Calibri"/>
                <a:cs typeface="Calibri"/>
                <a:sym typeface="Calibri"/>
              </a:rPr>
              <a:t>This analysis map can be removed if the presenter feels it is too repetitive. It is also an option to provide the analysis maps (from all Parts) as a hand out to participants before or during the workshop to give them a view of the various Parts of the guidance and they can follow it as the presentation is given.]</a:t>
            </a:r>
            <a:endParaRPr/>
          </a:p>
          <a:p>
            <a:pPr indent="0" lvl="0" marL="0" rtl="0" algn="l">
              <a:spcBef>
                <a:spcPts val="0"/>
              </a:spcBef>
              <a:spcAft>
                <a:spcPts val="0"/>
              </a:spcAft>
              <a:buNone/>
            </a:pPr>
            <a:r>
              <a:t/>
            </a:r>
            <a:endParaRPr sz="800"/>
          </a:p>
        </p:txBody>
      </p:sp>
      <p:sp>
        <p:nvSpPr>
          <p:cNvPr id="536" name="Google Shape;536;g11f9d5a5b78_0_537: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ZA"/>
              <a:t>‹#›</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82" name="Shape 582"/>
        <p:cNvGrpSpPr/>
        <p:nvPr/>
      </p:nvGrpSpPr>
      <p:grpSpPr>
        <a:xfrm>
          <a:off x="0" y="0"/>
          <a:ext cx="0" cy="0"/>
          <a:chOff x="0" y="0"/>
          <a:chExt cx="0" cy="0"/>
        </a:xfrm>
      </p:grpSpPr>
      <p:sp>
        <p:nvSpPr>
          <p:cNvPr id="583" name="Google Shape;583;p1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84" name="Google Shape;584;p1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b="1" i="0" lang="en-ZA" sz="800" u="none" strike="noStrike">
                <a:solidFill>
                  <a:srgbClr val="000000"/>
                </a:solidFill>
                <a:latin typeface="Calibri"/>
                <a:ea typeface="Calibri"/>
                <a:cs typeface="Calibri"/>
                <a:sym typeface="Calibri"/>
              </a:rPr>
              <a:t>PRESENTATION TEXT: </a:t>
            </a:r>
            <a:r>
              <a:rPr b="0" i="0" lang="en-ZA" sz="800" u="none" strike="noStrike">
                <a:solidFill>
                  <a:srgbClr val="000000"/>
                </a:solidFill>
                <a:latin typeface="Calibri"/>
                <a:ea typeface="Calibri"/>
                <a:cs typeface="Calibri"/>
                <a:sym typeface="Calibri"/>
              </a:rPr>
              <a:t>This section provides a method for estimating baseline emissions. It provides suggestions for identifying data sources and methods for projecting key baseline scenario parameters. Changes in land use can lead to changes in the carbon stock. The carbon stock is the absolute quantity of carbon held within a pool (which in this case is the soil pool) at a specific time. Policy impacts on forest carbon are estimated in terms of how the policy changes land use and management. </a:t>
            </a:r>
            <a:endParaRPr/>
          </a:p>
        </p:txBody>
      </p:sp>
      <p:sp>
        <p:nvSpPr>
          <p:cNvPr id="585" name="Google Shape;585;p14: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ZA"/>
              <a:t>‹#›</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14" name="Shape 614"/>
        <p:cNvGrpSpPr/>
        <p:nvPr/>
      </p:nvGrpSpPr>
      <p:grpSpPr>
        <a:xfrm>
          <a:off x="0" y="0"/>
          <a:ext cx="0" cy="0"/>
          <a:chOff x="0" y="0"/>
          <a:chExt cx="0" cy="0"/>
        </a:xfrm>
      </p:grpSpPr>
      <p:sp>
        <p:nvSpPr>
          <p:cNvPr id="615" name="Google Shape;615;g11f9d5a5b78_0_70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16" name="Google Shape;616;g11f9d5a5b78_0_705: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Font typeface="Arial"/>
              <a:buNone/>
            </a:pPr>
            <a:r>
              <a:rPr b="1" lang="en-ZA" sz="800"/>
              <a:t>PRESENTATION TEXT: </a:t>
            </a:r>
            <a:r>
              <a:rPr lang="en-ZA" sz="800"/>
              <a:t>Where land use remains the same in the baseline and policy scenarios (i.e., forest land remaining forest land) then it could be seen to have no soil carbon changes, however if there are changes in management, then there can be changes in the carbon stock. </a:t>
            </a:r>
            <a:endParaRPr/>
          </a:p>
          <a:p>
            <a:pPr indent="0" lvl="0" marL="0" rtl="0" algn="l">
              <a:spcBef>
                <a:spcPts val="0"/>
              </a:spcBef>
              <a:spcAft>
                <a:spcPts val="0"/>
              </a:spcAft>
              <a:buNone/>
            </a:pPr>
            <a:r>
              <a:rPr lang="en-ZA" sz="800"/>
              <a:t>The impact of changes in land use and management lasts for approximately 20 years, or until a new change occurs. Where no changes in land use or management have occurred in the past 20 years, carbon stocks in the soil can be assumed to remain constant (i.e., at equilibrium with no net emission or removal of CO2). </a:t>
            </a:r>
            <a:endParaRPr b="1" sz="800">
              <a:solidFill>
                <a:srgbClr val="000000"/>
              </a:solidFill>
            </a:endParaRPr>
          </a:p>
        </p:txBody>
      </p:sp>
      <p:sp>
        <p:nvSpPr>
          <p:cNvPr id="617" name="Google Shape;617;g11f9d5a5b78_0_705: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ZA"/>
              <a:t>‹#›</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45" name="Shape 645"/>
        <p:cNvGrpSpPr/>
        <p:nvPr/>
      </p:nvGrpSpPr>
      <p:grpSpPr>
        <a:xfrm>
          <a:off x="0" y="0"/>
          <a:ext cx="0" cy="0"/>
          <a:chOff x="0" y="0"/>
          <a:chExt cx="0" cy="0"/>
        </a:xfrm>
      </p:grpSpPr>
      <p:sp>
        <p:nvSpPr>
          <p:cNvPr id="646" name="Google Shape;646;p1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47" name="Google Shape;647;p1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b="1" i="0" lang="en-ZA" sz="800" u="none" strike="noStrike">
                <a:solidFill>
                  <a:srgbClr val="000000"/>
                </a:solidFill>
                <a:latin typeface="Calibri"/>
                <a:ea typeface="Calibri"/>
                <a:cs typeface="Calibri"/>
                <a:sym typeface="Calibri"/>
              </a:rPr>
              <a:t>PRESENTATION TEXT:</a:t>
            </a:r>
            <a:endParaRPr/>
          </a:p>
          <a:p>
            <a:pPr indent="0" lvl="0" marL="0" rtl="0" algn="l">
              <a:spcBef>
                <a:spcPts val="0"/>
              </a:spcBef>
              <a:spcAft>
                <a:spcPts val="0"/>
              </a:spcAft>
              <a:buNone/>
            </a:pPr>
            <a:r>
              <a:rPr b="0" i="0" lang="en-ZA" sz="800" u="none" strike="noStrike">
                <a:solidFill>
                  <a:srgbClr val="000000"/>
                </a:solidFill>
                <a:latin typeface="Calibri"/>
                <a:ea typeface="Calibri"/>
                <a:cs typeface="Calibri"/>
                <a:sym typeface="Calibri"/>
              </a:rPr>
              <a:t>This section provides a process for estimating the baseline emissions and provides suggestions for identifying data sources and methods for projecting key baseline scenario parameters. The method can also be used to estimate policy scenario emissions for forest policies. To estimate policy scenario emissions, the same method should be used that was used to estimate baseline emissions, with new parameter values derived following the method in Sections 8.2–8.5 and, if relevant, new emission factors that represent conditions under the policy scenario. The policy scenario can be estimated ex-ante or ex-post using these methods. </a:t>
            </a:r>
            <a:endParaRPr/>
          </a:p>
        </p:txBody>
      </p:sp>
      <p:sp>
        <p:nvSpPr>
          <p:cNvPr id="648" name="Google Shape;648;p16: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ZA"/>
              <a:t>‹#›</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66" name="Shape 666"/>
        <p:cNvGrpSpPr/>
        <p:nvPr/>
      </p:nvGrpSpPr>
      <p:grpSpPr>
        <a:xfrm>
          <a:off x="0" y="0"/>
          <a:ext cx="0" cy="0"/>
          <a:chOff x="0" y="0"/>
          <a:chExt cx="0" cy="0"/>
        </a:xfrm>
      </p:grpSpPr>
      <p:sp>
        <p:nvSpPr>
          <p:cNvPr id="667" name="Google Shape;667;g11f9d5a5b78_0_75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68" name="Google Shape;668;g11f9d5a5b78_0_757: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Font typeface="Arial"/>
              <a:buNone/>
            </a:pPr>
            <a:r>
              <a:rPr b="1" lang="en-ZA" sz="800"/>
              <a:t>PRESENTATION TEXT:</a:t>
            </a:r>
            <a:endParaRPr/>
          </a:p>
          <a:p>
            <a:pPr indent="0" lvl="0" marL="0" rtl="0" algn="l">
              <a:spcBef>
                <a:spcPts val="0"/>
              </a:spcBef>
              <a:spcAft>
                <a:spcPts val="0"/>
              </a:spcAft>
              <a:buSzPts val="800"/>
              <a:buNone/>
            </a:pPr>
            <a:r>
              <a:rPr b="1" i="1" lang="en-ZA" sz="800"/>
              <a:t>[SLIDE FUNCTIONALITY NOTE: </a:t>
            </a:r>
            <a:r>
              <a:rPr i="1" lang="en-ZA" sz="800"/>
              <a:t>Click on the interactive yellow “Example” button to go to an example.]</a:t>
            </a:r>
            <a:endParaRPr b="1" sz="800">
              <a:solidFill>
                <a:srgbClr val="000000"/>
              </a:solidFill>
            </a:endParaRPr>
          </a:p>
        </p:txBody>
      </p:sp>
      <p:sp>
        <p:nvSpPr>
          <p:cNvPr id="669" name="Google Shape;669;g11f9d5a5b78_0_757: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ZA"/>
              <a:t>‹#›</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01" name="Shape 701"/>
        <p:cNvGrpSpPr/>
        <p:nvPr/>
      </p:nvGrpSpPr>
      <p:grpSpPr>
        <a:xfrm>
          <a:off x="0" y="0"/>
          <a:ext cx="0" cy="0"/>
          <a:chOff x="0" y="0"/>
          <a:chExt cx="0" cy="0"/>
        </a:xfrm>
      </p:grpSpPr>
      <p:sp>
        <p:nvSpPr>
          <p:cNvPr id="702" name="Google Shape;702;p1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03" name="Google Shape;703;p18: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b="1" i="0" lang="en-ZA" sz="800" u="none" strike="noStrike">
                <a:solidFill>
                  <a:srgbClr val="000000"/>
                </a:solidFill>
                <a:latin typeface="Calibri"/>
                <a:ea typeface="Calibri"/>
                <a:cs typeface="Calibri"/>
                <a:sym typeface="Calibri"/>
              </a:rPr>
              <a:t>PRESENTATION TEXT: </a:t>
            </a:r>
            <a:r>
              <a:rPr b="0" i="0" lang="en-ZA" sz="800" u="none" strike="noStrike">
                <a:solidFill>
                  <a:srgbClr val="000000"/>
                </a:solidFill>
                <a:latin typeface="Calibri"/>
                <a:ea typeface="Calibri"/>
                <a:cs typeface="Calibri"/>
                <a:sym typeface="Calibri"/>
              </a:rPr>
              <a:t>Drivers are a categorical description of agents and processes that lead to GHG emissions in the forestry sector in the baseline scenario. Policies enable or incentivize measures that are designed to affect target drivers. The target drivers need to be identified in the baseline scenario because assumptions about them are modified to develop the policy scenario. </a:t>
            </a:r>
            <a:endParaRPr/>
          </a:p>
          <a:p>
            <a:pPr indent="0" lvl="0" marL="0" rtl="0" algn="l">
              <a:spcBef>
                <a:spcPts val="0"/>
              </a:spcBef>
              <a:spcAft>
                <a:spcPts val="0"/>
              </a:spcAft>
              <a:buNone/>
            </a:pPr>
            <a:r>
              <a:rPr b="0" i="0" lang="en-ZA" sz="800" u="none" strike="noStrike">
                <a:solidFill>
                  <a:srgbClr val="000000"/>
                </a:solidFill>
                <a:latin typeface="Calibri"/>
                <a:ea typeface="Calibri"/>
                <a:cs typeface="Calibri"/>
                <a:sym typeface="Calibri"/>
              </a:rPr>
              <a:t>Drivers that are not affected by the policy do not need to be analysed, because they are assumed to remain constant between the baseline and policy scenarios. </a:t>
            </a:r>
            <a:endParaRPr/>
          </a:p>
          <a:p>
            <a:pPr indent="0" lvl="0" marL="0" marR="0" rtl="0" algn="l">
              <a:lnSpc>
                <a:spcPct val="100000"/>
              </a:lnSpc>
              <a:spcBef>
                <a:spcPts val="0"/>
              </a:spcBef>
              <a:spcAft>
                <a:spcPts val="0"/>
              </a:spcAft>
              <a:buClr>
                <a:schemeClr val="dk1"/>
              </a:buClr>
              <a:buSzPts val="800"/>
              <a:buFont typeface="Calibri"/>
              <a:buNone/>
            </a:pPr>
            <a:r>
              <a:rPr b="1" i="1" lang="en-ZA" sz="800"/>
              <a:t>[SLIDE FUNCTIONALITY NOTE: </a:t>
            </a:r>
            <a:r>
              <a:rPr i="1" lang="en-ZA" sz="800"/>
              <a:t>Click on the interactive yellow “Example” button to go to an example.]</a:t>
            </a:r>
            <a:endParaRPr/>
          </a:p>
          <a:p>
            <a:pPr indent="0" lvl="0" marL="0" rtl="0" algn="l">
              <a:spcBef>
                <a:spcPts val="0"/>
              </a:spcBef>
              <a:spcAft>
                <a:spcPts val="0"/>
              </a:spcAft>
              <a:buNone/>
            </a:pPr>
            <a:r>
              <a:t/>
            </a:r>
            <a:endParaRPr b="0" i="0" sz="800" u="none" strike="noStrike">
              <a:solidFill>
                <a:srgbClr val="000000"/>
              </a:solidFill>
              <a:latin typeface="Calibri"/>
              <a:ea typeface="Calibri"/>
              <a:cs typeface="Calibri"/>
              <a:sym typeface="Calibri"/>
            </a:endParaRPr>
          </a:p>
          <a:p>
            <a:pPr indent="0" lvl="0" marL="0" rtl="0" algn="l">
              <a:spcBef>
                <a:spcPts val="0"/>
              </a:spcBef>
              <a:spcAft>
                <a:spcPts val="0"/>
              </a:spcAft>
              <a:buNone/>
            </a:pPr>
            <a:r>
              <a:t/>
            </a:r>
            <a:endParaRPr sz="800">
              <a:latin typeface="Calibri"/>
              <a:ea typeface="Calibri"/>
              <a:cs typeface="Calibri"/>
              <a:sym typeface="Calibri"/>
            </a:endParaRPr>
          </a:p>
        </p:txBody>
      </p:sp>
      <p:sp>
        <p:nvSpPr>
          <p:cNvPr id="704" name="Google Shape;704;p18: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ZA"/>
              <a:t>‹#›</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27" name="Shape 727"/>
        <p:cNvGrpSpPr/>
        <p:nvPr/>
      </p:nvGrpSpPr>
      <p:grpSpPr>
        <a:xfrm>
          <a:off x="0" y="0"/>
          <a:ext cx="0" cy="0"/>
          <a:chOff x="0" y="0"/>
          <a:chExt cx="0" cy="0"/>
        </a:xfrm>
      </p:grpSpPr>
      <p:sp>
        <p:nvSpPr>
          <p:cNvPr id="728" name="Google Shape;728;p1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29" name="Google Shape;729;p19: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b="1" i="0" lang="en-ZA" sz="800" u="none" strike="noStrike">
                <a:solidFill>
                  <a:srgbClr val="000000"/>
                </a:solidFill>
                <a:latin typeface="Calibri"/>
                <a:ea typeface="Calibri"/>
                <a:cs typeface="Calibri"/>
                <a:sym typeface="Calibri"/>
              </a:rPr>
              <a:t>PRESENTATION TEXT: </a:t>
            </a:r>
            <a:r>
              <a:rPr b="0" i="0" lang="en-ZA" sz="800" u="none" strike="noStrike">
                <a:solidFill>
                  <a:srgbClr val="000000"/>
                </a:solidFill>
                <a:latin typeface="Calibri"/>
                <a:ea typeface="Calibri"/>
                <a:cs typeface="Calibri"/>
                <a:sym typeface="Calibri"/>
              </a:rPr>
              <a:t>The IPCC 2006 GL provides a land categorization for forests that is compatible with Tier 1 estimation methods. To use the IPCC categorization, users should identify the ecological zones and forest management types that correspond to the forest land in that category. Examples of ecological zones are tropical rainforest, subtropical humid forest, temperate oceanic forest and boreal coniferous forest. Within each ecological zone, users should further define subcategories of forest land in terms of how the forests are managed. The IPCC provides two categories for this: natural and plantation forest. The IPCC provides Tier 1 estimated biomass values for natural and plantation forests for all ecological zones (Table 4.12 of the IPCC 2006 GL, volume 4, Chapter 4). </a:t>
            </a:r>
            <a:endParaRPr/>
          </a:p>
          <a:p>
            <a:pPr indent="0" lvl="0" marL="0" rtl="0" algn="l">
              <a:spcBef>
                <a:spcPts val="0"/>
              </a:spcBef>
              <a:spcAft>
                <a:spcPts val="0"/>
              </a:spcAft>
              <a:buNone/>
            </a:pPr>
            <a:r>
              <a:rPr b="0" i="0" lang="en-ZA" sz="800" u="none" strike="noStrike">
                <a:solidFill>
                  <a:srgbClr val="000000"/>
                </a:solidFill>
                <a:latin typeface="Calibri"/>
                <a:ea typeface="Calibri"/>
                <a:cs typeface="Calibri"/>
                <a:sym typeface="Calibri"/>
              </a:rPr>
              <a:t>The subcategories outlined above (i.e., ecological zone and management type) are recommended because they are compatible with using IPCC Tier 1 emission factors for estimating the carbon in forest biomass. The land categorization can be done differently where Tier 2 emission factors are available or a derived Tier 2 estimate of CO2 emissions and removals for each land category can be calculated. </a:t>
            </a:r>
            <a:endParaRPr/>
          </a:p>
          <a:p>
            <a:pPr indent="0" lvl="0" marL="0" rtl="0" algn="l">
              <a:spcBef>
                <a:spcPts val="0"/>
              </a:spcBef>
              <a:spcAft>
                <a:spcPts val="0"/>
              </a:spcAft>
              <a:buNone/>
            </a:pPr>
            <a:r>
              <a:rPr b="0" i="0" lang="en-ZA" sz="800" u="none" strike="noStrike">
                <a:solidFill>
                  <a:srgbClr val="000000"/>
                </a:solidFill>
                <a:latin typeface="Calibri"/>
                <a:ea typeface="Calibri"/>
                <a:cs typeface="Calibri"/>
                <a:sym typeface="Calibri"/>
              </a:rPr>
              <a:t>Stratify land following the guidance on land stratification provided in the IPCC 2006 GL, Volume 4, Chapter 3. The approaches for land stratification range from simple (Approach 1) to complex, requiring spatially explicit data sets derived from remote sensing (Approach 3). Where relying on Approach 1, the land categories are simplified to cropland, grassland and forest land at a given point in time. Approach 2 and 3 incorporate the details on the land conversions as well.</a:t>
            </a:r>
            <a:endParaRPr/>
          </a:p>
          <a:p>
            <a:pPr indent="0" lvl="0" marL="0" marR="0" rtl="0" algn="l">
              <a:lnSpc>
                <a:spcPct val="100000"/>
              </a:lnSpc>
              <a:spcBef>
                <a:spcPts val="0"/>
              </a:spcBef>
              <a:spcAft>
                <a:spcPts val="0"/>
              </a:spcAft>
              <a:buClr>
                <a:schemeClr val="dk1"/>
              </a:buClr>
              <a:buSzPts val="800"/>
              <a:buFont typeface="Calibri"/>
              <a:buNone/>
            </a:pPr>
            <a:r>
              <a:rPr b="1" i="1" lang="en-ZA" sz="800"/>
              <a:t>[SLIDE FUNCTIONALITY NOTE: </a:t>
            </a:r>
            <a:r>
              <a:rPr i="1" lang="en-ZA" sz="800"/>
              <a:t>Click on the interactive yellow “Example” button to go to an example.]</a:t>
            </a:r>
            <a:endParaRPr/>
          </a:p>
          <a:p>
            <a:pPr indent="0" lvl="0" marL="0" rtl="0" algn="l">
              <a:spcBef>
                <a:spcPts val="0"/>
              </a:spcBef>
              <a:spcAft>
                <a:spcPts val="0"/>
              </a:spcAft>
              <a:buNone/>
            </a:pPr>
            <a:r>
              <a:t/>
            </a:r>
            <a:endParaRPr b="0" i="0" sz="800" u="none" strike="noStrike">
              <a:solidFill>
                <a:srgbClr val="000000"/>
              </a:solidFill>
              <a:latin typeface="Calibri"/>
              <a:ea typeface="Calibri"/>
              <a:cs typeface="Calibri"/>
              <a:sym typeface="Calibri"/>
            </a:endParaRPr>
          </a:p>
        </p:txBody>
      </p:sp>
      <p:sp>
        <p:nvSpPr>
          <p:cNvPr id="730" name="Google Shape;730;p19: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ZA"/>
              <a:t>‹#›</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6" name="Shape 236"/>
        <p:cNvGrpSpPr/>
        <p:nvPr/>
      </p:nvGrpSpPr>
      <p:grpSpPr>
        <a:xfrm>
          <a:off x="0" y="0"/>
          <a:ext cx="0" cy="0"/>
          <a:chOff x="0" y="0"/>
          <a:chExt cx="0" cy="0"/>
        </a:xfrm>
      </p:grpSpPr>
      <p:sp>
        <p:nvSpPr>
          <p:cNvPr id="237" name="Google Shape;237;g11f9d5a5b78_0_24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238" name="Google Shape;238;g11f9d5a5b78_0_246: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39" name="Google Shape;239;g11f9d5a5b78_0_246: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ZA"/>
              <a:t>‹#›</a:t>
            </a:f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62" name="Shape 762"/>
        <p:cNvGrpSpPr/>
        <p:nvPr/>
      </p:nvGrpSpPr>
      <p:grpSpPr>
        <a:xfrm>
          <a:off x="0" y="0"/>
          <a:ext cx="0" cy="0"/>
          <a:chOff x="0" y="0"/>
          <a:chExt cx="0" cy="0"/>
        </a:xfrm>
      </p:grpSpPr>
      <p:sp>
        <p:nvSpPr>
          <p:cNvPr id="763" name="Google Shape;763;p2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64" name="Google Shape;764;p20: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b="1" i="0" lang="en-ZA" sz="800" u="none" strike="noStrike">
                <a:solidFill>
                  <a:srgbClr val="000000"/>
                </a:solidFill>
                <a:latin typeface="Calibri"/>
                <a:ea typeface="Calibri"/>
                <a:cs typeface="Calibri"/>
                <a:sym typeface="Calibri"/>
              </a:rPr>
              <a:t>PRESENTATION TEXT: </a:t>
            </a:r>
            <a:r>
              <a:rPr b="0" i="0" lang="en-ZA" sz="800" u="none" strike="noStrike">
                <a:solidFill>
                  <a:srgbClr val="000000"/>
                </a:solidFill>
                <a:latin typeface="Calibri"/>
                <a:ea typeface="Calibri"/>
                <a:cs typeface="Calibri"/>
                <a:sym typeface="Calibri"/>
              </a:rPr>
              <a:t>Estimates for the hectares of land in a land stratum should be derived from national data sources that are widely accepted among policymakers and endorsed by the government. Relevant land area data compiled for the national GHG inventory is also useful. Where historical and current data are available, they can be used to estimate the hectares of land in each stratum for the baseline scenario following any of these given approaches.</a:t>
            </a:r>
            <a:endParaRPr/>
          </a:p>
          <a:p>
            <a:pPr indent="0" lvl="0" marL="0" rtl="0" algn="l">
              <a:spcBef>
                <a:spcPts val="0"/>
              </a:spcBef>
              <a:spcAft>
                <a:spcPts val="0"/>
              </a:spcAft>
              <a:buNone/>
            </a:pPr>
            <a:r>
              <a:rPr b="0" i="1" lang="en-ZA" sz="800" u="none" strike="noStrike">
                <a:solidFill>
                  <a:srgbClr val="000000"/>
                </a:solidFill>
                <a:latin typeface="Calibri"/>
                <a:ea typeface="Calibri"/>
                <a:cs typeface="Calibri"/>
                <a:sym typeface="Calibri"/>
              </a:rPr>
              <a:t>[</a:t>
            </a:r>
            <a:r>
              <a:rPr b="1" i="1" lang="en-ZA" sz="800" u="none" strike="noStrike">
                <a:solidFill>
                  <a:srgbClr val="000000"/>
                </a:solidFill>
                <a:latin typeface="Calibri"/>
                <a:ea typeface="Calibri"/>
                <a:cs typeface="Calibri"/>
                <a:sym typeface="Calibri"/>
              </a:rPr>
              <a:t>SLIDE FUNCTIONALITY NOTE: </a:t>
            </a:r>
            <a:r>
              <a:rPr b="0" i="1" lang="en-ZA" sz="800" u="none" strike="noStrike">
                <a:solidFill>
                  <a:srgbClr val="000000"/>
                </a:solidFill>
                <a:latin typeface="Calibri"/>
                <a:ea typeface="Calibri"/>
                <a:cs typeface="Calibri"/>
                <a:sym typeface="Calibri"/>
              </a:rPr>
              <a:t>Click on the interactive buttons to go to the resources, example and exercise.]</a:t>
            </a:r>
            <a:endParaRPr i="1" sz="800">
              <a:latin typeface="Calibri"/>
              <a:ea typeface="Calibri"/>
              <a:cs typeface="Calibri"/>
              <a:sym typeface="Calibri"/>
            </a:endParaRPr>
          </a:p>
        </p:txBody>
      </p:sp>
      <p:sp>
        <p:nvSpPr>
          <p:cNvPr id="765" name="Google Shape;765;p20: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ZA"/>
              <a:t>‹#›</a:t>
            </a:fld>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96" name="Shape 796"/>
        <p:cNvGrpSpPr/>
        <p:nvPr/>
      </p:nvGrpSpPr>
      <p:grpSpPr>
        <a:xfrm>
          <a:off x="0" y="0"/>
          <a:ext cx="0" cy="0"/>
          <a:chOff x="0" y="0"/>
          <a:chExt cx="0" cy="0"/>
        </a:xfrm>
      </p:grpSpPr>
      <p:sp>
        <p:nvSpPr>
          <p:cNvPr id="797" name="Google Shape;797;p2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98" name="Google Shape;798;p2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b="1" lang="en-ZA" sz="800"/>
              <a:t>PRESENTATION TEXT: </a:t>
            </a:r>
            <a:r>
              <a:rPr b="0" lang="en-ZA" sz="800">
                <a:solidFill>
                  <a:schemeClr val="dk1"/>
                </a:solidFill>
                <a:latin typeface="Calibri"/>
                <a:ea typeface="Calibri"/>
                <a:cs typeface="Calibri"/>
                <a:sym typeface="Calibri"/>
              </a:rPr>
              <a:t>At a minimum, the carbon stock change for the living above-ground and below-ground biomass (living biomass) pool should be estimated. For A/R and reduced deforestation activities, carbon stock change for dead organic matter and soil carbon pools can also be estimated, where these pools are included in the GHG assessment boundary. When deciding which pools to estimate the carbon stock change for, users may encounter trade-offs between the principle of accuracy and the cost of collecting data. </a:t>
            </a:r>
            <a:endParaRPr/>
          </a:p>
          <a:p>
            <a:pPr indent="0" lvl="0" marL="0" rtl="0" algn="l">
              <a:spcBef>
                <a:spcPts val="0"/>
              </a:spcBef>
              <a:spcAft>
                <a:spcPts val="0"/>
              </a:spcAft>
              <a:buNone/>
            </a:pPr>
            <a:r>
              <a:rPr b="0" lang="en-ZA" sz="800"/>
              <a:t>Here we describe the methods for estimating carbon stock change based on the living biomass carbon pool. This slide shows the methodology for where there is a land use change, either forest land to non-forest land or vice versa. </a:t>
            </a:r>
            <a:r>
              <a:rPr lang="en-ZA" sz="800">
                <a:solidFill>
                  <a:schemeClr val="dk1"/>
                </a:solidFill>
                <a:latin typeface="Calibri"/>
                <a:ea typeface="Calibri"/>
                <a:cs typeface="Calibri"/>
                <a:sym typeface="Calibri"/>
              </a:rPr>
              <a:t>In general, this can be estimated as the difference between the forest carbon stocks per unit area before and after the land conversion.</a:t>
            </a:r>
            <a:endParaRPr sz="800"/>
          </a:p>
        </p:txBody>
      </p:sp>
      <p:sp>
        <p:nvSpPr>
          <p:cNvPr id="799" name="Google Shape;799;p21: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ZA"/>
              <a:t>‹#›</a:t>
            </a:fld>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30" name="Shape 830"/>
        <p:cNvGrpSpPr/>
        <p:nvPr/>
      </p:nvGrpSpPr>
      <p:grpSpPr>
        <a:xfrm>
          <a:off x="0" y="0"/>
          <a:ext cx="0" cy="0"/>
          <a:chOff x="0" y="0"/>
          <a:chExt cx="0" cy="0"/>
        </a:xfrm>
      </p:grpSpPr>
      <p:sp>
        <p:nvSpPr>
          <p:cNvPr id="831" name="Google Shape;831;p2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32" name="Google Shape;832;p2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b="1" lang="en-ZA" sz="800"/>
              <a:t>PRESENTATION TEXT: </a:t>
            </a:r>
            <a:r>
              <a:rPr b="0" lang="en-ZA" sz="800">
                <a:solidFill>
                  <a:schemeClr val="dk1"/>
                </a:solidFill>
                <a:latin typeface="Calibri"/>
                <a:ea typeface="Calibri"/>
                <a:cs typeface="Calibri"/>
                <a:sym typeface="Calibri"/>
              </a:rPr>
              <a:t>For forest land remaining forest land, the carbon stock change is the average annual change in forest carbon stocks per unit area. This can be estimated in one of two ways according to the IPCC 2006 GL as discussed in this slide. Both the stock-difference and gain–loss methods are executed with the area term (activity data) in the equations, which yields total change in carbon stocks for all land strata in forest land remaining forest land. </a:t>
            </a:r>
            <a:endParaRPr b="0" sz="800">
              <a:solidFill>
                <a:schemeClr val="dk1"/>
              </a:solidFill>
              <a:latin typeface="Calibri"/>
              <a:ea typeface="Calibri"/>
              <a:cs typeface="Calibri"/>
              <a:sym typeface="Calibri"/>
            </a:endParaRPr>
          </a:p>
        </p:txBody>
      </p:sp>
      <p:sp>
        <p:nvSpPr>
          <p:cNvPr id="833" name="Google Shape;833;p22: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ZA"/>
              <a:t>‹#›</a:t>
            </a:fld>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64" name="Shape 864"/>
        <p:cNvGrpSpPr/>
        <p:nvPr/>
      </p:nvGrpSpPr>
      <p:grpSpPr>
        <a:xfrm>
          <a:off x="0" y="0"/>
          <a:ext cx="0" cy="0"/>
          <a:chOff x="0" y="0"/>
          <a:chExt cx="0" cy="0"/>
        </a:xfrm>
      </p:grpSpPr>
      <p:sp>
        <p:nvSpPr>
          <p:cNvPr id="865" name="Google Shape;865;p2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66" name="Google Shape;866;p2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b="1" lang="en-ZA" sz="800"/>
              <a:t>PRESENTATION TEXT: </a:t>
            </a:r>
            <a:r>
              <a:rPr b="0" lang="en-ZA" sz="800"/>
              <a:t>Annual forest carbon stock change is calculated with the first equation. </a:t>
            </a:r>
            <a:r>
              <a:rPr b="0" lang="en-ZA" sz="800">
                <a:solidFill>
                  <a:schemeClr val="dk1"/>
                </a:solidFill>
                <a:latin typeface="Calibri"/>
                <a:ea typeface="Calibri"/>
                <a:cs typeface="Calibri"/>
                <a:sym typeface="Calibri"/>
              </a:rPr>
              <a:t>The terms Ct1 and Ct2 can be estimated with the second equation (adapted from the second part of equation 2.8 in the IPCC 2006 GL). Like the first equation, the second equation includes the area term representing activity data. Executing the second equation without the area term will yield a per area carbon stock value for a given land stratum defined by ecological zone (i) and climate domain (j). </a:t>
            </a:r>
            <a:endParaRPr sz="800"/>
          </a:p>
        </p:txBody>
      </p:sp>
      <p:sp>
        <p:nvSpPr>
          <p:cNvPr id="867" name="Google Shape;867;p23: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ZA"/>
              <a:t>‹#›</a:t>
            </a:fld>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03" name="Shape 903"/>
        <p:cNvGrpSpPr/>
        <p:nvPr/>
      </p:nvGrpSpPr>
      <p:grpSpPr>
        <a:xfrm>
          <a:off x="0" y="0"/>
          <a:ext cx="0" cy="0"/>
          <a:chOff x="0" y="0"/>
          <a:chExt cx="0" cy="0"/>
        </a:xfrm>
      </p:grpSpPr>
      <p:sp>
        <p:nvSpPr>
          <p:cNvPr id="904" name="Google Shape;904;p2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05" name="Google Shape;905;p2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b="1" lang="en-ZA" sz="800"/>
              <a:t>PRESENTATION TEXT: </a:t>
            </a:r>
            <a:r>
              <a:rPr b="0" lang="en-ZA" sz="800">
                <a:solidFill>
                  <a:schemeClr val="dk1"/>
                </a:solidFill>
                <a:latin typeface="Calibri"/>
                <a:ea typeface="Calibri"/>
                <a:cs typeface="Calibri"/>
                <a:sym typeface="Calibri"/>
              </a:rPr>
              <a:t>Guidance and equations for estimating L</a:t>
            </a:r>
            <a:r>
              <a:rPr b="0" baseline="-25000" lang="en-ZA" sz="800">
                <a:solidFill>
                  <a:schemeClr val="dk1"/>
                </a:solidFill>
                <a:latin typeface="Calibri"/>
                <a:ea typeface="Calibri"/>
                <a:cs typeface="Calibri"/>
                <a:sym typeface="Calibri"/>
              </a:rPr>
              <a:t>wood-removals</a:t>
            </a:r>
            <a:r>
              <a:rPr b="0" lang="en-ZA" sz="800">
                <a:solidFill>
                  <a:schemeClr val="dk1"/>
                </a:solidFill>
                <a:latin typeface="Calibri"/>
                <a:ea typeface="Calibri"/>
                <a:cs typeface="Calibri"/>
                <a:sym typeface="Calibri"/>
              </a:rPr>
              <a:t>, L</a:t>
            </a:r>
            <a:r>
              <a:rPr b="0" baseline="-25000" lang="en-ZA" sz="800">
                <a:solidFill>
                  <a:schemeClr val="dk1"/>
                </a:solidFill>
                <a:latin typeface="Calibri"/>
                <a:ea typeface="Calibri"/>
                <a:cs typeface="Calibri"/>
                <a:sym typeface="Calibri"/>
              </a:rPr>
              <a:t>fuelwood</a:t>
            </a:r>
            <a:r>
              <a:rPr b="0" lang="en-ZA" sz="800">
                <a:solidFill>
                  <a:schemeClr val="dk1"/>
                </a:solidFill>
                <a:latin typeface="Calibri"/>
                <a:ea typeface="Calibri"/>
                <a:cs typeface="Calibri"/>
                <a:sym typeface="Calibri"/>
              </a:rPr>
              <a:t> and L</a:t>
            </a:r>
            <a:r>
              <a:rPr b="0" baseline="-25000" lang="en-ZA" sz="800">
                <a:solidFill>
                  <a:schemeClr val="dk1"/>
                </a:solidFill>
                <a:latin typeface="Calibri"/>
                <a:ea typeface="Calibri"/>
                <a:cs typeface="Calibri"/>
                <a:sym typeface="Calibri"/>
              </a:rPr>
              <a:t>disturbance</a:t>
            </a:r>
            <a:r>
              <a:rPr b="0" lang="en-ZA" sz="800">
                <a:solidFill>
                  <a:schemeClr val="dk1"/>
                </a:solidFill>
                <a:latin typeface="Calibri"/>
                <a:ea typeface="Calibri"/>
                <a:cs typeface="Calibri"/>
                <a:sym typeface="Calibri"/>
              </a:rPr>
              <a:t> are provided in the IPCC 2006 GL, volume 4, Chapter 4. </a:t>
            </a:r>
            <a:endParaRPr/>
          </a:p>
          <a:p>
            <a:pPr indent="0" lvl="0" marL="0" rtl="0" algn="l">
              <a:spcBef>
                <a:spcPts val="0"/>
              </a:spcBef>
              <a:spcAft>
                <a:spcPts val="0"/>
              </a:spcAft>
              <a:buNone/>
            </a:pPr>
            <a:r>
              <a:rPr b="0" lang="en-ZA" sz="800">
                <a:solidFill>
                  <a:schemeClr val="dk1"/>
                </a:solidFill>
                <a:latin typeface="Calibri"/>
                <a:ea typeface="Calibri"/>
                <a:cs typeface="Calibri"/>
                <a:sym typeface="Calibri"/>
              </a:rPr>
              <a:t>With the gain–loss method, there are two options for estimating GWi,j (average annual above-ground biomass growth rate): </a:t>
            </a:r>
            <a:endParaRPr/>
          </a:p>
          <a:p>
            <a:pPr indent="-171450" lvl="0" marL="171450" rtl="0" algn="l">
              <a:spcBef>
                <a:spcPts val="0"/>
              </a:spcBef>
              <a:spcAft>
                <a:spcPts val="0"/>
              </a:spcAft>
              <a:buClr>
                <a:schemeClr val="dk1"/>
              </a:buClr>
              <a:buSzPts val="800"/>
              <a:buFont typeface="Arial"/>
              <a:buChar char="•"/>
            </a:pPr>
            <a:r>
              <a:rPr b="0" lang="en-ZA" sz="800">
                <a:solidFill>
                  <a:schemeClr val="dk1"/>
                </a:solidFill>
                <a:latin typeface="Calibri"/>
                <a:ea typeface="Calibri"/>
                <a:cs typeface="Calibri"/>
                <a:sym typeface="Calibri"/>
              </a:rPr>
              <a:t>IPCC default values. Default values for net biomass growth are available in Table 4.12 of the IPCC 2006 GL, volume 4, Chapter 4. </a:t>
            </a:r>
            <a:endParaRPr/>
          </a:p>
          <a:p>
            <a:pPr indent="0" lvl="0" marL="0" rtl="0" algn="l">
              <a:spcBef>
                <a:spcPts val="0"/>
              </a:spcBef>
              <a:spcAft>
                <a:spcPts val="0"/>
              </a:spcAft>
              <a:buNone/>
            </a:pPr>
            <a:r>
              <a:rPr b="0" lang="en-ZA" sz="800">
                <a:solidFill>
                  <a:schemeClr val="dk1"/>
                </a:solidFill>
                <a:latin typeface="Calibri"/>
                <a:ea typeface="Calibri"/>
                <a:cs typeface="Calibri"/>
                <a:sym typeface="Calibri"/>
              </a:rPr>
              <a:t>Mean annual growth. Mean annual growth is also called mean annual increment (MAI). MAI describes the typical growth rates of trees in forests of a given type and age class. It is a fairly common measure collected by forestry agencies or forest managers. Consult the IPCC 2006 GL for further information on how to use MAI to estimate G</a:t>
            </a:r>
            <a:r>
              <a:rPr b="0" baseline="-25000" lang="en-ZA" sz="800">
                <a:solidFill>
                  <a:schemeClr val="dk1"/>
                </a:solidFill>
                <a:latin typeface="Calibri"/>
                <a:ea typeface="Calibri"/>
                <a:cs typeface="Calibri"/>
                <a:sym typeface="Calibri"/>
              </a:rPr>
              <a:t>Wi,j</a:t>
            </a:r>
            <a:r>
              <a:rPr b="0" lang="en-ZA" sz="800">
                <a:solidFill>
                  <a:schemeClr val="dk1"/>
                </a:solidFill>
                <a:latin typeface="Calibri"/>
                <a:ea typeface="Calibri"/>
                <a:cs typeface="Calibri"/>
                <a:sym typeface="Calibri"/>
              </a:rPr>
              <a:t>. </a:t>
            </a:r>
            <a:endParaRPr/>
          </a:p>
          <a:p>
            <a:pPr indent="-120650" lvl="0" marL="171450" rtl="0" algn="l">
              <a:spcBef>
                <a:spcPts val="0"/>
              </a:spcBef>
              <a:spcAft>
                <a:spcPts val="0"/>
              </a:spcAft>
              <a:buClr>
                <a:schemeClr val="dk1"/>
              </a:buClr>
              <a:buSzPts val="800"/>
              <a:buFont typeface="Arial"/>
              <a:buNone/>
            </a:pPr>
            <a:r>
              <a:t/>
            </a:r>
            <a:endParaRPr b="0" sz="800">
              <a:solidFill>
                <a:schemeClr val="dk1"/>
              </a:solidFill>
              <a:latin typeface="Calibri"/>
              <a:ea typeface="Calibri"/>
              <a:cs typeface="Calibri"/>
              <a:sym typeface="Calibri"/>
            </a:endParaRPr>
          </a:p>
        </p:txBody>
      </p:sp>
      <p:sp>
        <p:nvSpPr>
          <p:cNvPr id="906" name="Google Shape;906;p24: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ZA"/>
              <a:t>‹#›</a:t>
            </a:fld>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42" name="Shape 942"/>
        <p:cNvGrpSpPr/>
        <p:nvPr/>
      </p:nvGrpSpPr>
      <p:grpSpPr>
        <a:xfrm>
          <a:off x="0" y="0"/>
          <a:ext cx="0" cy="0"/>
          <a:chOff x="0" y="0"/>
          <a:chExt cx="0" cy="0"/>
        </a:xfrm>
      </p:grpSpPr>
      <p:sp>
        <p:nvSpPr>
          <p:cNvPr id="943" name="Google Shape;943;p2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44" name="Google Shape;944;p2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800"/>
              <a:buFont typeface="Calibri"/>
              <a:buNone/>
            </a:pPr>
            <a:r>
              <a:rPr b="1" lang="en-ZA" sz="800"/>
              <a:t>PRESENTATION TEXT: </a:t>
            </a:r>
            <a:r>
              <a:rPr lang="en-ZA" sz="800"/>
              <a:t>Average annual emissions or removals can be calculated by dividing the cumulative CO</a:t>
            </a:r>
            <a:r>
              <a:rPr baseline="-25000" lang="en-ZA" sz="800"/>
              <a:t>2</a:t>
            </a:r>
            <a:r>
              <a:rPr lang="en-ZA" sz="800"/>
              <a:t>e emissions or removals by the time interval of the assessment period.</a:t>
            </a:r>
            <a:endParaRPr/>
          </a:p>
          <a:p>
            <a:pPr indent="0" lvl="0" marL="0" marR="0" rtl="0" algn="l">
              <a:lnSpc>
                <a:spcPct val="100000"/>
              </a:lnSpc>
              <a:spcBef>
                <a:spcPts val="0"/>
              </a:spcBef>
              <a:spcAft>
                <a:spcPts val="0"/>
              </a:spcAft>
              <a:buClr>
                <a:schemeClr val="dk1"/>
              </a:buClr>
              <a:buSzPts val="800"/>
              <a:buFont typeface="Calibri"/>
              <a:buNone/>
            </a:pPr>
            <a:r>
              <a:t/>
            </a:r>
            <a:endParaRPr sz="800"/>
          </a:p>
          <a:p>
            <a:pPr indent="0" lvl="0" marL="0" marR="0" rtl="0" algn="l">
              <a:lnSpc>
                <a:spcPct val="100000"/>
              </a:lnSpc>
              <a:spcBef>
                <a:spcPts val="0"/>
              </a:spcBef>
              <a:spcAft>
                <a:spcPts val="0"/>
              </a:spcAft>
              <a:buClr>
                <a:schemeClr val="dk1"/>
              </a:buClr>
              <a:buSzPts val="800"/>
              <a:buFont typeface="Calibri"/>
              <a:buNone/>
            </a:pPr>
            <a:r>
              <a:rPr lang="en-ZA" sz="800"/>
              <a:t>REMINDER: For a complete assessment, all GHG sources and carbon pools identified in the assessment boundary need to be quantified. See Part II for how to identify GHG impacts. </a:t>
            </a:r>
            <a:endParaRPr sz="800"/>
          </a:p>
          <a:p>
            <a:pPr indent="0" lvl="0" marL="0" rtl="0" algn="l">
              <a:spcBef>
                <a:spcPts val="0"/>
              </a:spcBef>
              <a:spcAft>
                <a:spcPts val="0"/>
              </a:spcAft>
              <a:buNone/>
            </a:pPr>
            <a:r>
              <a:t/>
            </a:r>
            <a:endParaRPr/>
          </a:p>
        </p:txBody>
      </p:sp>
      <p:sp>
        <p:nvSpPr>
          <p:cNvPr id="945" name="Google Shape;945;p25: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ZA"/>
              <a:t>‹#›</a:t>
            </a:fld>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80" name="Shape 980"/>
        <p:cNvGrpSpPr/>
        <p:nvPr/>
      </p:nvGrpSpPr>
      <p:grpSpPr>
        <a:xfrm>
          <a:off x="0" y="0"/>
          <a:ext cx="0" cy="0"/>
          <a:chOff x="0" y="0"/>
          <a:chExt cx="0" cy="0"/>
        </a:xfrm>
      </p:grpSpPr>
      <p:sp>
        <p:nvSpPr>
          <p:cNvPr id="981" name="Google Shape;981;p2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82" name="Google Shape;982;p2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b="1" i="1" lang="en-ZA" sz="800"/>
              <a:t>[SLIDE FUNCTIONALITY NOTE: </a:t>
            </a:r>
            <a:r>
              <a:rPr i="1" lang="en-ZA" sz="800"/>
              <a:t>Click on the “Answer” button to reveal the answer.]</a:t>
            </a:r>
            <a:endParaRPr/>
          </a:p>
          <a:p>
            <a:pPr indent="0" lvl="0" marL="0" marR="0" rtl="0" algn="l">
              <a:lnSpc>
                <a:spcPct val="100000"/>
              </a:lnSpc>
              <a:spcBef>
                <a:spcPts val="0"/>
              </a:spcBef>
              <a:spcAft>
                <a:spcPts val="0"/>
              </a:spcAft>
              <a:buClr>
                <a:schemeClr val="dk1"/>
              </a:buClr>
              <a:buSzPts val="800"/>
              <a:buFont typeface="Calibri"/>
              <a:buNone/>
            </a:pPr>
            <a:r>
              <a:rPr b="1" i="1" lang="en-ZA" sz="800">
                <a:solidFill>
                  <a:schemeClr val="dk1"/>
                </a:solidFill>
                <a:latin typeface="Calibri"/>
                <a:ea typeface="Calibri"/>
                <a:cs typeface="Calibri"/>
                <a:sym typeface="Calibri"/>
              </a:rPr>
              <a:t>[COUNTRY SPECIFIC SLIDE ADAPTATION NOTE: </a:t>
            </a:r>
            <a:r>
              <a:rPr b="0" i="1" lang="en-ZA" sz="800">
                <a:solidFill>
                  <a:schemeClr val="dk1"/>
                </a:solidFill>
                <a:latin typeface="Calibri"/>
                <a:ea typeface="Calibri"/>
                <a:cs typeface="Calibri"/>
                <a:sym typeface="Calibri"/>
              </a:rPr>
              <a:t>The quiz can be removed if preferred, or the questions could be altered or added to</a:t>
            </a:r>
            <a:r>
              <a:rPr b="1" i="1" lang="en-ZA" sz="800">
                <a:solidFill>
                  <a:schemeClr val="dk1"/>
                </a:solidFill>
                <a:latin typeface="Calibri"/>
                <a:ea typeface="Calibri"/>
                <a:cs typeface="Calibri"/>
                <a:sym typeface="Calibri"/>
              </a:rPr>
              <a:t>. </a:t>
            </a:r>
            <a:r>
              <a:rPr b="0" i="1" lang="en-ZA" sz="800">
                <a:solidFill>
                  <a:schemeClr val="dk1"/>
                </a:solidFill>
                <a:latin typeface="Calibri"/>
                <a:ea typeface="Calibri"/>
                <a:cs typeface="Calibri"/>
                <a:sym typeface="Calibri"/>
              </a:rPr>
              <a:t>Further, the quiz questions could be put into Mentimeter to make it more interactive for the audience</a:t>
            </a:r>
            <a:r>
              <a:rPr b="1" i="1" lang="en-ZA" sz="800">
                <a:solidFill>
                  <a:schemeClr val="dk1"/>
                </a:solidFill>
                <a:latin typeface="Calibri"/>
                <a:ea typeface="Calibri"/>
                <a:cs typeface="Calibri"/>
                <a:sym typeface="Calibri"/>
              </a:rPr>
              <a:t>]</a:t>
            </a:r>
            <a:endParaRPr/>
          </a:p>
          <a:p>
            <a:pPr indent="0" lvl="0" marL="0" rtl="0" algn="l">
              <a:spcBef>
                <a:spcPts val="0"/>
              </a:spcBef>
              <a:spcAft>
                <a:spcPts val="0"/>
              </a:spcAft>
              <a:buNone/>
            </a:pPr>
            <a:r>
              <a:t/>
            </a:r>
            <a:endParaRPr/>
          </a:p>
        </p:txBody>
      </p:sp>
      <p:sp>
        <p:nvSpPr>
          <p:cNvPr id="983" name="Google Shape;983;p26: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ZA"/>
              <a:t>‹#›</a:t>
            </a:fld>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90" name="Shape 990"/>
        <p:cNvGrpSpPr/>
        <p:nvPr/>
      </p:nvGrpSpPr>
      <p:grpSpPr>
        <a:xfrm>
          <a:off x="0" y="0"/>
          <a:ext cx="0" cy="0"/>
          <a:chOff x="0" y="0"/>
          <a:chExt cx="0" cy="0"/>
        </a:xfrm>
      </p:grpSpPr>
      <p:sp>
        <p:nvSpPr>
          <p:cNvPr id="991" name="Google Shape;991;p2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92" name="Google Shape;992;p2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b="1" i="1" lang="en-ZA" sz="800"/>
              <a:t>[SLIDE FUNCTIONALITY NOTE: </a:t>
            </a:r>
            <a:r>
              <a:rPr i="1" lang="en-ZA" sz="800"/>
              <a:t>Click on the “Answer” button to reveal the answer.]</a:t>
            </a:r>
            <a:endParaRPr/>
          </a:p>
          <a:p>
            <a:pPr indent="0" lvl="0" marL="0" marR="0" rtl="0" algn="l">
              <a:lnSpc>
                <a:spcPct val="100000"/>
              </a:lnSpc>
              <a:spcBef>
                <a:spcPts val="0"/>
              </a:spcBef>
              <a:spcAft>
                <a:spcPts val="0"/>
              </a:spcAft>
              <a:buClr>
                <a:schemeClr val="dk1"/>
              </a:buClr>
              <a:buSzPts val="800"/>
              <a:buFont typeface="Calibri"/>
              <a:buNone/>
            </a:pPr>
            <a:r>
              <a:rPr b="1" i="1" lang="en-ZA" sz="800">
                <a:solidFill>
                  <a:schemeClr val="dk1"/>
                </a:solidFill>
                <a:latin typeface="Calibri"/>
                <a:ea typeface="Calibri"/>
                <a:cs typeface="Calibri"/>
                <a:sym typeface="Calibri"/>
              </a:rPr>
              <a:t>[COUNTRY SPECIFIC SLIDE ADAPTATION NOTE: </a:t>
            </a:r>
            <a:r>
              <a:rPr b="0" i="1" lang="en-ZA" sz="800">
                <a:solidFill>
                  <a:schemeClr val="dk1"/>
                </a:solidFill>
                <a:latin typeface="Calibri"/>
                <a:ea typeface="Calibri"/>
                <a:cs typeface="Calibri"/>
                <a:sym typeface="Calibri"/>
              </a:rPr>
              <a:t>The quiz can be removed if preferred, or the questions could be altered or added to</a:t>
            </a:r>
            <a:r>
              <a:rPr b="1" i="1" lang="en-ZA" sz="800">
                <a:solidFill>
                  <a:schemeClr val="dk1"/>
                </a:solidFill>
                <a:latin typeface="Calibri"/>
                <a:ea typeface="Calibri"/>
                <a:cs typeface="Calibri"/>
                <a:sym typeface="Calibri"/>
              </a:rPr>
              <a:t>. </a:t>
            </a:r>
            <a:r>
              <a:rPr b="0" i="1" lang="en-ZA" sz="800">
                <a:solidFill>
                  <a:schemeClr val="dk1"/>
                </a:solidFill>
                <a:latin typeface="Calibri"/>
                <a:ea typeface="Calibri"/>
                <a:cs typeface="Calibri"/>
                <a:sym typeface="Calibri"/>
              </a:rPr>
              <a:t>Further, the quiz questions could be put into Mentimeter to make it more interactive for the audience</a:t>
            </a:r>
            <a:r>
              <a:rPr b="1" i="1" lang="en-ZA" sz="800">
                <a:solidFill>
                  <a:schemeClr val="dk1"/>
                </a:solidFill>
                <a:latin typeface="Calibri"/>
                <a:ea typeface="Calibri"/>
                <a:cs typeface="Calibri"/>
                <a:sym typeface="Calibri"/>
              </a:rPr>
              <a:t>]</a:t>
            </a:r>
            <a:endParaRPr/>
          </a:p>
          <a:p>
            <a:pPr indent="0" lvl="0" marL="0" rtl="0" algn="l">
              <a:spcBef>
                <a:spcPts val="0"/>
              </a:spcBef>
              <a:spcAft>
                <a:spcPts val="0"/>
              </a:spcAft>
              <a:buNone/>
            </a:pPr>
            <a:r>
              <a:t/>
            </a:r>
            <a:endParaRPr/>
          </a:p>
        </p:txBody>
      </p:sp>
      <p:sp>
        <p:nvSpPr>
          <p:cNvPr id="993" name="Google Shape;993;p27: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ZA"/>
              <a:t>‹#›</a:t>
            </a:fld>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00" name="Shape 1000"/>
        <p:cNvGrpSpPr/>
        <p:nvPr/>
      </p:nvGrpSpPr>
      <p:grpSpPr>
        <a:xfrm>
          <a:off x="0" y="0"/>
          <a:ext cx="0" cy="0"/>
          <a:chOff x="0" y="0"/>
          <a:chExt cx="0" cy="0"/>
        </a:xfrm>
      </p:grpSpPr>
      <p:sp>
        <p:nvSpPr>
          <p:cNvPr id="1001" name="Google Shape;1001;p2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02" name="Google Shape;1002;p28: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b="1" i="1" lang="en-ZA" sz="800"/>
              <a:t>[SLIDE FUNCTIONALITY NOTE: </a:t>
            </a:r>
            <a:r>
              <a:rPr i="1" lang="en-ZA" sz="800"/>
              <a:t>Click on the “Answer” button to reveal the answer.]</a:t>
            </a:r>
            <a:endParaRPr/>
          </a:p>
          <a:p>
            <a:pPr indent="0" lvl="0" marL="0" marR="0" rtl="0" algn="l">
              <a:lnSpc>
                <a:spcPct val="100000"/>
              </a:lnSpc>
              <a:spcBef>
                <a:spcPts val="0"/>
              </a:spcBef>
              <a:spcAft>
                <a:spcPts val="0"/>
              </a:spcAft>
              <a:buClr>
                <a:schemeClr val="dk1"/>
              </a:buClr>
              <a:buSzPts val="800"/>
              <a:buFont typeface="Calibri"/>
              <a:buNone/>
            </a:pPr>
            <a:r>
              <a:rPr b="1" i="1" lang="en-ZA" sz="800">
                <a:solidFill>
                  <a:schemeClr val="dk1"/>
                </a:solidFill>
                <a:latin typeface="Calibri"/>
                <a:ea typeface="Calibri"/>
                <a:cs typeface="Calibri"/>
                <a:sym typeface="Calibri"/>
              </a:rPr>
              <a:t>[COUNTRY SPECIFIC SLIDE ADAPTATION NOTE: </a:t>
            </a:r>
            <a:r>
              <a:rPr b="0" i="1" lang="en-ZA" sz="800">
                <a:solidFill>
                  <a:schemeClr val="dk1"/>
                </a:solidFill>
                <a:latin typeface="Calibri"/>
                <a:ea typeface="Calibri"/>
                <a:cs typeface="Calibri"/>
                <a:sym typeface="Calibri"/>
              </a:rPr>
              <a:t>The quiz can be removed if preferred, or the questions could be altered or added to</a:t>
            </a:r>
            <a:r>
              <a:rPr b="1" i="1" lang="en-ZA" sz="800">
                <a:solidFill>
                  <a:schemeClr val="dk1"/>
                </a:solidFill>
                <a:latin typeface="Calibri"/>
                <a:ea typeface="Calibri"/>
                <a:cs typeface="Calibri"/>
                <a:sym typeface="Calibri"/>
              </a:rPr>
              <a:t>. </a:t>
            </a:r>
            <a:r>
              <a:rPr b="0" i="1" lang="en-ZA" sz="800">
                <a:solidFill>
                  <a:schemeClr val="dk1"/>
                </a:solidFill>
                <a:latin typeface="Calibri"/>
                <a:ea typeface="Calibri"/>
                <a:cs typeface="Calibri"/>
                <a:sym typeface="Calibri"/>
              </a:rPr>
              <a:t>Further, the quiz questions could be put into Mentimeter to make it more interactive for the audience</a:t>
            </a:r>
            <a:r>
              <a:rPr b="1" i="1" lang="en-ZA" sz="800">
                <a:solidFill>
                  <a:schemeClr val="dk1"/>
                </a:solidFill>
                <a:latin typeface="Calibri"/>
                <a:ea typeface="Calibri"/>
                <a:cs typeface="Calibri"/>
                <a:sym typeface="Calibri"/>
              </a:rPr>
              <a:t>]</a:t>
            </a:r>
            <a:endParaRPr/>
          </a:p>
          <a:p>
            <a:pPr indent="0" lvl="0" marL="0" rtl="0" algn="l">
              <a:spcBef>
                <a:spcPts val="0"/>
              </a:spcBef>
              <a:spcAft>
                <a:spcPts val="0"/>
              </a:spcAft>
              <a:buNone/>
            </a:pPr>
            <a:r>
              <a:t/>
            </a:r>
            <a:endParaRPr/>
          </a:p>
        </p:txBody>
      </p:sp>
      <p:sp>
        <p:nvSpPr>
          <p:cNvPr id="1003" name="Google Shape;1003;p28: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ZA"/>
              <a:t>‹#›</a:t>
            </a:fld>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10" name="Shape 1010"/>
        <p:cNvGrpSpPr/>
        <p:nvPr/>
      </p:nvGrpSpPr>
      <p:grpSpPr>
        <a:xfrm>
          <a:off x="0" y="0"/>
          <a:ext cx="0" cy="0"/>
          <a:chOff x="0" y="0"/>
          <a:chExt cx="0" cy="0"/>
        </a:xfrm>
      </p:grpSpPr>
      <p:sp>
        <p:nvSpPr>
          <p:cNvPr id="1011" name="Google Shape;1011;p2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12" name="Google Shape;1012;p29: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b="1" i="1" lang="en-ZA" sz="800"/>
              <a:t>[SLIDE FUNCTIONALITY NOTE: </a:t>
            </a:r>
            <a:r>
              <a:rPr i="1" lang="en-ZA" sz="800"/>
              <a:t>Click on the “Answer” button to reveal the answer.]</a:t>
            </a:r>
            <a:endParaRPr/>
          </a:p>
          <a:p>
            <a:pPr indent="0" lvl="0" marL="0" marR="0" rtl="0" algn="l">
              <a:lnSpc>
                <a:spcPct val="100000"/>
              </a:lnSpc>
              <a:spcBef>
                <a:spcPts val="0"/>
              </a:spcBef>
              <a:spcAft>
                <a:spcPts val="0"/>
              </a:spcAft>
              <a:buClr>
                <a:schemeClr val="dk1"/>
              </a:buClr>
              <a:buSzPts val="800"/>
              <a:buFont typeface="Calibri"/>
              <a:buNone/>
            </a:pPr>
            <a:r>
              <a:rPr b="1" i="1" lang="en-ZA" sz="800">
                <a:solidFill>
                  <a:schemeClr val="dk1"/>
                </a:solidFill>
                <a:latin typeface="Calibri"/>
                <a:ea typeface="Calibri"/>
                <a:cs typeface="Calibri"/>
                <a:sym typeface="Calibri"/>
              </a:rPr>
              <a:t>[COUNTRY SPECIFIC SLIDE ADAPTATION NOTE: </a:t>
            </a:r>
            <a:r>
              <a:rPr b="0" i="1" lang="en-ZA" sz="800">
                <a:solidFill>
                  <a:schemeClr val="dk1"/>
                </a:solidFill>
                <a:latin typeface="Calibri"/>
                <a:ea typeface="Calibri"/>
                <a:cs typeface="Calibri"/>
                <a:sym typeface="Calibri"/>
              </a:rPr>
              <a:t>The quiz can be removed if preferred, or the questions could be altered or added to</a:t>
            </a:r>
            <a:r>
              <a:rPr b="1" i="1" lang="en-ZA" sz="800">
                <a:solidFill>
                  <a:schemeClr val="dk1"/>
                </a:solidFill>
                <a:latin typeface="Calibri"/>
                <a:ea typeface="Calibri"/>
                <a:cs typeface="Calibri"/>
                <a:sym typeface="Calibri"/>
              </a:rPr>
              <a:t>. </a:t>
            </a:r>
            <a:r>
              <a:rPr b="0" i="1" lang="en-ZA" sz="800">
                <a:solidFill>
                  <a:schemeClr val="dk1"/>
                </a:solidFill>
                <a:latin typeface="Calibri"/>
                <a:ea typeface="Calibri"/>
                <a:cs typeface="Calibri"/>
                <a:sym typeface="Calibri"/>
              </a:rPr>
              <a:t>Further, the quiz questions could be put into Mentimeter to make it more interactive for the audience</a:t>
            </a:r>
            <a:r>
              <a:rPr b="1" i="1" lang="en-ZA" sz="800">
                <a:solidFill>
                  <a:schemeClr val="dk1"/>
                </a:solidFill>
                <a:latin typeface="Calibri"/>
                <a:ea typeface="Calibri"/>
                <a:cs typeface="Calibri"/>
                <a:sym typeface="Calibri"/>
              </a:rPr>
              <a:t>]</a:t>
            </a:r>
            <a:endParaRPr/>
          </a:p>
          <a:p>
            <a:pPr indent="0" lvl="0" marL="0" rtl="0" algn="l">
              <a:spcBef>
                <a:spcPts val="0"/>
              </a:spcBef>
              <a:spcAft>
                <a:spcPts val="0"/>
              </a:spcAft>
              <a:buNone/>
            </a:pPr>
            <a:r>
              <a:t/>
            </a:r>
            <a:endParaRPr/>
          </a:p>
        </p:txBody>
      </p:sp>
      <p:sp>
        <p:nvSpPr>
          <p:cNvPr id="1013" name="Google Shape;1013;p29: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ZA"/>
              <a:t>‹#›</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1" name="Shape 271"/>
        <p:cNvGrpSpPr/>
        <p:nvPr/>
      </p:nvGrpSpPr>
      <p:grpSpPr>
        <a:xfrm>
          <a:off x="0" y="0"/>
          <a:ext cx="0" cy="0"/>
          <a:chOff x="0" y="0"/>
          <a:chExt cx="0" cy="0"/>
        </a:xfrm>
      </p:grpSpPr>
      <p:sp>
        <p:nvSpPr>
          <p:cNvPr id="272" name="Google Shape;272;g11f9d5a5b78_0_28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273" name="Google Shape;273;g11f9d5a5b78_0_283: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74" name="Google Shape;274;g11f9d5a5b78_0_283: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ZA"/>
              <a:t>‹#›</a:t>
            </a:fld>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20" name="Shape 1020"/>
        <p:cNvGrpSpPr/>
        <p:nvPr/>
      </p:nvGrpSpPr>
      <p:grpSpPr>
        <a:xfrm>
          <a:off x="0" y="0"/>
          <a:ext cx="0" cy="0"/>
          <a:chOff x="0" y="0"/>
          <a:chExt cx="0" cy="0"/>
        </a:xfrm>
      </p:grpSpPr>
      <p:sp>
        <p:nvSpPr>
          <p:cNvPr id="1021" name="Google Shape;1021;p3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22" name="Google Shape;1022;p30: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b="1" i="1" lang="en-ZA" sz="800"/>
              <a:t>[SLIDE FUNCTIONALITY NOTE: </a:t>
            </a:r>
            <a:r>
              <a:rPr i="1" lang="en-ZA" sz="800"/>
              <a:t>Click on the “Answer” button to reveal the answer.]</a:t>
            </a:r>
            <a:endParaRPr/>
          </a:p>
          <a:p>
            <a:pPr indent="0" lvl="0" marL="0" marR="0" rtl="0" algn="l">
              <a:lnSpc>
                <a:spcPct val="100000"/>
              </a:lnSpc>
              <a:spcBef>
                <a:spcPts val="0"/>
              </a:spcBef>
              <a:spcAft>
                <a:spcPts val="0"/>
              </a:spcAft>
              <a:buClr>
                <a:schemeClr val="dk1"/>
              </a:buClr>
              <a:buSzPts val="800"/>
              <a:buFont typeface="Calibri"/>
              <a:buNone/>
            </a:pPr>
            <a:r>
              <a:rPr b="1" i="1" lang="en-ZA" sz="800">
                <a:solidFill>
                  <a:schemeClr val="dk1"/>
                </a:solidFill>
                <a:latin typeface="Calibri"/>
                <a:ea typeface="Calibri"/>
                <a:cs typeface="Calibri"/>
                <a:sym typeface="Calibri"/>
              </a:rPr>
              <a:t>[COUNTRY SPECIFIC SLIDE ADAPTATION NOTE: </a:t>
            </a:r>
            <a:r>
              <a:rPr b="0" i="1" lang="en-ZA" sz="800">
                <a:solidFill>
                  <a:schemeClr val="dk1"/>
                </a:solidFill>
                <a:latin typeface="Calibri"/>
                <a:ea typeface="Calibri"/>
                <a:cs typeface="Calibri"/>
                <a:sym typeface="Calibri"/>
              </a:rPr>
              <a:t>The quiz can be removed if preferred, or the questions could be altered or added to</a:t>
            </a:r>
            <a:r>
              <a:rPr b="1" i="1" lang="en-ZA" sz="800">
                <a:solidFill>
                  <a:schemeClr val="dk1"/>
                </a:solidFill>
                <a:latin typeface="Calibri"/>
                <a:ea typeface="Calibri"/>
                <a:cs typeface="Calibri"/>
                <a:sym typeface="Calibri"/>
              </a:rPr>
              <a:t>. </a:t>
            </a:r>
            <a:r>
              <a:rPr b="0" i="1" lang="en-ZA" sz="800">
                <a:solidFill>
                  <a:schemeClr val="dk1"/>
                </a:solidFill>
                <a:latin typeface="Calibri"/>
                <a:ea typeface="Calibri"/>
                <a:cs typeface="Calibri"/>
                <a:sym typeface="Calibri"/>
              </a:rPr>
              <a:t>Further, the quiz questions could be put into Mentimeter to make it more interactive for the audience</a:t>
            </a:r>
            <a:r>
              <a:rPr b="1" i="1" lang="en-ZA" sz="800">
                <a:solidFill>
                  <a:schemeClr val="dk1"/>
                </a:solidFill>
                <a:latin typeface="Calibri"/>
                <a:ea typeface="Calibri"/>
                <a:cs typeface="Calibri"/>
                <a:sym typeface="Calibri"/>
              </a:rPr>
              <a:t>]</a:t>
            </a:r>
            <a:endParaRPr/>
          </a:p>
          <a:p>
            <a:pPr indent="0" lvl="0" marL="0" rtl="0" algn="l">
              <a:spcBef>
                <a:spcPts val="0"/>
              </a:spcBef>
              <a:spcAft>
                <a:spcPts val="0"/>
              </a:spcAft>
              <a:buNone/>
            </a:pPr>
            <a:r>
              <a:t/>
            </a:r>
            <a:endParaRPr/>
          </a:p>
        </p:txBody>
      </p:sp>
      <p:sp>
        <p:nvSpPr>
          <p:cNvPr id="1023" name="Google Shape;1023;p30: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ZA"/>
              <a:t>‹#›</a:t>
            </a:fld>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30" name="Shape 1030"/>
        <p:cNvGrpSpPr/>
        <p:nvPr/>
      </p:nvGrpSpPr>
      <p:grpSpPr>
        <a:xfrm>
          <a:off x="0" y="0"/>
          <a:ext cx="0" cy="0"/>
          <a:chOff x="0" y="0"/>
          <a:chExt cx="0" cy="0"/>
        </a:xfrm>
      </p:grpSpPr>
      <p:sp>
        <p:nvSpPr>
          <p:cNvPr id="1031" name="Google Shape;1031;p3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32" name="Google Shape;1032;p3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b="1" i="1" lang="en-ZA" sz="800"/>
              <a:t>[SLIDE FUNCTIONALITY NOTE: </a:t>
            </a:r>
            <a:r>
              <a:rPr i="1" lang="en-ZA" sz="800"/>
              <a:t>Click on the “Answer” button to reveal the answer.]</a:t>
            </a:r>
            <a:endParaRPr/>
          </a:p>
          <a:p>
            <a:pPr indent="0" lvl="0" marL="0" marR="0" rtl="0" algn="l">
              <a:lnSpc>
                <a:spcPct val="100000"/>
              </a:lnSpc>
              <a:spcBef>
                <a:spcPts val="0"/>
              </a:spcBef>
              <a:spcAft>
                <a:spcPts val="0"/>
              </a:spcAft>
              <a:buClr>
                <a:schemeClr val="dk1"/>
              </a:buClr>
              <a:buSzPts val="800"/>
              <a:buFont typeface="Calibri"/>
              <a:buNone/>
            </a:pPr>
            <a:r>
              <a:rPr b="1" i="1" lang="en-ZA" sz="800">
                <a:solidFill>
                  <a:schemeClr val="dk1"/>
                </a:solidFill>
                <a:latin typeface="Calibri"/>
                <a:ea typeface="Calibri"/>
                <a:cs typeface="Calibri"/>
                <a:sym typeface="Calibri"/>
              </a:rPr>
              <a:t>[COUNTRY SPECIFIC SLIDE ADAPTATION NOTE: </a:t>
            </a:r>
            <a:r>
              <a:rPr b="0" i="1" lang="en-ZA" sz="800">
                <a:solidFill>
                  <a:schemeClr val="dk1"/>
                </a:solidFill>
                <a:latin typeface="Calibri"/>
                <a:ea typeface="Calibri"/>
                <a:cs typeface="Calibri"/>
                <a:sym typeface="Calibri"/>
              </a:rPr>
              <a:t>The quiz can be removed if preferred, or the questions could be altered or added to</a:t>
            </a:r>
            <a:r>
              <a:rPr b="1" i="1" lang="en-ZA" sz="800">
                <a:solidFill>
                  <a:schemeClr val="dk1"/>
                </a:solidFill>
                <a:latin typeface="Calibri"/>
                <a:ea typeface="Calibri"/>
                <a:cs typeface="Calibri"/>
                <a:sym typeface="Calibri"/>
              </a:rPr>
              <a:t>. </a:t>
            </a:r>
            <a:r>
              <a:rPr b="0" i="1" lang="en-ZA" sz="800">
                <a:solidFill>
                  <a:schemeClr val="dk1"/>
                </a:solidFill>
                <a:latin typeface="Calibri"/>
                <a:ea typeface="Calibri"/>
                <a:cs typeface="Calibri"/>
                <a:sym typeface="Calibri"/>
              </a:rPr>
              <a:t>Further, the quiz questions could be put into Mentimeter to make it more interactive for the audience</a:t>
            </a:r>
            <a:r>
              <a:rPr b="1" i="1" lang="en-ZA" sz="800">
                <a:solidFill>
                  <a:schemeClr val="dk1"/>
                </a:solidFill>
                <a:latin typeface="Calibri"/>
                <a:ea typeface="Calibri"/>
                <a:cs typeface="Calibri"/>
                <a:sym typeface="Calibri"/>
              </a:rPr>
              <a:t>]</a:t>
            </a:r>
            <a:endParaRPr/>
          </a:p>
          <a:p>
            <a:pPr indent="0" lvl="0" marL="0" rtl="0" algn="l">
              <a:spcBef>
                <a:spcPts val="0"/>
              </a:spcBef>
              <a:spcAft>
                <a:spcPts val="0"/>
              </a:spcAft>
              <a:buNone/>
            </a:pPr>
            <a:r>
              <a:t/>
            </a:r>
            <a:endParaRPr/>
          </a:p>
        </p:txBody>
      </p:sp>
      <p:sp>
        <p:nvSpPr>
          <p:cNvPr id="1033" name="Google Shape;1033;p31: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ZA"/>
              <a:t>‹#›</a:t>
            </a:fld>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40" name="Shape 1040"/>
        <p:cNvGrpSpPr/>
        <p:nvPr/>
      </p:nvGrpSpPr>
      <p:grpSpPr>
        <a:xfrm>
          <a:off x="0" y="0"/>
          <a:ext cx="0" cy="0"/>
          <a:chOff x="0" y="0"/>
          <a:chExt cx="0" cy="0"/>
        </a:xfrm>
      </p:grpSpPr>
      <p:sp>
        <p:nvSpPr>
          <p:cNvPr id="1041" name="Google Shape;1041;p3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42" name="Google Shape;1042;p3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b="1" i="1" lang="en-ZA" sz="800"/>
              <a:t>[SLIDE FUNCTIONALITY NOTE: </a:t>
            </a:r>
            <a:r>
              <a:rPr i="1" lang="en-ZA" sz="800"/>
              <a:t>Click on the “Answer” button to reveal the answer.]</a:t>
            </a:r>
            <a:endParaRPr/>
          </a:p>
          <a:p>
            <a:pPr indent="0" lvl="0" marL="0" marR="0" rtl="0" algn="l">
              <a:lnSpc>
                <a:spcPct val="100000"/>
              </a:lnSpc>
              <a:spcBef>
                <a:spcPts val="0"/>
              </a:spcBef>
              <a:spcAft>
                <a:spcPts val="0"/>
              </a:spcAft>
              <a:buClr>
                <a:schemeClr val="dk1"/>
              </a:buClr>
              <a:buSzPts val="800"/>
              <a:buFont typeface="Calibri"/>
              <a:buNone/>
            </a:pPr>
            <a:r>
              <a:rPr b="1" i="1" lang="en-ZA" sz="800">
                <a:solidFill>
                  <a:schemeClr val="dk1"/>
                </a:solidFill>
                <a:latin typeface="Calibri"/>
                <a:ea typeface="Calibri"/>
                <a:cs typeface="Calibri"/>
                <a:sym typeface="Calibri"/>
              </a:rPr>
              <a:t>[COUNTRY SPECIFIC SLIDE ADAPTATION NOTE: </a:t>
            </a:r>
            <a:r>
              <a:rPr b="0" i="1" lang="en-ZA" sz="800">
                <a:solidFill>
                  <a:schemeClr val="dk1"/>
                </a:solidFill>
                <a:latin typeface="Calibri"/>
                <a:ea typeface="Calibri"/>
                <a:cs typeface="Calibri"/>
                <a:sym typeface="Calibri"/>
              </a:rPr>
              <a:t>The quiz can be removed if preferred, or the questions could be altered or added to</a:t>
            </a:r>
            <a:r>
              <a:rPr b="1" i="1" lang="en-ZA" sz="800">
                <a:solidFill>
                  <a:schemeClr val="dk1"/>
                </a:solidFill>
                <a:latin typeface="Calibri"/>
                <a:ea typeface="Calibri"/>
                <a:cs typeface="Calibri"/>
                <a:sym typeface="Calibri"/>
              </a:rPr>
              <a:t>. </a:t>
            </a:r>
            <a:r>
              <a:rPr b="0" i="1" lang="en-ZA" sz="800">
                <a:solidFill>
                  <a:schemeClr val="dk1"/>
                </a:solidFill>
                <a:latin typeface="Calibri"/>
                <a:ea typeface="Calibri"/>
                <a:cs typeface="Calibri"/>
                <a:sym typeface="Calibri"/>
              </a:rPr>
              <a:t>Further, the quiz questions could be put into Mentimeter to make it more interactive for the audience</a:t>
            </a:r>
            <a:r>
              <a:rPr b="1" i="1" lang="en-ZA" sz="800">
                <a:solidFill>
                  <a:schemeClr val="dk1"/>
                </a:solidFill>
                <a:latin typeface="Calibri"/>
                <a:ea typeface="Calibri"/>
                <a:cs typeface="Calibri"/>
                <a:sym typeface="Calibri"/>
              </a:rPr>
              <a:t>]</a:t>
            </a:r>
            <a:endParaRPr/>
          </a:p>
          <a:p>
            <a:pPr indent="0" lvl="0" marL="0" rtl="0" algn="l">
              <a:spcBef>
                <a:spcPts val="0"/>
              </a:spcBef>
              <a:spcAft>
                <a:spcPts val="0"/>
              </a:spcAft>
              <a:buNone/>
            </a:pPr>
            <a:r>
              <a:t/>
            </a:r>
            <a:endParaRPr/>
          </a:p>
        </p:txBody>
      </p:sp>
      <p:sp>
        <p:nvSpPr>
          <p:cNvPr id="1043" name="Google Shape;1043;p32: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ZA"/>
              <a:t>‹#›</a:t>
            </a:fld>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50" name="Shape 1050"/>
        <p:cNvGrpSpPr/>
        <p:nvPr/>
      </p:nvGrpSpPr>
      <p:grpSpPr>
        <a:xfrm>
          <a:off x="0" y="0"/>
          <a:ext cx="0" cy="0"/>
          <a:chOff x="0" y="0"/>
          <a:chExt cx="0" cy="0"/>
        </a:xfrm>
      </p:grpSpPr>
      <p:sp>
        <p:nvSpPr>
          <p:cNvPr id="1051" name="Google Shape;1051;p3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52" name="Google Shape;1052;p3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b="1" lang="en-ZA" sz="800"/>
              <a:t>PRESENTATION TEXT: </a:t>
            </a:r>
            <a:r>
              <a:rPr b="0" lang="en-ZA" sz="800"/>
              <a:t>So far in this presentation we have discussed how to estimate the baseline scenario emissions. We will now move on to discuss the estimation of the GHG impacts ex-ante.</a:t>
            </a:r>
            <a:endParaRPr/>
          </a:p>
          <a:p>
            <a:pPr indent="0" lvl="0" marL="0" marR="0" rtl="0" algn="l">
              <a:lnSpc>
                <a:spcPct val="100000"/>
              </a:lnSpc>
              <a:spcBef>
                <a:spcPts val="0"/>
              </a:spcBef>
              <a:spcAft>
                <a:spcPts val="0"/>
              </a:spcAft>
              <a:buClr>
                <a:srgbClr val="000000"/>
              </a:buClr>
              <a:buSzPts val="800"/>
              <a:buFont typeface="Calibri"/>
              <a:buNone/>
            </a:pPr>
            <a:r>
              <a:rPr b="0" i="1" lang="en-ZA" sz="800" u="none" strike="noStrike">
                <a:solidFill>
                  <a:srgbClr val="000000"/>
                </a:solidFill>
                <a:latin typeface="Calibri"/>
                <a:ea typeface="Calibri"/>
                <a:cs typeface="Calibri"/>
                <a:sym typeface="Calibri"/>
              </a:rPr>
              <a:t>[</a:t>
            </a:r>
            <a:r>
              <a:rPr b="1" i="1" lang="en-ZA" sz="800" u="none" strike="noStrike">
                <a:solidFill>
                  <a:srgbClr val="000000"/>
                </a:solidFill>
                <a:latin typeface="Calibri"/>
                <a:ea typeface="Calibri"/>
                <a:cs typeface="Calibri"/>
                <a:sym typeface="Calibri"/>
              </a:rPr>
              <a:t>COUNTRY ADAPTATION NOTES: </a:t>
            </a:r>
            <a:r>
              <a:rPr b="0" i="1" lang="en-ZA" sz="800" u="none" strike="noStrike">
                <a:solidFill>
                  <a:srgbClr val="000000"/>
                </a:solidFill>
                <a:latin typeface="Calibri"/>
                <a:ea typeface="Calibri"/>
                <a:cs typeface="Calibri"/>
                <a:sym typeface="Calibri"/>
              </a:rPr>
              <a:t>This analysis map can be removed if the presenter feels it is too repetitive. It is also an option to provide the analysis maps (from all Parts) as a hand out to participants before or during the workshop to give them a view of the various Parts of the guidance and they can follow it as the presentation is given.]</a:t>
            </a:r>
            <a:endParaRPr/>
          </a:p>
          <a:p>
            <a:pPr indent="0" lvl="0" marL="0" rtl="0" algn="l">
              <a:spcBef>
                <a:spcPts val="0"/>
              </a:spcBef>
              <a:spcAft>
                <a:spcPts val="0"/>
              </a:spcAft>
              <a:buNone/>
            </a:pPr>
            <a:r>
              <a:t/>
            </a:r>
            <a:endParaRPr sz="800"/>
          </a:p>
        </p:txBody>
      </p:sp>
      <p:sp>
        <p:nvSpPr>
          <p:cNvPr id="1053" name="Google Shape;1053;p33: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ZA"/>
              <a:t>‹#›</a:t>
            </a:fld>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99" name="Shape 1099"/>
        <p:cNvGrpSpPr/>
        <p:nvPr/>
      </p:nvGrpSpPr>
      <p:grpSpPr>
        <a:xfrm>
          <a:off x="0" y="0"/>
          <a:ext cx="0" cy="0"/>
          <a:chOff x="0" y="0"/>
          <a:chExt cx="0" cy="0"/>
        </a:xfrm>
      </p:grpSpPr>
      <p:sp>
        <p:nvSpPr>
          <p:cNvPr id="1100" name="Google Shape;1100;p3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101" name="Google Shape;1101;p3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b="1" i="0" lang="en-ZA" sz="800" u="none" strike="noStrike">
                <a:solidFill>
                  <a:srgbClr val="000000"/>
                </a:solidFill>
                <a:latin typeface="Calibri"/>
                <a:ea typeface="Calibri"/>
                <a:cs typeface="Calibri"/>
                <a:sym typeface="Calibri"/>
              </a:rPr>
              <a:t>PRESENTATION TEXT: </a:t>
            </a:r>
            <a:r>
              <a:rPr b="0" i="0" lang="en-ZA" sz="800" u="none" strike="noStrike">
                <a:solidFill>
                  <a:srgbClr val="000000"/>
                </a:solidFill>
                <a:latin typeface="Calibri"/>
                <a:ea typeface="Calibri"/>
                <a:cs typeface="Calibri"/>
                <a:sym typeface="Calibri"/>
              </a:rPr>
              <a:t>This chapter describes how to estimate the expected future GHG impacts of the policy (ex-ante assessment). Users estimate the maximum implementation potential of the policy based on the causal chain that was developed in Chapter 6. Then users evaluate how barriers to implementation and other factors may limit its overall effectiveness, and determine the likely implementation potential of the policy. The likely implementation potential represents the effects that are expected to occur as a result of the policy (most likely policy scenario). Implicitly, these effects are relative to the baseline scenario. </a:t>
            </a:r>
            <a:endParaRPr/>
          </a:p>
          <a:p>
            <a:pPr indent="0" lvl="0" marL="0" rtl="0" algn="l">
              <a:spcBef>
                <a:spcPts val="0"/>
              </a:spcBef>
              <a:spcAft>
                <a:spcPts val="0"/>
              </a:spcAft>
              <a:buNone/>
            </a:pPr>
            <a:r>
              <a:rPr b="0" i="0" lang="en-ZA" sz="800" u="none" strike="noStrike">
                <a:solidFill>
                  <a:srgbClr val="000000"/>
                </a:solidFill>
                <a:latin typeface="Calibri"/>
                <a:ea typeface="Calibri"/>
                <a:cs typeface="Calibri"/>
                <a:sym typeface="Calibri"/>
              </a:rPr>
              <a:t>There are two ways that users can estimate the GHG impacts of the policy scenario based on the implementation potential of the policy: (1) the </a:t>
            </a:r>
            <a:r>
              <a:rPr b="1" i="0" lang="en-ZA" sz="800" u="none" strike="noStrike">
                <a:solidFill>
                  <a:srgbClr val="000000"/>
                </a:solidFill>
                <a:latin typeface="Calibri"/>
                <a:ea typeface="Calibri"/>
                <a:cs typeface="Calibri"/>
                <a:sym typeface="Calibri"/>
              </a:rPr>
              <a:t>emissions approach </a:t>
            </a:r>
            <a:r>
              <a:rPr b="0" i="0" lang="en-ZA" sz="800" u="none" strike="noStrike">
                <a:solidFill>
                  <a:srgbClr val="000000"/>
                </a:solidFill>
                <a:latin typeface="Calibri"/>
                <a:ea typeface="Calibri"/>
                <a:cs typeface="Calibri"/>
                <a:sym typeface="Calibri"/>
              </a:rPr>
              <a:t>where the GHG impacts are estimated by subtracting the baseline emissions (chapter 7) from policy scenario emissions (this chapter); (2) estimate the relative change in GHG emissions based on the likely implementation potential of the policy, using the </a:t>
            </a:r>
            <a:r>
              <a:rPr b="1" i="0" lang="en-ZA" sz="800" u="none" strike="noStrike">
                <a:solidFill>
                  <a:srgbClr val="000000"/>
                </a:solidFill>
                <a:latin typeface="Calibri"/>
                <a:ea typeface="Calibri"/>
                <a:cs typeface="Calibri"/>
                <a:sym typeface="Calibri"/>
              </a:rPr>
              <a:t>activity data approach</a:t>
            </a:r>
            <a:r>
              <a:rPr b="0" i="0" lang="en-ZA" sz="800" u="none" strike="noStrike">
                <a:solidFill>
                  <a:srgbClr val="000000"/>
                </a:solidFill>
                <a:latin typeface="Calibri"/>
                <a:ea typeface="Calibri"/>
                <a:cs typeface="Calibri"/>
                <a:sym typeface="Calibri"/>
              </a:rPr>
              <a:t>. </a:t>
            </a:r>
            <a:endParaRPr/>
          </a:p>
          <a:p>
            <a:pPr indent="0" lvl="0" marL="0" rtl="0" algn="l">
              <a:spcBef>
                <a:spcPts val="0"/>
              </a:spcBef>
              <a:spcAft>
                <a:spcPts val="0"/>
              </a:spcAft>
              <a:buNone/>
            </a:pPr>
            <a:r>
              <a:rPr b="0" i="1" lang="en-ZA" sz="800" u="none" strike="noStrike">
                <a:solidFill>
                  <a:srgbClr val="000000"/>
                </a:solidFill>
                <a:latin typeface="Calibri"/>
                <a:ea typeface="Calibri"/>
                <a:cs typeface="Calibri"/>
                <a:sym typeface="Calibri"/>
              </a:rPr>
              <a:t>[</a:t>
            </a:r>
            <a:r>
              <a:rPr b="1" i="1" lang="en-ZA" sz="800" u="none" strike="noStrike">
                <a:solidFill>
                  <a:srgbClr val="000000"/>
                </a:solidFill>
                <a:latin typeface="Calibri"/>
                <a:ea typeface="Calibri"/>
                <a:cs typeface="Calibri"/>
                <a:sym typeface="Calibri"/>
              </a:rPr>
              <a:t>SLIDE FUNCTIONALITY NOTE: </a:t>
            </a:r>
            <a:r>
              <a:rPr b="0" i="1" lang="en-ZA" sz="800" u="none" strike="noStrike">
                <a:solidFill>
                  <a:srgbClr val="000000"/>
                </a:solidFill>
                <a:latin typeface="Calibri"/>
                <a:ea typeface="Calibri"/>
                <a:cs typeface="Calibri"/>
                <a:sym typeface="Calibri"/>
              </a:rPr>
              <a:t>For this section an example is provided in the excel template which can either be worked through by participants while the presenter goes through the slide, or at the end of the section</a:t>
            </a:r>
            <a:r>
              <a:rPr b="0" i="0" lang="en-ZA" sz="800" u="none" strike="noStrike">
                <a:solidFill>
                  <a:srgbClr val="000000"/>
                </a:solidFill>
                <a:latin typeface="Calibri"/>
                <a:ea typeface="Calibri"/>
                <a:cs typeface="Calibri"/>
                <a:sym typeface="Calibri"/>
              </a:rPr>
              <a:t>]</a:t>
            </a:r>
            <a:endParaRPr/>
          </a:p>
          <a:p>
            <a:pPr indent="0" lvl="0" marL="0" marR="0" rtl="0" algn="l">
              <a:lnSpc>
                <a:spcPct val="100000"/>
              </a:lnSpc>
              <a:spcBef>
                <a:spcPts val="0"/>
              </a:spcBef>
              <a:spcAft>
                <a:spcPts val="0"/>
              </a:spcAft>
              <a:buClr>
                <a:srgbClr val="F6BD96"/>
              </a:buClr>
              <a:buSzPts val="800"/>
              <a:buFont typeface="Calibri"/>
              <a:buNone/>
            </a:pPr>
            <a:r>
              <a:rPr b="1" i="1" lang="en-ZA" sz="800">
                <a:solidFill>
                  <a:srgbClr val="F6BD96"/>
                </a:solidFill>
              </a:rPr>
              <a:t>[SLIDE FUNCTIONALITY NOTES</a:t>
            </a:r>
            <a:r>
              <a:rPr i="1" lang="en-ZA" sz="800">
                <a:solidFill>
                  <a:srgbClr val="F6BD96"/>
                </a:solidFill>
              </a:rPr>
              <a:t>: Click on the blue boxes to go directly to the relevant sections.] </a:t>
            </a:r>
            <a:endParaRPr sz="800">
              <a:solidFill>
                <a:schemeClr val="dk1"/>
              </a:solidFill>
              <a:latin typeface="Calibri"/>
              <a:ea typeface="Calibri"/>
              <a:cs typeface="Calibri"/>
              <a:sym typeface="Calibri"/>
            </a:endParaRPr>
          </a:p>
          <a:p>
            <a:pPr indent="0" lvl="0" marL="0" rtl="0" algn="l">
              <a:spcBef>
                <a:spcPts val="0"/>
              </a:spcBef>
              <a:spcAft>
                <a:spcPts val="0"/>
              </a:spcAft>
              <a:buNone/>
            </a:pPr>
            <a:r>
              <a:t/>
            </a:r>
            <a:endParaRPr i="0" sz="800">
              <a:latin typeface="Calibri"/>
              <a:ea typeface="Calibri"/>
              <a:cs typeface="Calibri"/>
              <a:sym typeface="Calibri"/>
            </a:endParaRPr>
          </a:p>
        </p:txBody>
      </p:sp>
      <p:sp>
        <p:nvSpPr>
          <p:cNvPr id="1102" name="Google Shape;1102;p34: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ZA"/>
              <a:t>‹#›</a:t>
            </a:fld>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11" name="Shape 1111"/>
        <p:cNvGrpSpPr/>
        <p:nvPr/>
      </p:nvGrpSpPr>
      <p:grpSpPr>
        <a:xfrm>
          <a:off x="0" y="0"/>
          <a:ext cx="0" cy="0"/>
          <a:chOff x="0" y="0"/>
          <a:chExt cx="0" cy="0"/>
        </a:xfrm>
      </p:grpSpPr>
      <p:sp>
        <p:nvSpPr>
          <p:cNvPr id="1112" name="Google Shape;1112;p3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113" name="Google Shape;1113;p3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b="1" i="0" lang="en-ZA" sz="800" u="none" strike="noStrike">
                <a:solidFill>
                  <a:srgbClr val="000000"/>
                </a:solidFill>
                <a:latin typeface="Calibri"/>
                <a:ea typeface="Calibri"/>
                <a:cs typeface="Calibri"/>
                <a:sym typeface="Calibri"/>
              </a:rPr>
              <a:t>PRESENTATION TEXT: </a:t>
            </a:r>
            <a:r>
              <a:rPr b="0" i="0" lang="en-ZA" sz="800" u="none" strike="noStrike">
                <a:solidFill>
                  <a:srgbClr val="000000"/>
                </a:solidFill>
                <a:latin typeface="Calibri"/>
                <a:ea typeface="Calibri"/>
                <a:cs typeface="Calibri"/>
                <a:sym typeface="Calibri"/>
              </a:rPr>
              <a:t>The policy scenario represents the events or conditions that are most likely to occur in the presence of the policy being assessed. These steps focus on estimating the implementation potential of the policy in terms of activity data rather than GHG emissions.</a:t>
            </a:r>
            <a:endParaRPr/>
          </a:p>
          <a:p>
            <a:pPr indent="0" lvl="0" marL="0" rtl="0" algn="l">
              <a:spcBef>
                <a:spcPts val="0"/>
              </a:spcBef>
              <a:spcAft>
                <a:spcPts val="0"/>
              </a:spcAft>
              <a:buNone/>
            </a:pPr>
            <a:r>
              <a:rPr b="0" i="0" lang="en-ZA" sz="800" u="none" strike="noStrike">
                <a:solidFill>
                  <a:srgbClr val="000000"/>
                </a:solidFill>
                <a:latin typeface="Calibri"/>
                <a:ea typeface="Calibri"/>
                <a:cs typeface="Calibri"/>
                <a:sym typeface="Calibri"/>
              </a:rPr>
              <a:t>Where quantitative information about how a factor is likely to impact the implementation potential of the policy is available, it can be used to estimate the effect of the policy.  </a:t>
            </a:r>
            <a:endParaRPr/>
          </a:p>
          <a:p>
            <a:pPr indent="0" lvl="0" marL="0" rtl="0" algn="l">
              <a:spcBef>
                <a:spcPts val="0"/>
              </a:spcBef>
              <a:spcAft>
                <a:spcPts val="0"/>
              </a:spcAft>
              <a:buNone/>
            </a:pPr>
            <a:r>
              <a:rPr b="0" i="0" lang="en-ZA" sz="800" u="none" strike="noStrike">
                <a:solidFill>
                  <a:srgbClr val="000000"/>
                </a:solidFill>
                <a:latin typeface="Calibri"/>
                <a:ea typeface="Calibri"/>
                <a:cs typeface="Calibri"/>
                <a:sym typeface="Calibri"/>
              </a:rPr>
              <a:t>The reduction of the effectiveness can apply at two different levels: </a:t>
            </a:r>
            <a:endParaRPr/>
          </a:p>
          <a:p>
            <a:pPr indent="-171450" lvl="0" marL="171450" rtl="0" algn="l">
              <a:spcBef>
                <a:spcPts val="0"/>
              </a:spcBef>
              <a:spcAft>
                <a:spcPts val="0"/>
              </a:spcAft>
              <a:buClr>
                <a:srgbClr val="000000"/>
              </a:buClr>
              <a:buSzPts val="800"/>
              <a:buFont typeface="Arial"/>
              <a:buChar char="•"/>
            </a:pPr>
            <a:r>
              <a:rPr b="1" i="0" lang="en-ZA" sz="800" u="none" strike="noStrike">
                <a:solidFill>
                  <a:srgbClr val="000000"/>
                </a:solidFill>
                <a:latin typeface="Calibri"/>
                <a:ea typeface="Calibri"/>
                <a:cs typeface="Calibri"/>
                <a:sym typeface="Calibri"/>
              </a:rPr>
              <a:t>General level</a:t>
            </a:r>
            <a:r>
              <a:rPr b="0" i="0" lang="en-ZA" sz="800" u="none" strike="noStrike">
                <a:solidFill>
                  <a:srgbClr val="000000"/>
                </a:solidFill>
                <a:latin typeface="Calibri"/>
                <a:ea typeface="Calibri"/>
                <a:cs typeface="Calibri"/>
                <a:sym typeface="Calibri"/>
              </a:rPr>
              <a:t>: The barrier affects the entire policy (e.g., barriers that hinder the deployment across all components of the policy). In this case, the % reduction applies to the overall policy effect. </a:t>
            </a:r>
            <a:endParaRPr/>
          </a:p>
          <a:p>
            <a:pPr indent="-171450" lvl="0" marL="171450" rtl="0" algn="l">
              <a:spcBef>
                <a:spcPts val="0"/>
              </a:spcBef>
              <a:spcAft>
                <a:spcPts val="0"/>
              </a:spcAft>
              <a:buClr>
                <a:srgbClr val="000000"/>
              </a:buClr>
              <a:buSzPts val="800"/>
              <a:buFont typeface="Arial"/>
              <a:buChar char="•"/>
            </a:pPr>
            <a:r>
              <a:rPr b="1" i="0" lang="en-ZA" sz="800" u="none" strike="noStrike">
                <a:solidFill>
                  <a:srgbClr val="000000"/>
                </a:solidFill>
                <a:latin typeface="Calibri"/>
                <a:ea typeface="Calibri"/>
                <a:cs typeface="Calibri"/>
                <a:sym typeface="Calibri"/>
              </a:rPr>
              <a:t>Component level</a:t>
            </a:r>
            <a:r>
              <a:rPr b="0" i="0" lang="en-ZA" sz="800" u="none" strike="noStrike">
                <a:solidFill>
                  <a:srgbClr val="000000"/>
                </a:solidFill>
                <a:latin typeface="Calibri"/>
                <a:ea typeface="Calibri"/>
                <a:cs typeface="Calibri"/>
                <a:sym typeface="Calibri"/>
              </a:rPr>
              <a:t>: The barrier only affects one specific aspect of the policy (e.g., a barrier may hinder the policy implementation for only a segment of the total population, one of the land-use categories considered, some regions of the country, or the adoption rate of one agricultural practice). In this case, the % reduction applies only to the specific aspect of the policy affected by the barrier. </a:t>
            </a:r>
            <a:endParaRPr/>
          </a:p>
          <a:p>
            <a:pPr indent="0" lvl="0" marL="0" rtl="0" algn="l">
              <a:spcBef>
                <a:spcPts val="0"/>
              </a:spcBef>
              <a:spcAft>
                <a:spcPts val="0"/>
              </a:spcAft>
              <a:buNone/>
            </a:pPr>
            <a:r>
              <a:t/>
            </a:r>
            <a:endParaRPr sz="800"/>
          </a:p>
        </p:txBody>
      </p:sp>
      <p:sp>
        <p:nvSpPr>
          <p:cNvPr id="1114" name="Google Shape;1114;p35: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ZA"/>
              <a:t>‹#›</a:t>
            </a:fld>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40" name="Shape 1140"/>
        <p:cNvGrpSpPr/>
        <p:nvPr/>
      </p:nvGrpSpPr>
      <p:grpSpPr>
        <a:xfrm>
          <a:off x="0" y="0"/>
          <a:ext cx="0" cy="0"/>
          <a:chOff x="0" y="0"/>
          <a:chExt cx="0" cy="0"/>
        </a:xfrm>
      </p:grpSpPr>
      <p:sp>
        <p:nvSpPr>
          <p:cNvPr id="1141" name="Google Shape;1141;p3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142" name="Google Shape;1142;p3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b="1" i="0" lang="en-ZA" sz="800" u="none" strike="noStrike">
                <a:solidFill>
                  <a:srgbClr val="000000"/>
                </a:solidFill>
                <a:latin typeface="Calibri"/>
                <a:ea typeface="Calibri"/>
                <a:cs typeface="Calibri"/>
                <a:sym typeface="Calibri"/>
              </a:rPr>
              <a:t>PRESENTATION TEXT:</a:t>
            </a:r>
            <a:endParaRPr/>
          </a:p>
          <a:p>
            <a:pPr indent="0" lvl="0" marL="0" marR="0" rtl="0" algn="l">
              <a:lnSpc>
                <a:spcPct val="100000"/>
              </a:lnSpc>
              <a:spcBef>
                <a:spcPts val="0"/>
              </a:spcBef>
              <a:spcAft>
                <a:spcPts val="0"/>
              </a:spcAft>
              <a:buClr>
                <a:schemeClr val="dk1"/>
              </a:buClr>
              <a:buSzPts val="800"/>
              <a:buFont typeface="Calibri"/>
              <a:buNone/>
            </a:pPr>
            <a:r>
              <a:rPr b="1" i="1" lang="en-ZA" sz="800"/>
              <a:t>[SLIDE FUNCTIONALITY NOTE: </a:t>
            </a:r>
            <a:r>
              <a:rPr i="1" lang="en-ZA" sz="800"/>
              <a:t>Click on the interactive yellow “Example” button to go to an example.]</a:t>
            </a:r>
            <a:endParaRPr/>
          </a:p>
          <a:p>
            <a:pPr indent="0" lvl="0" marL="0" rtl="0" algn="l">
              <a:spcBef>
                <a:spcPts val="0"/>
              </a:spcBef>
              <a:spcAft>
                <a:spcPts val="0"/>
              </a:spcAft>
              <a:buNone/>
            </a:pPr>
            <a:r>
              <a:t/>
            </a:r>
            <a:endParaRPr b="0" i="0" sz="800" u="none" strike="noStrike">
              <a:solidFill>
                <a:srgbClr val="000000"/>
              </a:solidFill>
              <a:latin typeface="Calibri"/>
              <a:ea typeface="Calibri"/>
              <a:cs typeface="Calibri"/>
              <a:sym typeface="Calibri"/>
            </a:endParaRPr>
          </a:p>
        </p:txBody>
      </p:sp>
      <p:sp>
        <p:nvSpPr>
          <p:cNvPr id="1143" name="Google Shape;1143;p36: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ZA"/>
              <a:t>‹#›</a:t>
            </a:fld>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65" name="Shape 1165"/>
        <p:cNvGrpSpPr/>
        <p:nvPr/>
      </p:nvGrpSpPr>
      <p:grpSpPr>
        <a:xfrm>
          <a:off x="0" y="0"/>
          <a:ext cx="0" cy="0"/>
          <a:chOff x="0" y="0"/>
          <a:chExt cx="0" cy="0"/>
        </a:xfrm>
      </p:grpSpPr>
      <p:sp>
        <p:nvSpPr>
          <p:cNvPr id="1166" name="Google Shape;1166;p3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167" name="Google Shape;1167;p3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b="1" i="0" lang="en-ZA" sz="800" u="none" strike="noStrike">
                <a:solidFill>
                  <a:srgbClr val="000000"/>
                </a:solidFill>
                <a:latin typeface="Calibri"/>
                <a:ea typeface="Calibri"/>
                <a:cs typeface="Calibri"/>
                <a:sym typeface="Calibri"/>
              </a:rPr>
              <a:t>PRESENTATION TEXT: </a:t>
            </a:r>
            <a:r>
              <a:rPr b="0" i="0" lang="en-ZA" sz="800" u="none" strike="noStrike">
                <a:solidFill>
                  <a:srgbClr val="000000"/>
                </a:solidFill>
                <a:latin typeface="Calibri"/>
                <a:ea typeface="Calibri"/>
                <a:cs typeface="Calibri"/>
                <a:sym typeface="Calibri"/>
              </a:rPr>
              <a:t>The maximum implementation potential can be estimated based on these elements.</a:t>
            </a:r>
            <a:endParaRPr sz="800">
              <a:latin typeface="Calibri"/>
              <a:ea typeface="Calibri"/>
              <a:cs typeface="Calibri"/>
              <a:sym typeface="Calibri"/>
            </a:endParaRPr>
          </a:p>
        </p:txBody>
      </p:sp>
      <p:sp>
        <p:nvSpPr>
          <p:cNvPr id="1168" name="Google Shape;1168;p37: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ZA"/>
              <a:t>‹#›</a:t>
            </a:fld>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95" name="Shape 1195"/>
        <p:cNvGrpSpPr/>
        <p:nvPr/>
      </p:nvGrpSpPr>
      <p:grpSpPr>
        <a:xfrm>
          <a:off x="0" y="0"/>
          <a:ext cx="0" cy="0"/>
          <a:chOff x="0" y="0"/>
          <a:chExt cx="0" cy="0"/>
        </a:xfrm>
      </p:grpSpPr>
      <p:sp>
        <p:nvSpPr>
          <p:cNvPr id="1196" name="Google Shape;1196;p3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197" name="Google Shape;1197;p38: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b="1" lang="en-ZA" sz="800"/>
              <a:t>PRESENTATION TEXT: </a:t>
            </a:r>
            <a:r>
              <a:rPr lang="en-ZA" sz="800"/>
              <a:t>We have discussed how to estimate the maximum implementation potential, and now we will discuss how to refine this based on policy design and national circumstances, financial feasibility and other barriers.</a:t>
            </a:r>
            <a:endParaRPr/>
          </a:p>
          <a:p>
            <a:pPr indent="0" lvl="0" marL="0" marR="0" rtl="0" algn="l">
              <a:lnSpc>
                <a:spcPct val="100000"/>
              </a:lnSpc>
              <a:spcBef>
                <a:spcPts val="0"/>
              </a:spcBef>
              <a:spcAft>
                <a:spcPts val="0"/>
              </a:spcAft>
              <a:buClr>
                <a:srgbClr val="000000"/>
              </a:buClr>
              <a:buSzPts val="800"/>
              <a:buFont typeface="Calibri"/>
              <a:buNone/>
            </a:pPr>
            <a:r>
              <a:rPr b="0" i="1" lang="en-ZA" sz="800" u="none" strike="noStrike">
                <a:solidFill>
                  <a:srgbClr val="000000"/>
                </a:solidFill>
                <a:latin typeface="Calibri"/>
                <a:ea typeface="Calibri"/>
                <a:cs typeface="Calibri"/>
                <a:sym typeface="Calibri"/>
              </a:rPr>
              <a:t>[</a:t>
            </a:r>
            <a:r>
              <a:rPr b="1" i="1" lang="en-ZA" sz="800" u="none" strike="noStrike">
                <a:solidFill>
                  <a:srgbClr val="000000"/>
                </a:solidFill>
                <a:latin typeface="Calibri"/>
                <a:ea typeface="Calibri"/>
                <a:cs typeface="Calibri"/>
                <a:sym typeface="Calibri"/>
              </a:rPr>
              <a:t>COUNTRY ADAPTATION NOTES: </a:t>
            </a:r>
            <a:r>
              <a:rPr b="0" i="1" lang="en-ZA" sz="800" u="none" strike="noStrike">
                <a:solidFill>
                  <a:srgbClr val="000000"/>
                </a:solidFill>
                <a:latin typeface="Calibri"/>
                <a:ea typeface="Calibri"/>
                <a:cs typeface="Calibri"/>
                <a:sym typeface="Calibri"/>
              </a:rPr>
              <a:t>This analysis map can be removed if the presenter feels it is too repetitive. It is also an option to provide the analysis maps (from all Parts) as a hand out to participants before or during the workshop to give them a view of the various Parts of the guidance and they can follow it as the presentation is given.]</a:t>
            </a:r>
            <a:endParaRPr/>
          </a:p>
          <a:p>
            <a:pPr indent="0" lvl="0" marL="0" rtl="0" algn="l">
              <a:spcBef>
                <a:spcPts val="0"/>
              </a:spcBef>
              <a:spcAft>
                <a:spcPts val="0"/>
              </a:spcAft>
              <a:buNone/>
            </a:pPr>
            <a:r>
              <a:t/>
            </a:r>
            <a:endParaRPr sz="800"/>
          </a:p>
        </p:txBody>
      </p:sp>
      <p:sp>
        <p:nvSpPr>
          <p:cNvPr id="1198" name="Google Shape;1198;p38: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ZA"/>
              <a:t>‹#›</a:t>
            </a:fld>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44" name="Shape 1244"/>
        <p:cNvGrpSpPr/>
        <p:nvPr/>
      </p:nvGrpSpPr>
      <p:grpSpPr>
        <a:xfrm>
          <a:off x="0" y="0"/>
          <a:ext cx="0" cy="0"/>
          <a:chOff x="0" y="0"/>
          <a:chExt cx="0" cy="0"/>
        </a:xfrm>
      </p:grpSpPr>
      <p:sp>
        <p:nvSpPr>
          <p:cNvPr id="1245" name="Google Shape;1245;p3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246" name="Google Shape;1246;p39: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b="1" lang="en-ZA" sz="800"/>
              <a:t>PRESENTATION TEXT: </a:t>
            </a:r>
            <a:r>
              <a:rPr lang="en-ZA" sz="800"/>
              <a:t>The questions in the template table can be revised and other questions added as needed to ensure that the analysis is relevant to the policy and national circumstances. </a:t>
            </a:r>
            <a:endParaRPr/>
          </a:p>
          <a:p>
            <a:pPr indent="0" lvl="0" marL="0" rtl="0" algn="l">
              <a:spcBef>
                <a:spcPts val="0"/>
              </a:spcBef>
              <a:spcAft>
                <a:spcPts val="0"/>
              </a:spcAft>
              <a:buNone/>
            </a:pPr>
            <a:r>
              <a:rPr lang="en-ZA" sz="800"/>
              <a:t>An example of how to complete the table and how to score is provided in the template as well as in the Forestry Methodology document. An example of the reduction and justification thereof is also provided in the Part III Excel Template.</a:t>
            </a:r>
            <a:endParaRPr/>
          </a:p>
          <a:p>
            <a:pPr indent="0" lvl="0" marL="0" marR="0" rtl="0" algn="l">
              <a:lnSpc>
                <a:spcPct val="100000"/>
              </a:lnSpc>
              <a:spcBef>
                <a:spcPts val="0"/>
              </a:spcBef>
              <a:spcAft>
                <a:spcPts val="0"/>
              </a:spcAft>
              <a:buClr>
                <a:schemeClr val="dk1"/>
              </a:buClr>
              <a:buSzPts val="800"/>
              <a:buFont typeface="Calibri"/>
              <a:buNone/>
            </a:pPr>
            <a:r>
              <a:rPr b="1" i="1" lang="en-ZA" sz="800"/>
              <a:t>[SLIDE FUNCTIONALITY NOTE: </a:t>
            </a:r>
            <a:r>
              <a:rPr i="1" lang="en-ZA" sz="800"/>
              <a:t>Click on the interactive yellow button to see some relevant questions for identifying policy design. Also click on the Stakeholder Participation button to go to the ICAT website where the Guide can be found.]</a:t>
            </a:r>
            <a:endParaRPr/>
          </a:p>
          <a:p>
            <a:pPr indent="0" lvl="0" marL="0" rtl="0" algn="l">
              <a:spcBef>
                <a:spcPts val="0"/>
              </a:spcBef>
              <a:spcAft>
                <a:spcPts val="0"/>
              </a:spcAft>
              <a:buNone/>
            </a:pPr>
            <a:r>
              <a:t/>
            </a:r>
            <a:endParaRPr sz="800"/>
          </a:p>
        </p:txBody>
      </p:sp>
      <p:sp>
        <p:nvSpPr>
          <p:cNvPr id="1247" name="Google Shape;1247;p39: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ZA"/>
              <a:t>‹#›</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9" name="Shape 289"/>
        <p:cNvGrpSpPr/>
        <p:nvPr/>
      </p:nvGrpSpPr>
      <p:grpSpPr>
        <a:xfrm>
          <a:off x="0" y="0"/>
          <a:ext cx="0" cy="0"/>
          <a:chOff x="0" y="0"/>
          <a:chExt cx="0" cy="0"/>
        </a:xfrm>
      </p:grpSpPr>
      <p:sp>
        <p:nvSpPr>
          <p:cNvPr id="290" name="Google Shape;290;p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91" name="Google Shape;291;p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F6BD96"/>
              </a:buClr>
              <a:buSzPts val="800"/>
              <a:buFont typeface="Calibri"/>
              <a:buNone/>
            </a:pPr>
            <a:r>
              <a:rPr b="1" i="1" lang="en-ZA" sz="800">
                <a:solidFill>
                  <a:srgbClr val="F6BD96"/>
                </a:solidFill>
              </a:rPr>
              <a:t>[SLIDE FUNCTIONALITY NOTES</a:t>
            </a:r>
            <a:r>
              <a:rPr i="1" lang="en-ZA" sz="800">
                <a:solidFill>
                  <a:srgbClr val="F6BD96"/>
                </a:solidFill>
              </a:rPr>
              <a:t>: In the interactive panel, there are button to lead the presenter to different chapters or back to a previous slide. In addition, it also highlights specific guides (and provides links) that are related to the content discussed and provide further information on the topic.]</a:t>
            </a:r>
            <a:endParaRPr/>
          </a:p>
          <a:p>
            <a:pPr indent="0" lvl="0" marL="0" rtl="0" algn="l">
              <a:spcBef>
                <a:spcPts val="0"/>
              </a:spcBef>
              <a:spcAft>
                <a:spcPts val="0"/>
              </a:spcAft>
              <a:buNone/>
            </a:pPr>
            <a:r>
              <a:t/>
            </a:r>
            <a:endParaRPr/>
          </a:p>
        </p:txBody>
      </p:sp>
      <p:sp>
        <p:nvSpPr>
          <p:cNvPr id="292" name="Google Shape;292;p4: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ZA"/>
              <a:t>‹#›</a:t>
            </a:fld>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72" name="Shape 1272"/>
        <p:cNvGrpSpPr/>
        <p:nvPr/>
      </p:nvGrpSpPr>
      <p:grpSpPr>
        <a:xfrm>
          <a:off x="0" y="0"/>
          <a:ext cx="0" cy="0"/>
          <a:chOff x="0" y="0"/>
          <a:chExt cx="0" cy="0"/>
        </a:xfrm>
      </p:grpSpPr>
      <p:sp>
        <p:nvSpPr>
          <p:cNvPr id="1273" name="Google Shape;1273;g11f9d5a5b78_0_164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274" name="Google Shape;1274;g11f9d5a5b78_0_1644: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Font typeface="Arial"/>
              <a:buNone/>
            </a:pPr>
            <a:r>
              <a:rPr b="1" lang="en-ZA" sz="800"/>
              <a:t>PRESENTATION TEXT: </a:t>
            </a:r>
            <a:r>
              <a:rPr lang="en-ZA" sz="800"/>
              <a:t>A distribution with many scores of 1 or 2 indicate less need to refine the maximum implementation potential</a:t>
            </a:r>
            <a:endParaRPr/>
          </a:p>
          <a:p>
            <a:pPr indent="0" lvl="0" marL="0" rtl="0" algn="l">
              <a:spcBef>
                <a:spcPts val="0"/>
              </a:spcBef>
              <a:spcAft>
                <a:spcPts val="0"/>
              </a:spcAft>
              <a:buClr>
                <a:schemeClr val="dk1"/>
              </a:buClr>
              <a:buFont typeface="Arial"/>
              <a:buNone/>
            </a:pPr>
            <a:r>
              <a:rPr lang="en-ZA" sz="800"/>
              <a:t>A distribution with many scores of 3 or 4 suggest a downward adjustment of the maximum implementation potential or gathering more information</a:t>
            </a:r>
            <a:endParaRPr/>
          </a:p>
          <a:p>
            <a:pPr indent="0" lvl="0" marL="0" rtl="0" algn="l">
              <a:spcBef>
                <a:spcPts val="0"/>
              </a:spcBef>
              <a:spcAft>
                <a:spcPts val="0"/>
              </a:spcAft>
              <a:buClr>
                <a:schemeClr val="dk1"/>
              </a:buClr>
              <a:buFont typeface="Arial"/>
              <a:buNone/>
            </a:pPr>
            <a:r>
              <a:rPr lang="en-ZA" sz="800"/>
              <a:t>Review each score of 3 and describe and justify the reduction. If crucial problems are identified it is recommended that the policy design be reconsidered and corrective actions be put in place.</a:t>
            </a:r>
            <a:endParaRPr/>
          </a:p>
          <a:p>
            <a:pPr indent="0" lvl="0" marL="0" rtl="0" algn="l">
              <a:spcBef>
                <a:spcPts val="0"/>
              </a:spcBef>
              <a:spcAft>
                <a:spcPts val="0"/>
              </a:spcAft>
              <a:buClr>
                <a:schemeClr val="dk1"/>
              </a:buClr>
              <a:buFont typeface="Arial"/>
              <a:buNone/>
            </a:pPr>
            <a:r>
              <a:rPr lang="en-ZA" sz="800"/>
              <a:t>For scores of 4 attempt to gather further information to assess the effect. If not possible, it is conservative to assume a negative effect.</a:t>
            </a:r>
            <a:endParaRPr/>
          </a:p>
          <a:p>
            <a:pPr indent="0" lvl="0" marL="0" rtl="0" algn="l">
              <a:spcBef>
                <a:spcPts val="0"/>
              </a:spcBef>
              <a:spcAft>
                <a:spcPts val="0"/>
              </a:spcAft>
              <a:buNone/>
            </a:pPr>
            <a:r>
              <a:rPr lang="en-ZA" sz="800"/>
              <a:t>An example of how the implementation potential is refined is given at the end of this section and is provided in the excel spreadsheet.</a:t>
            </a:r>
            <a:endParaRPr b="1" sz="800"/>
          </a:p>
        </p:txBody>
      </p:sp>
      <p:sp>
        <p:nvSpPr>
          <p:cNvPr id="1275" name="Google Shape;1275;g11f9d5a5b78_0_1644: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ZA"/>
              <a:t>‹#›</a:t>
            </a:fld>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98" name="Shape 1298"/>
        <p:cNvGrpSpPr/>
        <p:nvPr/>
      </p:nvGrpSpPr>
      <p:grpSpPr>
        <a:xfrm>
          <a:off x="0" y="0"/>
          <a:ext cx="0" cy="0"/>
          <a:chOff x="0" y="0"/>
          <a:chExt cx="0" cy="0"/>
        </a:xfrm>
      </p:grpSpPr>
      <p:sp>
        <p:nvSpPr>
          <p:cNvPr id="1299" name="Google Shape;1299;p4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300" name="Google Shape;1300;p4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b="1" i="0" lang="en-ZA" sz="800" u="none" strike="noStrike">
                <a:solidFill>
                  <a:srgbClr val="000000"/>
                </a:solidFill>
                <a:latin typeface="Calibri"/>
                <a:ea typeface="Calibri"/>
                <a:cs typeface="Calibri"/>
                <a:sym typeface="Calibri"/>
              </a:rPr>
              <a:t>PRESENTATION TEXT: </a:t>
            </a:r>
            <a:r>
              <a:rPr b="0" i="0" lang="en-ZA" sz="800" u="none" strike="noStrike">
                <a:solidFill>
                  <a:srgbClr val="000000"/>
                </a:solidFill>
                <a:latin typeface="Calibri"/>
                <a:ea typeface="Calibri"/>
                <a:cs typeface="Calibri"/>
                <a:sym typeface="Calibri"/>
              </a:rPr>
              <a:t>This provides a list of considerations to bear in mind when following the steps in section 8.3.1. </a:t>
            </a:r>
            <a:endParaRPr/>
          </a:p>
        </p:txBody>
      </p:sp>
      <p:sp>
        <p:nvSpPr>
          <p:cNvPr id="1301" name="Google Shape;1301;p41: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ZA"/>
              <a:t>‹#›</a:t>
            </a:fld>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33" name="Shape 1333"/>
        <p:cNvGrpSpPr/>
        <p:nvPr/>
      </p:nvGrpSpPr>
      <p:grpSpPr>
        <a:xfrm>
          <a:off x="0" y="0"/>
          <a:ext cx="0" cy="0"/>
          <a:chOff x="0" y="0"/>
          <a:chExt cx="0" cy="0"/>
        </a:xfrm>
      </p:grpSpPr>
      <p:sp>
        <p:nvSpPr>
          <p:cNvPr id="1334" name="Google Shape;1334;p4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335" name="Google Shape;1335;p4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b="1" i="0" lang="en-ZA" sz="800" u="none" strike="noStrike">
                <a:solidFill>
                  <a:srgbClr val="000000"/>
                </a:solidFill>
                <a:latin typeface="Calibri"/>
                <a:ea typeface="Calibri"/>
                <a:cs typeface="Calibri"/>
                <a:sym typeface="Calibri"/>
              </a:rPr>
              <a:t>PRESENTATION TEXT: </a:t>
            </a:r>
            <a:r>
              <a:rPr b="0" i="0" lang="en-ZA" sz="800" u="none" strike="noStrike">
                <a:solidFill>
                  <a:srgbClr val="000000"/>
                </a:solidFill>
                <a:latin typeface="Calibri"/>
                <a:ea typeface="Calibri"/>
                <a:cs typeface="Calibri"/>
                <a:sym typeface="Calibri"/>
              </a:rPr>
              <a:t>Financial feasibility analysis determines whether enough money is being invested in the policy to ensure that stakeholders will participate or otherwise respond to the policy. Where the policy’s implementation costs outweigh its benefits for a given stakeholder critical to the implementation of the policy, its effectiveness can be affected. </a:t>
            </a:r>
            <a:endParaRPr/>
          </a:p>
          <a:p>
            <a:pPr indent="0" lvl="0" marL="0" marR="0" rtl="0" algn="l">
              <a:lnSpc>
                <a:spcPct val="100000"/>
              </a:lnSpc>
              <a:spcBef>
                <a:spcPts val="0"/>
              </a:spcBef>
              <a:spcAft>
                <a:spcPts val="0"/>
              </a:spcAft>
              <a:buClr>
                <a:schemeClr val="dk1"/>
              </a:buClr>
              <a:buSzPts val="800"/>
              <a:buFont typeface="Calibri"/>
              <a:buNone/>
            </a:pPr>
            <a:r>
              <a:rPr b="1" i="1" lang="en-ZA" sz="800"/>
              <a:t>[SLIDE FUNCTIONALITY NOTE: </a:t>
            </a:r>
            <a:r>
              <a:rPr i="1" lang="en-ZA" sz="800"/>
              <a:t>Click on the interactive yellow button to find further questions to consider.]</a:t>
            </a:r>
            <a:endParaRPr/>
          </a:p>
          <a:p>
            <a:pPr indent="0" lvl="0" marL="0" rtl="0" algn="l">
              <a:spcBef>
                <a:spcPts val="0"/>
              </a:spcBef>
              <a:spcAft>
                <a:spcPts val="0"/>
              </a:spcAft>
              <a:buNone/>
            </a:pPr>
            <a:r>
              <a:t/>
            </a:r>
            <a:endParaRPr sz="800">
              <a:latin typeface="Calibri"/>
              <a:ea typeface="Calibri"/>
              <a:cs typeface="Calibri"/>
              <a:sym typeface="Calibri"/>
            </a:endParaRPr>
          </a:p>
        </p:txBody>
      </p:sp>
      <p:sp>
        <p:nvSpPr>
          <p:cNvPr id="1336" name="Google Shape;1336;p42: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ZA"/>
              <a:t>‹#›</a:t>
            </a:fld>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73" name="Shape 1373"/>
        <p:cNvGrpSpPr/>
        <p:nvPr/>
      </p:nvGrpSpPr>
      <p:grpSpPr>
        <a:xfrm>
          <a:off x="0" y="0"/>
          <a:ext cx="0" cy="0"/>
          <a:chOff x="0" y="0"/>
          <a:chExt cx="0" cy="0"/>
        </a:xfrm>
      </p:grpSpPr>
      <p:sp>
        <p:nvSpPr>
          <p:cNvPr id="1374" name="Google Shape;1374;p4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375" name="Google Shape;1375;p4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b="1" lang="en-ZA" sz="800"/>
              <a:t>PRESENTATION TEXT: </a:t>
            </a:r>
            <a:r>
              <a:rPr lang="en-ZA" sz="800"/>
              <a:t>Details of additional considerations for accounting for financial feasibility, such as timing of costs and revenues, risks, financial returns, are provided in the Forest Methodology Guidance document.</a:t>
            </a:r>
            <a:endParaRPr/>
          </a:p>
        </p:txBody>
      </p:sp>
      <p:sp>
        <p:nvSpPr>
          <p:cNvPr id="1376" name="Google Shape;1376;p43: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ZA"/>
              <a:t>‹#›</a:t>
            </a:fld>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04" name="Shape 1404"/>
        <p:cNvGrpSpPr/>
        <p:nvPr/>
      </p:nvGrpSpPr>
      <p:grpSpPr>
        <a:xfrm>
          <a:off x="0" y="0"/>
          <a:ext cx="0" cy="0"/>
          <a:chOff x="0" y="0"/>
          <a:chExt cx="0" cy="0"/>
        </a:xfrm>
      </p:grpSpPr>
      <p:sp>
        <p:nvSpPr>
          <p:cNvPr id="1405" name="Google Shape;1405;p4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406" name="Google Shape;1406;p4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b="1" i="0" lang="en-ZA" sz="800" u="none" strike="noStrike">
                <a:solidFill>
                  <a:srgbClr val="000000"/>
                </a:solidFill>
                <a:latin typeface="Calibri"/>
                <a:ea typeface="Calibri"/>
                <a:cs typeface="Calibri"/>
                <a:sym typeface="Calibri"/>
              </a:rPr>
              <a:t>PRESENTATION TEXT: </a:t>
            </a:r>
            <a:r>
              <a:rPr b="0" i="0" lang="en-ZA" sz="800" u="none" strike="noStrike">
                <a:solidFill>
                  <a:srgbClr val="000000"/>
                </a:solidFill>
                <a:latin typeface="Calibri"/>
                <a:ea typeface="Calibri"/>
                <a:cs typeface="Calibri"/>
                <a:sym typeface="Calibri"/>
              </a:rPr>
              <a:t>In Section 6.1.1, users identified the stakeholders of the policy. Those stakeholders are the focus of this analysis, in particular stakeholders that implement changes in practices, technologies or land use in response to the policy. </a:t>
            </a:r>
            <a:endParaRPr/>
          </a:p>
          <a:p>
            <a:pPr indent="0" lvl="0" marL="0" marR="0" rtl="0" algn="l">
              <a:lnSpc>
                <a:spcPct val="100000"/>
              </a:lnSpc>
              <a:spcBef>
                <a:spcPts val="0"/>
              </a:spcBef>
              <a:spcAft>
                <a:spcPts val="0"/>
              </a:spcAft>
              <a:buClr>
                <a:schemeClr val="dk1"/>
              </a:buClr>
              <a:buSzPts val="800"/>
              <a:buFont typeface="Calibri"/>
              <a:buNone/>
            </a:pPr>
            <a:r>
              <a:rPr b="1" i="1" lang="en-ZA" sz="800"/>
              <a:t>[SLIDE FUNCTIONALITY NOTE: </a:t>
            </a:r>
            <a:r>
              <a:rPr i="1" lang="en-ZA" sz="800"/>
              <a:t>Click on the Stakeholder Participation button to go to the ICAT website where the Guide can be found.]</a:t>
            </a:r>
            <a:endParaRPr/>
          </a:p>
          <a:p>
            <a:pPr indent="0" lvl="0" marL="0" rtl="0" algn="l">
              <a:spcBef>
                <a:spcPts val="0"/>
              </a:spcBef>
              <a:spcAft>
                <a:spcPts val="0"/>
              </a:spcAft>
              <a:buNone/>
            </a:pPr>
            <a:r>
              <a:t/>
            </a:r>
            <a:endParaRPr sz="800">
              <a:latin typeface="Calibri"/>
              <a:ea typeface="Calibri"/>
              <a:cs typeface="Calibri"/>
              <a:sym typeface="Calibri"/>
            </a:endParaRPr>
          </a:p>
        </p:txBody>
      </p:sp>
      <p:sp>
        <p:nvSpPr>
          <p:cNvPr id="1407" name="Google Shape;1407;p44: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ZA"/>
              <a:t>‹#›</a:t>
            </a:fld>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27" name="Shape 1427"/>
        <p:cNvGrpSpPr/>
        <p:nvPr/>
      </p:nvGrpSpPr>
      <p:grpSpPr>
        <a:xfrm>
          <a:off x="0" y="0"/>
          <a:ext cx="0" cy="0"/>
          <a:chOff x="0" y="0"/>
          <a:chExt cx="0" cy="0"/>
        </a:xfrm>
      </p:grpSpPr>
      <p:sp>
        <p:nvSpPr>
          <p:cNvPr id="1428" name="Google Shape;1428;p4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429" name="Google Shape;1429;p4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b="1" i="0" lang="en-ZA" sz="800" u="none" strike="noStrike">
                <a:solidFill>
                  <a:srgbClr val="000000"/>
                </a:solidFill>
                <a:latin typeface="Calibri"/>
                <a:ea typeface="Calibri"/>
                <a:cs typeface="Calibri"/>
                <a:sym typeface="Calibri"/>
              </a:rPr>
              <a:t>PRESENTATION TEXT:</a:t>
            </a:r>
            <a:r>
              <a:rPr b="0" i="0" lang="en-ZA" sz="800" u="none" strike="noStrike">
                <a:solidFill>
                  <a:srgbClr val="000000"/>
                </a:solidFill>
                <a:latin typeface="Calibri"/>
                <a:ea typeface="Calibri"/>
                <a:cs typeface="Calibri"/>
                <a:sym typeface="Calibri"/>
              </a:rPr>
              <a:t> In a basic implementation cost analysis, net cash flows are estimated for a typical stakeholder in each stakeholder group under baseline and policy scenarios. It is best if the financial feasibility analysis is done in the local currency. </a:t>
            </a:r>
            <a:endParaRPr/>
          </a:p>
          <a:p>
            <a:pPr indent="0" lvl="0" marL="0" rtl="0" algn="l">
              <a:spcBef>
                <a:spcPts val="0"/>
              </a:spcBef>
              <a:spcAft>
                <a:spcPts val="0"/>
              </a:spcAft>
              <a:buNone/>
            </a:pPr>
            <a:r>
              <a:rPr b="1" i="0" lang="en-ZA" sz="800" u="none" strike="noStrike">
                <a:solidFill>
                  <a:srgbClr val="000000"/>
                </a:solidFill>
                <a:latin typeface="Calibri"/>
                <a:ea typeface="Calibri"/>
                <a:cs typeface="Calibri"/>
                <a:sym typeface="Calibri"/>
              </a:rPr>
              <a:t>Estimating baseline scenario costs and revenues: </a:t>
            </a:r>
            <a:endParaRPr/>
          </a:p>
          <a:p>
            <a:pPr indent="-171450" lvl="1" marL="628650" rtl="0" algn="l">
              <a:spcBef>
                <a:spcPts val="0"/>
              </a:spcBef>
              <a:spcAft>
                <a:spcPts val="0"/>
              </a:spcAft>
              <a:buClr>
                <a:srgbClr val="000000"/>
              </a:buClr>
              <a:buSzPts val="800"/>
              <a:buFont typeface="Arial"/>
              <a:buChar char="•"/>
            </a:pPr>
            <a:r>
              <a:rPr b="0" i="0" lang="en-ZA" sz="800" u="none" strike="noStrike">
                <a:solidFill>
                  <a:srgbClr val="000000"/>
                </a:solidFill>
                <a:latin typeface="Calibri"/>
                <a:ea typeface="Calibri"/>
                <a:cs typeface="Calibri"/>
                <a:sym typeface="Calibri"/>
              </a:rPr>
              <a:t>Take into account how the land area under consideration would be used without the policy </a:t>
            </a:r>
            <a:endParaRPr/>
          </a:p>
          <a:p>
            <a:pPr indent="-171450" lvl="1" marL="628650" rtl="0" algn="l">
              <a:spcBef>
                <a:spcPts val="0"/>
              </a:spcBef>
              <a:spcAft>
                <a:spcPts val="0"/>
              </a:spcAft>
              <a:buClr>
                <a:srgbClr val="000000"/>
              </a:buClr>
              <a:buSzPts val="800"/>
              <a:buFont typeface="Arial"/>
              <a:buChar char="•"/>
            </a:pPr>
            <a:r>
              <a:rPr b="0" i="0" lang="en-ZA" sz="800" u="none" strike="noStrike">
                <a:solidFill>
                  <a:srgbClr val="000000"/>
                </a:solidFill>
                <a:latin typeface="Calibri"/>
                <a:ea typeface="Calibri"/>
                <a:cs typeface="Calibri"/>
                <a:sym typeface="Calibri"/>
              </a:rPr>
              <a:t>Average cost and revenue figures can be used for groups of land categories. </a:t>
            </a:r>
            <a:endParaRPr/>
          </a:p>
          <a:p>
            <a:pPr indent="-171450" lvl="1" marL="628650" rtl="0" algn="l">
              <a:spcBef>
                <a:spcPts val="0"/>
              </a:spcBef>
              <a:spcAft>
                <a:spcPts val="0"/>
              </a:spcAft>
              <a:buClr>
                <a:srgbClr val="000000"/>
              </a:buClr>
              <a:buSzPts val="800"/>
              <a:buFont typeface="Arial"/>
              <a:buChar char="•"/>
            </a:pPr>
            <a:r>
              <a:rPr b="0" i="0" lang="en-ZA" sz="800" u="none" strike="noStrike">
                <a:solidFill>
                  <a:srgbClr val="000000"/>
                </a:solidFill>
                <a:latin typeface="Calibri"/>
                <a:ea typeface="Calibri"/>
                <a:cs typeface="Calibri"/>
                <a:sym typeface="Calibri"/>
              </a:rPr>
              <a:t>Include costs of inputs and costs of production, in addition to revenues from sale of goods. Key input costs include raw materials, equipment, labour, permits to operate, and other costs entailed in producing and selling the goods. </a:t>
            </a:r>
            <a:endParaRPr/>
          </a:p>
          <a:p>
            <a:pPr indent="-120650" lvl="1" marL="628650" rtl="0" algn="l">
              <a:spcBef>
                <a:spcPts val="0"/>
              </a:spcBef>
              <a:spcAft>
                <a:spcPts val="0"/>
              </a:spcAft>
              <a:buClr>
                <a:schemeClr val="dk1"/>
              </a:buClr>
              <a:buSzPts val="800"/>
              <a:buFont typeface="Arial"/>
              <a:buNone/>
            </a:pPr>
            <a:r>
              <a:t/>
            </a:r>
            <a:endParaRPr b="0" i="0" sz="800" u="none" strike="noStrike">
              <a:solidFill>
                <a:srgbClr val="000000"/>
              </a:solidFill>
              <a:latin typeface="Calibri"/>
              <a:ea typeface="Calibri"/>
              <a:cs typeface="Calibri"/>
              <a:sym typeface="Calibri"/>
            </a:endParaRPr>
          </a:p>
          <a:p>
            <a:pPr indent="0" lvl="1" marL="457200" marR="0" rtl="0" algn="l">
              <a:lnSpc>
                <a:spcPct val="100000"/>
              </a:lnSpc>
              <a:spcBef>
                <a:spcPts val="0"/>
              </a:spcBef>
              <a:spcAft>
                <a:spcPts val="0"/>
              </a:spcAft>
              <a:buClr>
                <a:schemeClr val="dk1"/>
              </a:buClr>
              <a:buSzPts val="800"/>
              <a:buFont typeface="Arial"/>
              <a:buNone/>
            </a:pPr>
            <a:r>
              <a:rPr b="1" i="1" lang="en-ZA" sz="800"/>
              <a:t>[SLIDE FUNCTIONALITY NOTE: </a:t>
            </a:r>
            <a:r>
              <a:rPr i="1" lang="en-ZA" sz="800"/>
              <a:t>Click on the interactive yellow button to see some common financial terms.]</a:t>
            </a:r>
            <a:endParaRPr/>
          </a:p>
          <a:p>
            <a:pPr indent="0" lvl="1" marL="457200" rtl="0" algn="l">
              <a:spcBef>
                <a:spcPts val="0"/>
              </a:spcBef>
              <a:spcAft>
                <a:spcPts val="0"/>
              </a:spcAft>
              <a:buClr>
                <a:schemeClr val="dk1"/>
              </a:buClr>
              <a:buSzPts val="800"/>
              <a:buFont typeface="Arial"/>
              <a:buNone/>
            </a:pPr>
            <a:r>
              <a:t/>
            </a:r>
            <a:endParaRPr b="0" i="0" sz="800" u="none" strike="noStrike">
              <a:solidFill>
                <a:srgbClr val="000000"/>
              </a:solidFill>
              <a:latin typeface="Calibri"/>
              <a:ea typeface="Calibri"/>
              <a:cs typeface="Calibri"/>
              <a:sym typeface="Calibri"/>
            </a:endParaRPr>
          </a:p>
          <a:p>
            <a:pPr indent="-120650" lvl="1" marL="628650" rtl="0" algn="l">
              <a:spcBef>
                <a:spcPts val="0"/>
              </a:spcBef>
              <a:spcAft>
                <a:spcPts val="0"/>
              </a:spcAft>
              <a:buClr>
                <a:schemeClr val="dk1"/>
              </a:buClr>
              <a:buSzPts val="800"/>
              <a:buFont typeface="Arial"/>
              <a:buNone/>
            </a:pPr>
            <a:r>
              <a:t/>
            </a:r>
            <a:endParaRPr b="0" i="0" sz="800" u="none" strike="noStrike">
              <a:solidFill>
                <a:srgbClr val="000000"/>
              </a:solidFill>
              <a:latin typeface="Calibri"/>
              <a:ea typeface="Calibri"/>
              <a:cs typeface="Calibri"/>
              <a:sym typeface="Calibri"/>
            </a:endParaRPr>
          </a:p>
        </p:txBody>
      </p:sp>
      <p:sp>
        <p:nvSpPr>
          <p:cNvPr id="1430" name="Google Shape;1430;p45: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ZA"/>
              <a:t>‹#›</a:t>
            </a:fld>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61" name="Shape 1461"/>
        <p:cNvGrpSpPr/>
        <p:nvPr/>
      </p:nvGrpSpPr>
      <p:grpSpPr>
        <a:xfrm>
          <a:off x="0" y="0"/>
          <a:ext cx="0" cy="0"/>
          <a:chOff x="0" y="0"/>
          <a:chExt cx="0" cy="0"/>
        </a:xfrm>
      </p:grpSpPr>
      <p:sp>
        <p:nvSpPr>
          <p:cNvPr id="1462" name="Google Shape;1462;p4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463" name="Google Shape;1463;p4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10000"/>
              </a:lnSpc>
              <a:spcBef>
                <a:spcPts val="0"/>
              </a:spcBef>
              <a:spcAft>
                <a:spcPts val="0"/>
              </a:spcAft>
              <a:buNone/>
            </a:pPr>
            <a:r>
              <a:rPr b="1" lang="en-ZA" sz="800"/>
              <a:t>PRESENTATION TEXT: </a:t>
            </a:r>
            <a:r>
              <a:rPr lang="en-ZA" sz="800"/>
              <a:t>Compare the net cash flow for the baseline scenario with that for the policy scenario to assess financial feasibility. Repeat this analysis for each stakeholder group.</a:t>
            </a:r>
            <a:endParaRPr/>
          </a:p>
        </p:txBody>
      </p:sp>
      <p:sp>
        <p:nvSpPr>
          <p:cNvPr id="1464" name="Google Shape;1464;p46: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ZA"/>
              <a:t>‹#›</a:t>
            </a:fld>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08" name="Shape 1508"/>
        <p:cNvGrpSpPr/>
        <p:nvPr/>
      </p:nvGrpSpPr>
      <p:grpSpPr>
        <a:xfrm>
          <a:off x="0" y="0"/>
          <a:ext cx="0" cy="0"/>
          <a:chOff x="0" y="0"/>
          <a:chExt cx="0" cy="0"/>
        </a:xfrm>
      </p:grpSpPr>
      <p:sp>
        <p:nvSpPr>
          <p:cNvPr id="1509" name="Google Shape;1509;p4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510" name="Google Shape;1510;p4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800"/>
              <a:buFont typeface="Calibri"/>
              <a:buNone/>
            </a:pPr>
            <a:r>
              <a:rPr b="1" lang="en-ZA" sz="800"/>
              <a:t>PRESENTATION TEXT: </a:t>
            </a:r>
            <a:r>
              <a:rPr lang="en-ZA" sz="800"/>
              <a:t>Details of additional considerations for accounting for financial feasibility, such as timing of costs and revenues, risks, financial returns, are provided in the Forest Methodology document. An example of accounting for financial feasibility will be given at the end of the section and is also found in the excel spreadsheet.</a:t>
            </a:r>
            <a:endParaRPr/>
          </a:p>
        </p:txBody>
      </p:sp>
      <p:sp>
        <p:nvSpPr>
          <p:cNvPr id="1511" name="Google Shape;1511;p47: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ZA"/>
              <a:t>‹#›</a:t>
            </a:fld>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34" name="Shape 1534"/>
        <p:cNvGrpSpPr/>
        <p:nvPr/>
      </p:nvGrpSpPr>
      <p:grpSpPr>
        <a:xfrm>
          <a:off x="0" y="0"/>
          <a:ext cx="0" cy="0"/>
          <a:chOff x="0" y="0"/>
          <a:chExt cx="0" cy="0"/>
        </a:xfrm>
      </p:grpSpPr>
      <p:sp>
        <p:nvSpPr>
          <p:cNvPr id="1535" name="Google Shape;1535;p4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536" name="Google Shape;1536;p49: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b="1" i="0" lang="en-ZA" sz="800" u="none" strike="noStrike">
                <a:solidFill>
                  <a:srgbClr val="000000"/>
                </a:solidFill>
                <a:latin typeface="Calibri"/>
                <a:ea typeface="Calibri"/>
                <a:cs typeface="Calibri"/>
                <a:sym typeface="Calibri"/>
              </a:rPr>
              <a:t>PRESENTATION TEXT: </a:t>
            </a:r>
            <a:r>
              <a:rPr b="0" i="0" lang="en-ZA" sz="800" u="none" strike="noStrike">
                <a:solidFill>
                  <a:srgbClr val="000000"/>
                </a:solidFill>
                <a:latin typeface="Calibri"/>
                <a:ea typeface="Calibri"/>
                <a:cs typeface="Calibri"/>
                <a:sym typeface="Calibri"/>
              </a:rPr>
              <a:t>Consider and determine to what extent the effects of the barriers overlap. An overlapping effect occurs where one barrier limits implementation in one area and another barrier also limits implementation in the same area. These overlapping effects should be appropriately accounted for when calculating the potential effect of all barriers. The combined effect of the barriers together may be greater than or less than the sum of the individual barriers. If information is available, uncertainty ranges should also be incorporated in the final results. </a:t>
            </a:r>
            <a:endParaRPr/>
          </a:p>
          <a:p>
            <a:pPr indent="0" lvl="0" marL="0" rtl="0" algn="l">
              <a:spcBef>
                <a:spcPts val="0"/>
              </a:spcBef>
              <a:spcAft>
                <a:spcPts val="0"/>
              </a:spcAft>
              <a:buNone/>
            </a:pPr>
            <a:r>
              <a:rPr b="0" i="0" lang="en-ZA" sz="800" u="none" strike="noStrike">
                <a:solidFill>
                  <a:srgbClr val="000000"/>
                </a:solidFill>
                <a:latin typeface="Calibri"/>
                <a:ea typeface="Calibri"/>
                <a:cs typeface="Calibri"/>
                <a:sym typeface="Calibri"/>
              </a:rPr>
              <a:t>During the data-gathering phase, it is recommended that information also be collected on any other relevant policies in the country that might help overcome specific barriers. Where such policies exist, the scoring of the barrier effect should be changed accordingly (most likely to a score of 1). </a:t>
            </a:r>
            <a:endParaRPr/>
          </a:p>
          <a:p>
            <a:pPr indent="0" lvl="0" marL="0" marR="0" rtl="0" algn="l">
              <a:lnSpc>
                <a:spcPct val="100000"/>
              </a:lnSpc>
              <a:spcBef>
                <a:spcPts val="0"/>
              </a:spcBef>
              <a:spcAft>
                <a:spcPts val="0"/>
              </a:spcAft>
              <a:buClr>
                <a:schemeClr val="dk1"/>
              </a:buClr>
              <a:buSzPts val="800"/>
              <a:buFont typeface="Calibri"/>
              <a:buNone/>
            </a:pPr>
            <a:r>
              <a:rPr b="1" i="1" lang="en-ZA" sz="800"/>
              <a:t>[SLIDE FUNCTIONALITY NOTE: </a:t>
            </a:r>
            <a:r>
              <a:rPr i="1" lang="en-ZA" sz="800"/>
              <a:t>Click on the yellow interactive button to see further considerations.]</a:t>
            </a:r>
            <a:endParaRPr/>
          </a:p>
          <a:p>
            <a:pPr indent="0" lvl="0" marL="0" rtl="0" algn="l">
              <a:spcBef>
                <a:spcPts val="0"/>
              </a:spcBef>
              <a:spcAft>
                <a:spcPts val="0"/>
              </a:spcAft>
              <a:buNone/>
            </a:pPr>
            <a:r>
              <a:t/>
            </a:r>
            <a:endParaRPr sz="800">
              <a:latin typeface="Calibri"/>
              <a:ea typeface="Calibri"/>
              <a:cs typeface="Calibri"/>
              <a:sym typeface="Calibri"/>
            </a:endParaRPr>
          </a:p>
        </p:txBody>
      </p:sp>
      <p:sp>
        <p:nvSpPr>
          <p:cNvPr id="1537" name="Google Shape;1537;p49: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ZA"/>
              <a:t>‹#›</a:t>
            </a:fld>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63" name="Shape 1563"/>
        <p:cNvGrpSpPr/>
        <p:nvPr/>
      </p:nvGrpSpPr>
      <p:grpSpPr>
        <a:xfrm>
          <a:off x="0" y="0"/>
          <a:ext cx="0" cy="0"/>
          <a:chOff x="0" y="0"/>
          <a:chExt cx="0" cy="0"/>
        </a:xfrm>
      </p:grpSpPr>
      <p:sp>
        <p:nvSpPr>
          <p:cNvPr id="1564" name="Google Shape;1564;g11f9d5a5b78_0_185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565" name="Google Shape;1565;g11f9d5a5b78_0_1850: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Font typeface="Arial"/>
              <a:buNone/>
            </a:pPr>
            <a:r>
              <a:rPr b="1" lang="en-ZA" sz="800"/>
              <a:t>PRESENTATION TEXT: </a:t>
            </a:r>
            <a:r>
              <a:rPr lang="en-ZA" sz="800"/>
              <a:t>Consider and determine to what extent the effects of the barriers overlap. An overlapping effect occurs where one barrier limits implementation in one area and another barrier also limits implementation in the same area. These overlapping effects should be appropriately accounted for when calculating the potential effect of all barriers. The combined effect of the barriers together may be greater than or less than the sum of the individual barriers. If information is available, uncertainty ranges should also be incorporated in the final results. </a:t>
            </a:r>
            <a:endParaRPr/>
          </a:p>
          <a:p>
            <a:pPr indent="0" lvl="0" marL="0" rtl="0" algn="l">
              <a:spcBef>
                <a:spcPts val="0"/>
              </a:spcBef>
              <a:spcAft>
                <a:spcPts val="0"/>
              </a:spcAft>
              <a:buClr>
                <a:schemeClr val="dk1"/>
              </a:buClr>
              <a:buFont typeface="Arial"/>
              <a:buNone/>
            </a:pPr>
            <a:r>
              <a:rPr lang="en-ZA" sz="800"/>
              <a:t>During the data-gathering phase, it is recommended that information also be collected on any other relevant policies in the country that might help overcome specific barriers. Where such policies exist, the scoring of the barrier effect should be changed accordingly (most likely to a score of 1). </a:t>
            </a:r>
            <a:endParaRPr/>
          </a:p>
          <a:p>
            <a:pPr indent="0" lvl="0" marL="0" rtl="0" algn="l">
              <a:spcBef>
                <a:spcPts val="0"/>
              </a:spcBef>
              <a:spcAft>
                <a:spcPts val="0"/>
              </a:spcAft>
              <a:buSzPts val="800"/>
              <a:buNone/>
            </a:pPr>
            <a:r>
              <a:rPr b="1" i="1" lang="en-ZA" sz="800"/>
              <a:t>[SLIDE FUNCTIONALITY NOTE: </a:t>
            </a:r>
            <a:r>
              <a:rPr i="1" lang="en-ZA" sz="800"/>
              <a:t>Click on the yellow interactive button to see further considerations.]</a:t>
            </a:r>
            <a:endParaRPr b="1" sz="800">
              <a:solidFill>
                <a:srgbClr val="000000"/>
              </a:solidFill>
            </a:endParaRPr>
          </a:p>
        </p:txBody>
      </p:sp>
      <p:sp>
        <p:nvSpPr>
          <p:cNvPr id="1566" name="Google Shape;1566;g11f9d5a5b78_0_1850: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ZA"/>
              <a:t>‹#›</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8" name="Shape 308"/>
        <p:cNvGrpSpPr/>
        <p:nvPr/>
      </p:nvGrpSpPr>
      <p:grpSpPr>
        <a:xfrm>
          <a:off x="0" y="0"/>
          <a:ext cx="0" cy="0"/>
          <a:chOff x="0" y="0"/>
          <a:chExt cx="0" cy="0"/>
        </a:xfrm>
      </p:grpSpPr>
      <p:sp>
        <p:nvSpPr>
          <p:cNvPr id="309" name="Google Shape;309;p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10" name="Google Shape;310;p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b="1" lang="en-ZA" sz="800"/>
              <a:t>PRESENTATION TEXT: </a:t>
            </a:r>
            <a:r>
              <a:rPr lang="en-ZA" sz="800"/>
              <a:t>As mentioned in the previous slide, Part III consists of 3 chapters but there are several steps within each chapter. Examples and exercises have been provided to enhance the learning process. We will start with chapter 7.</a:t>
            </a:r>
            <a:endParaRPr/>
          </a:p>
          <a:p>
            <a:pPr indent="0" lvl="0" marL="0" marR="0" rtl="0" algn="l">
              <a:lnSpc>
                <a:spcPct val="100000"/>
              </a:lnSpc>
              <a:spcBef>
                <a:spcPts val="0"/>
              </a:spcBef>
              <a:spcAft>
                <a:spcPts val="0"/>
              </a:spcAft>
              <a:buClr>
                <a:srgbClr val="000000"/>
              </a:buClr>
              <a:buSzPts val="800"/>
              <a:buFont typeface="Calibri"/>
              <a:buNone/>
            </a:pPr>
            <a:r>
              <a:rPr b="0" i="1" lang="en-ZA" sz="800" u="none" strike="noStrike">
                <a:solidFill>
                  <a:srgbClr val="000000"/>
                </a:solidFill>
                <a:latin typeface="Calibri"/>
                <a:ea typeface="Calibri"/>
                <a:cs typeface="Calibri"/>
                <a:sym typeface="Calibri"/>
              </a:rPr>
              <a:t>[</a:t>
            </a:r>
            <a:r>
              <a:rPr b="1" i="1" lang="en-ZA" sz="800" u="none" strike="noStrike">
                <a:solidFill>
                  <a:srgbClr val="000000"/>
                </a:solidFill>
                <a:latin typeface="Calibri"/>
                <a:ea typeface="Calibri"/>
                <a:cs typeface="Calibri"/>
                <a:sym typeface="Calibri"/>
              </a:rPr>
              <a:t>COUNTRY ADAPTATION NOTES: </a:t>
            </a:r>
            <a:r>
              <a:rPr b="0" i="1" lang="en-ZA" sz="800" u="none" strike="noStrike">
                <a:solidFill>
                  <a:srgbClr val="000000"/>
                </a:solidFill>
                <a:latin typeface="Calibri"/>
                <a:ea typeface="Calibri"/>
                <a:cs typeface="Calibri"/>
                <a:sym typeface="Calibri"/>
              </a:rPr>
              <a:t>This analysis map can be removed if the presenter feels it is too repetitive. It is also an option to provide the analysis maps (from all Parts) as a hand out to participants before or during the workshop to give them a view of the various Parts of the guidance and they can follow it as the presentation is given.]</a:t>
            </a:r>
            <a:endParaRPr/>
          </a:p>
          <a:p>
            <a:pPr indent="0" lvl="0" marL="0" rtl="0" algn="l">
              <a:spcBef>
                <a:spcPts val="0"/>
              </a:spcBef>
              <a:spcAft>
                <a:spcPts val="0"/>
              </a:spcAft>
              <a:buNone/>
            </a:pPr>
            <a:r>
              <a:t/>
            </a:r>
            <a:endParaRPr sz="800"/>
          </a:p>
        </p:txBody>
      </p:sp>
      <p:sp>
        <p:nvSpPr>
          <p:cNvPr id="311" name="Google Shape;311;p5: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ZA"/>
              <a:t>‹#›</a:t>
            </a:fld>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92" name="Shape 1592"/>
        <p:cNvGrpSpPr/>
        <p:nvPr/>
      </p:nvGrpSpPr>
      <p:grpSpPr>
        <a:xfrm>
          <a:off x="0" y="0"/>
          <a:ext cx="0" cy="0"/>
          <a:chOff x="0" y="0"/>
          <a:chExt cx="0" cy="0"/>
        </a:xfrm>
      </p:grpSpPr>
      <p:sp>
        <p:nvSpPr>
          <p:cNvPr id="1593" name="Google Shape;1593;p5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594" name="Google Shape;1594;p50: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b="1" lang="en-ZA" sz="800"/>
              <a:t>PRESENTATION TEXT: </a:t>
            </a:r>
            <a:r>
              <a:rPr lang="en-ZA" sz="800"/>
              <a:t>We have discussed how to refine the maximum implementation potential and will now look at estimating the GHG impact on the policy. After this we will go through an exercise on how to determine and refine the maximum implementation potential.</a:t>
            </a:r>
            <a:endParaRPr/>
          </a:p>
          <a:p>
            <a:pPr indent="0" lvl="0" marL="0" marR="0" rtl="0" algn="l">
              <a:lnSpc>
                <a:spcPct val="100000"/>
              </a:lnSpc>
              <a:spcBef>
                <a:spcPts val="0"/>
              </a:spcBef>
              <a:spcAft>
                <a:spcPts val="0"/>
              </a:spcAft>
              <a:buClr>
                <a:srgbClr val="000000"/>
              </a:buClr>
              <a:buSzPts val="800"/>
              <a:buFont typeface="Calibri"/>
              <a:buNone/>
            </a:pPr>
            <a:r>
              <a:rPr b="0" i="1" lang="en-ZA" sz="800" u="none" strike="noStrike">
                <a:solidFill>
                  <a:srgbClr val="000000"/>
                </a:solidFill>
                <a:latin typeface="Calibri"/>
                <a:ea typeface="Calibri"/>
                <a:cs typeface="Calibri"/>
                <a:sym typeface="Calibri"/>
              </a:rPr>
              <a:t>[</a:t>
            </a:r>
            <a:r>
              <a:rPr b="1" i="1" lang="en-ZA" sz="800" u="none" strike="noStrike">
                <a:solidFill>
                  <a:srgbClr val="000000"/>
                </a:solidFill>
                <a:latin typeface="Calibri"/>
                <a:ea typeface="Calibri"/>
                <a:cs typeface="Calibri"/>
                <a:sym typeface="Calibri"/>
              </a:rPr>
              <a:t>COUNTRY ADAPTATION NOTES: </a:t>
            </a:r>
            <a:r>
              <a:rPr b="0" i="1" lang="en-ZA" sz="800" u="none" strike="noStrike">
                <a:solidFill>
                  <a:srgbClr val="000000"/>
                </a:solidFill>
                <a:latin typeface="Calibri"/>
                <a:ea typeface="Calibri"/>
                <a:cs typeface="Calibri"/>
                <a:sym typeface="Calibri"/>
              </a:rPr>
              <a:t>This analysis map can be removed if the presenter feels it is too repetitive. It is also an option to provide the analysis maps (from all Parts) as a hand out to participants before or during the workshop to give them a view of the various Parts of the guidance and they can follow it as the presentation is given.]</a:t>
            </a:r>
            <a:endParaRPr/>
          </a:p>
          <a:p>
            <a:pPr indent="0" lvl="0" marL="0" rtl="0" algn="l">
              <a:spcBef>
                <a:spcPts val="0"/>
              </a:spcBef>
              <a:spcAft>
                <a:spcPts val="0"/>
              </a:spcAft>
              <a:buNone/>
            </a:pPr>
            <a:r>
              <a:t/>
            </a:r>
            <a:endParaRPr sz="800"/>
          </a:p>
        </p:txBody>
      </p:sp>
      <p:sp>
        <p:nvSpPr>
          <p:cNvPr id="1595" name="Google Shape;1595;p50: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ZA"/>
              <a:t>‹#›</a:t>
            </a:fld>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41" name="Shape 1641"/>
        <p:cNvGrpSpPr/>
        <p:nvPr/>
      </p:nvGrpSpPr>
      <p:grpSpPr>
        <a:xfrm>
          <a:off x="0" y="0"/>
          <a:ext cx="0" cy="0"/>
          <a:chOff x="0" y="0"/>
          <a:chExt cx="0" cy="0"/>
        </a:xfrm>
      </p:grpSpPr>
      <p:sp>
        <p:nvSpPr>
          <p:cNvPr id="1642" name="Google Shape;1642;p5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643" name="Google Shape;1643;p5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b="1" i="0" lang="en-ZA" sz="800" u="none" strike="noStrike">
                <a:solidFill>
                  <a:srgbClr val="000000"/>
                </a:solidFill>
                <a:latin typeface="Calibri"/>
                <a:ea typeface="Calibri"/>
                <a:cs typeface="Calibri"/>
                <a:sym typeface="Calibri"/>
              </a:rPr>
              <a:t>PRESENTATION TEXT: </a:t>
            </a:r>
            <a:r>
              <a:rPr b="0" i="0" lang="en-ZA" sz="800" u="none" strike="noStrike">
                <a:solidFill>
                  <a:srgbClr val="000000"/>
                </a:solidFill>
                <a:latin typeface="Calibri"/>
                <a:ea typeface="Calibri"/>
                <a:cs typeface="Calibri"/>
                <a:sym typeface="Calibri"/>
              </a:rPr>
              <a:t>There are two ways to estimate GHG impacts: the emissions approach or activity data approach. Where baseline emissions were estimated, users can calculate the change in emissions between the baseline and policy scenarios (emissions approach). Where baseline emissions were not estimated, the GHG impacts can be estimated by calculating the net GHG emission reductions and removals directly from the likely implementation potential of the policy (activity data approach). </a:t>
            </a:r>
            <a:endParaRPr sz="800">
              <a:latin typeface="Calibri"/>
              <a:ea typeface="Calibri"/>
              <a:cs typeface="Calibri"/>
              <a:sym typeface="Calibri"/>
            </a:endParaRPr>
          </a:p>
        </p:txBody>
      </p:sp>
      <p:sp>
        <p:nvSpPr>
          <p:cNvPr id="1644" name="Google Shape;1644;p51: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ZA"/>
              <a:t>‹#›</a:t>
            </a:fld>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67" name="Shape 1667"/>
        <p:cNvGrpSpPr/>
        <p:nvPr/>
      </p:nvGrpSpPr>
      <p:grpSpPr>
        <a:xfrm>
          <a:off x="0" y="0"/>
          <a:ext cx="0" cy="0"/>
          <a:chOff x="0" y="0"/>
          <a:chExt cx="0" cy="0"/>
        </a:xfrm>
      </p:grpSpPr>
      <p:sp>
        <p:nvSpPr>
          <p:cNvPr id="1668" name="Google Shape;1668;p5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669" name="Google Shape;1669;p5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b="1" i="0" lang="en-ZA" sz="800" u="none" strike="noStrike">
                <a:solidFill>
                  <a:srgbClr val="000000"/>
                </a:solidFill>
                <a:latin typeface="Calibri"/>
                <a:ea typeface="Calibri"/>
                <a:cs typeface="Calibri"/>
                <a:sym typeface="Calibri"/>
              </a:rPr>
              <a:t>PRESENTATION TEXT: </a:t>
            </a:r>
            <a:endParaRPr/>
          </a:p>
          <a:p>
            <a:pPr indent="0" lvl="0" marL="0" rtl="0" algn="l">
              <a:spcBef>
                <a:spcPts val="0"/>
              </a:spcBef>
              <a:spcAft>
                <a:spcPts val="0"/>
              </a:spcAft>
              <a:buNone/>
            </a:pPr>
            <a:r>
              <a:rPr b="1" i="0" lang="en-ZA" sz="800" u="none" strike="noStrike">
                <a:solidFill>
                  <a:srgbClr val="000000"/>
                </a:solidFill>
                <a:latin typeface="Calibri"/>
                <a:ea typeface="Calibri"/>
                <a:cs typeface="Calibri"/>
                <a:sym typeface="Calibri"/>
              </a:rPr>
              <a:t>S</a:t>
            </a:r>
            <a:r>
              <a:rPr b="1" lang="en-ZA" sz="800"/>
              <a:t>tep 1: </a:t>
            </a:r>
            <a:r>
              <a:rPr lang="en-ZA" sz="800"/>
              <a:t>Unless the policy design indicates assume the area of land changes following a linear trend.</a:t>
            </a:r>
            <a:endParaRPr/>
          </a:p>
          <a:p>
            <a:pPr indent="0" lvl="0" marL="0" rtl="0" algn="l">
              <a:spcBef>
                <a:spcPts val="0"/>
              </a:spcBef>
              <a:spcAft>
                <a:spcPts val="0"/>
              </a:spcAft>
              <a:buNone/>
            </a:pPr>
            <a:r>
              <a:rPr b="1" lang="en-ZA" sz="800"/>
              <a:t>Step 2: </a:t>
            </a:r>
            <a:r>
              <a:rPr b="0" lang="en-ZA" sz="800"/>
              <a:t>Follow the methodology provided in section 7.2.4</a:t>
            </a:r>
            <a:endParaRPr b="1" sz="800"/>
          </a:p>
          <a:p>
            <a:pPr indent="0" lvl="0" marL="0" rtl="0" algn="l">
              <a:spcBef>
                <a:spcPts val="0"/>
              </a:spcBef>
              <a:spcAft>
                <a:spcPts val="0"/>
              </a:spcAft>
              <a:buNone/>
            </a:pPr>
            <a:r>
              <a:rPr b="1" lang="en-ZA" sz="800"/>
              <a:t>Step 3:</a:t>
            </a:r>
            <a:r>
              <a:rPr lang="en-ZA" sz="800"/>
              <a:t> </a:t>
            </a:r>
            <a:r>
              <a:rPr lang="en-ZA" sz="800">
                <a:solidFill>
                  <a:schemeClr val="dk1"/>
                </a:solidFill>
                <a:latin typeface="Calibri"/>
                <a:ea typeface="Calibri"/>
                <a:cs typeface="Calibri"/>
                <a:sym typeface="Calibri"/>
              </a:rPr>
              <a:t>Ecological zone in baseline is the same as in the policy scenario and management category is different from policy scenario. Follow the methods provided in section 7.2.4</a:t>
            </a:r>
            <a:endParaRPr/>
          </a:p>
          <a:p>
            <a:pPr indent="0" lvl="0" marL="0" marR="0" rtl="0" algn="l">
              <a:lnSpc>
                <a:spcPct val="100000"/>
              </a:lnSpc>
              <a:spcBef>
                <a:spcPts val="0"/>
              </a:spcBef>
              <a:spcAft>
                <a:spcPts val="0"/>
              </a:spcAft>
              <a:buClr>
                <a:schemeClr val="dk1"/>
              </a:buClr>
              <a:buSzPts val="800"/>
              <a:buFont typeface="Calibri"/>
              <a:buNone/>
            </a:pPr>
            <a:r>
              <a:rPr b="1" lang="en-ZA" sz="800">
                <a:solidFill>
                  <a:schemeClr val="dk1"/>
                </a:solidFill>
                <a:latin typeface="Calibri"/>
                <a:ea typeface="Calibri"/>
                <a:cs typeface="Calibri"/>
                <a:sym typeface="Calibri"/>
              </a:rPr>
              <a:t>Step 4:</a:t>
            </a:r>
            <a:r>
              <a:rPr lang="en-ZA" sz="800">
                <a:solidFill>
                  <a:schemeClr val="dk1"/>
                </a:solidFill>
                <a:latin typeface="Calibri"/>
                <a:ea typeface="Calibri"/>
                <a:cs typeface="Calibri"/>
                <a:sym typeface="Calibri"/>
              </a:rPr>
              <a:t> Calculate the cumulative carbon stock change over all years separately for the baseline and policy scenario</a:t>
            </a:r>
            <a:endParaRPr/>
          </a:p>
          <a:p>
            <a:pPr indent="0" lvl="0" marL="0" marR="0" rtl="0" algn="l">
              <a:lnSpc>
                <a:spcPct val="100000"/>
              </a:lnSpc>
              <a:spcBef>
                <a:spcPts val="0"/>
              </a:spcBef>
              <a:spcAft>
                <a:spcPts val="0"/>
              </a:spcAft>
              <a:buClr>
                <a:schemeClr val="dk1"/>
              </a:buClr>
              <a:buSzPts val="800"/>
              <a:buFont typeface="Calibri"/>
              <a:buNone/>
            </a:pPr>
            <a:r>
              <a:rPr b="1" lang="en-ZA" sz="800">
                <a:solidFill>
                  <a:schemeClr val="dk1"/>
                </a:solidFill>
                <a:latin typeface="Calibri"/>
                <a:ea typeface="Calibri"/>
                <a:cs typeface="Calibri"/>
                <a:sym typeface="Calibri"/>
              </a:rPr>
              <a:t>Step 5:</a:t>
            </a:r>
            <a:r>
              <a:rPr lang="en-ZA" sz="800">
                <a:solidFill>
                  <a:schemeClr val="dk1"/>
                </a:solidFill>
                <a:latin typeface="Calibri"/>
                <a:ea typeface="Calibri"/>
                <a:cs typeface="Calibri"/>
                <a:sym typeface="Calibri"/>
              </a:rPr>
              <a:t> Subtract the baseline cumulative carbon stock change from the policy cumulative carbon stock change to yield policy impact</a:t>
            </a:r>
            <a:endParaRPr/>
          </a:p>
          <a:p>
            <a:pPr indent="0" lvl="0" marL="0" marR="0" rtl="0" algn="l">
              <a:lnSpc>
                <a:spcPct val="100000"/>
              </a:lnSpc>
              <a:spcBef>
                <a:spcPts val="0"/>
              </a:spcBef>
              <a:spcAft>
                <a:spcPts val="0"/>
              </a:spcAft>
              <a:buClr>
                <a:schemeClr val="dk1"/>
              </a:buClr>
              <a:buSzPts val="800"/>
              <a:buFont typeface="Calibri"/>
              <a:buNone/>
            </a:pPr>
            <a:r>
              <a:t/>
            </a:r>
            <a:endParaRPr sz="800">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chemeClr val="dk1"/>
              </a:buClr>
              <a:buSzPts val="800"/>
              <a:buFont typeface="Calibri"/>
              <a:buNone/>
            </a:pPr>
            <a:r>
              <a:rPr b="1" i="1" lang="en-ZA" sz="800"/>
              <a:t>[SLIDE FUNCTIONALITY NOTE: </a:t>
            </a:r>
            <a:r>
              <a:rPr i="1" lang="en-ZA" sz="800"/>
              <a:t>Click on the yellow interactive button to see an area example.]</a:t>
            </a:r>
            <a:endParaRPr/>
          </a:p>
          <a:p>
            <a:pPr indent="0" lvl="0" marL="0" marR="0" rtl="0" algn="l">
              <a:lnSpc>
                <a:spcPct val="100000"/>
              </a:lnSpc>
              <a:spcBef>
                <a:spcPts val="0"/>
              </a:spcBef>
              <a:spcAft>
                <a:spcPts val="0"/>
              </a:spcAft>
              <a:buClr>
                <a:schemeClr val="dk1"/>
              </a:buClr>
              <a:buSzPts val="800"/>
              <a:buFont typeface="Calibri"/>
              <a:buNone/>
            </a:pPr>
            <a:r>
              <a:t/>
            </a:r>
            <a:endParaRPr sz="800">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chemeClr val="dk1"/>
              </a:buClr>
              <a:buSzPts val="800"/>
              <a:buFont typeface="Calibri"/>
              <a:buNone/>
            </a:pPr>
            <a:r>
              <a:t/>
            </a:r>
            <a:endParaRPr sz="800">
              <a:solidFill>
                <a:schemeClr val="dk1"/>
              </a:solidFill>
              <a:latin typeface="Calibri"/>
              <a:ea typeface="Calibri"/>
              <a:cs typeface="Calibri"/>
              <a:sym typeface="Calibri"/>
            </a:endParaRPr>
          </a:p>
          <a:p>
            <a:pPr indent="0" lvl="0" marL="0" rtl="0" algn="l">
              <a:spcBef>
                <a:spcPts val="0"/>
              </a:spcBef>
              <a:spcAft>
                <a:spcPts val="0"/>
              </a:spcAft>
              <a:buNone/>
            </a:pPr>
            <a:r>
              <a:t/>
            </a:r>
            <a:endParaRPr sz="800">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chemeClr val="dk1"/>
              </a:buClr>
              <a:buSzPts val="800"/>
              <a:buFont typeface="Calibri"/>
              <a:buNone/>
            </a:pPr>
            <a:r>
              <a:t/>
            </a:r>
            <a:endParaRPr sz="800"/>
          </a:p>
        </p:txBody>
      </p:sp>
      <p:sp>
        <p:nvSpPr>
          <p:cNvPr id="1670" name="Google Shape;1670;p52: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ZA"/>
              <a:t>‹#›</a:t>
            </a:fld>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97" name="Shape 1697"/>
        <p:cNvGrpSpPr/>
        <p:nvPr/>
      </p:nvGrpSpPr>
      <p:grpSpPr>
        <a:xfrm>
          <a:off x="0" y="0"/>
          <a:ext cx="0" cy="0"/>
          <a:chOff x="0" y="0"/>
          <a:chExt cx="0" cy="0"/>
        </a:xfrm>
      </p:grpSpPr>
      <p:sp>
        <p:nvSpPr>
          <p:cNvPr id="1698" name="Google Shape;1698;p5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699" name="Google Shape;1699;p5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b="1" i="0" lang="en-ZA" sz="800" u="none" strike="noStrike">
                <a:solidFill>
                  <a:srgbClr val="000000"/>
                </a:solidFill>
                <a:latin typeface="Calibri"/>
                <a:ea typeface="Calibri"/>
                <a:cs typeface="Calibri"/>
                <a:sym typeface="Calibri"/>
              </a:rPr>
              <a:t>PRESENTATION TEXT: </a:t>
            </a:r>
            <a:endParaRPr/>
          </a:p>
          <a:p>
            <a:pPr indent="0" lvl="0" marL="0" rtl="0" algn="l">
              <a:spcBef>
                <a:spcPts val="0"/>
              </a:spcBef>
              <a:spcAft>
                <a:spcPts val="0"/>
              </a:spcAft>
              <a:buNone/>
            </a:pPr>
            <a:r>
              <a:rPr b="1" i="0" lang="en-ZA" sz="800" u="none" strike="noStrike">
                <a:solidFill>
                  <a:srgbClr val="000000"/>
                </a:solidFill>
                <a:latin typeface="Calibri"/>
                <a:ea typeface="Calibri"/>
                <a:cs typeface="Calibri"/>
                <a:sym typeface="Calibri"/>
              </a:rPr>
              <a:t>Non-forest land converted to forest land S</a:t>
            </a:r>
            <a:r>
              <a:rPr b="1" lang="en-ZA" sz="800"/>
              <a:t>tep 1: </a:t>
            </a:r>
            <a:r>
              <a:rPr b="0" lang="en-ZA" sz="800">
                <a:solidFill>
                  <a:schemeClr val="dk1"/>
                </a:solidFill>
                <a:latin typeface="Calibri"/>
                <a:ea typeface="Calibri"/>
                <a:cs typeface="Calibri"/>
                <a:sym typeface="Calibri"/>
              </a:rPr>
              <a:t>For example, in the forest policy example, it is estimated that 14,250 ha of cropland will be converted to forest land through general tree planting as a result of the policy. Therefore, the cumulative hectares of land in the policy scenario stratum for non-forest land converted to forest land is 14,250 ha. </a:t>
            </a:r>
            <a:endParaRPr/>
          </a:p>
        </p:txBody>
      </p:sp>
      <p:sp>
        <p:nvSpPr>
          <p:cNvPr id="1700" name="Google Shape;1700;p53: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ZA"/>
              <a:t>‹#›</a:t>
            </a:fld>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21" name="Shape 1721"/>
        <p:cNvGrpSpPr/>
        <p:nvPr/>
      </p:nvGrpSpPr>
      <p:grpSpPr>
        <a:xfrm>
          <a:off x="0" y="0"/>
          <a:ext cx="0" cy="0"/>
          <a:chOff x="0" y="0"/>
          <a:chExt cx="0" cy="0"/>
        </a:xfrm>
      </p:grpSpPr>
      <p:sp>
        <p:nvSpPr>
          <p:cNvPr id="1722" name="Google Shape;1722;p5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723" name="Google Shape;1723;p5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b="1" i="0" lang="en-ZA" sz="800" u="none" strike="noStrike">
                <a:solidFill>
                  <a:srgbClr val="000000"/>
                </a:solidFill>
                <a:latin typeface="Calibri"/>
                <a:ea typeface="Calibri"/>
                <a:cs typeface="Calibri"/>
                <a:sym typeface="Calibri"/>
              </a:rPr>
              <a:t>PRESENTATION TEXT: </a:t>
            </a:r>
            <a:r>
              <a:rPr b="0" i="0" lang="en-ZA" sz="800" u="none" strike="noStrike">
                <a:solidFill>
                  <a:srgbClr val="000000"/>
                </a:solidFill>
                <a:latin typeface="Open Sans"/>
                <a:ea typeface="Open Sans"/>
                <a:cs typeface="Open Sans"/>
                <a:sym typeface="Open Sans"/>
              </a:rPr>
              <a:t>Where other GHG sources and carbon pools are included in the GHG assessment boundary, calculate their impact in terms of CO2e emissions and add this to the policy impact on the living biomass carbon pool. </a:t>
            </a:r>
            <a:endParaRPr b="1" i="0" sz="800" u="none" strike="noStrike">
              <a:solidFill>
                <a:srgbClr val="000000"/>
              </a:solidFill>
              <a:latin typeface="Calibri"/>
              <a:ea typeface="Calibri"/>
              <a:cs typeface="Calibri"/>
              <a:sym typeface="Calibri"/>
            </a:endParaRPr>
          </a:p>
        </p:txBody>
      </p:sp>
      <p:sp>
        <p:nvSpPr>
          <p:cNvPr id="1724" name="Google Shape;1724;p54: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ZA"/>
              <a:t>‹#›</a:t>
            </a:fld>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47" name="Shape 1747"/>
        <p:cNvGrpSpPr/>
        <p:nvPr/>
      </p:nvGrpSpPr>
      <p:grpSpPr>
        <a:xfrm>
          <a:off x="0" y="0"/>
          <a:ext cx="0" cy="0"/>
          <a:chOff x="0" y="0"/>
          <a:chExt cx="0" cy="0"/>
        </a:xfrm>
      </p:grpSpPr>
      <p:sp>
        <p:nvSpPr>
          <p:cNvPr id="1748" name="Google Shape;1748;p5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749" name="Google Shape;1749;p5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b="1" i="1" lang="en-ZA" sz="800"/>
              <a:t>[SLIDE FUNCTIONALITY NOTE: </a:t>
            </a:r>
            <a:r>
              <a:rPr i="1" lang="en-ZA" sz="800"/>
              <a:t>Click on the “Answer” button to reveal the answer.]</a:t>
            </a:r>
            <a:endParaRPr/>
          </a:p>
          <a:p>
            <a:pPr indent="0" lvl="0" marL="0" marR="0" rtl="0" algn="l">
              <a:lnSpc>
                <a:spcPct val="100000"/>
              </a:lnSpc>
              <a:spcBef>
                <a:spcPts val="0"/>
              </a:spcBef>
              <a:spcAft>
                <a:spcPts val="0"/>
              </a:spcAft>
              <a:buClr>
                <a:schemeClr val="dk1"/>
              </a:buClr>
              <a:buSzPts val="800"/>
              <a:buFont typeface="Calibri"/>
              <a:buNone/>
            </a:pPr>
            <a:r>
              <a:rPr b="1" i="1" lang="en-ZA" sz="800">
                <a:solidFill>
                  <a:schemeClr val="dk1"/>
                </a:solidFill>
                <a:latin typeface="Calibri"/>
                <a:ea typeface="Calibri"/>
                <a:cs typeface="Calibri"/>
                <a:sym typeface="Calibri"/>
              </a:rPr>
              <a:t>[COUNTRY SPECIFIC SLIDE ADAPTATION NOTE: </a:t>
            </a:r>
            <a:r>
              <a:rPr b="0" i="1" lang="en-ZA" sz="800">
                <a:solidFill>
                  <a:schemeClr val="dk1"/>
                </a:solidFill>
                <a:latin typeface="Calibri"/>
                <a:ea typeface="Calibri"/>
                <a:cs typeface="Calibri"/>
                <a:sym typeface="Calibri"/>
              </a:rPr>
              <a:t>The quiz can be removed if preferred, or the questions could be altered or added to</a:t>
            </a:r>
            <a:r>
              <a:rPr b="1" i="1" lang="en-ZA" sz="800">
                <a:solidFill>
                  <a:schemeClr val="dk1"/>
                </a:solidFill>
                <a:latin typeface="Calibri"/>
                <a:ea typeface="Calibri"/>
                <a:cs typeface="Calibri"/>
                <a:sym typeface="Calibri"/>
              </a:rPr>
              <a:t>. </a:t>
            </a:r>
            <a:r>
              <a:rPr b="0" i="1" lang="en-ZA" sz="800">
                <a:solidFill>
                  <a:schemeClr val="dk1"/>
                </a:solidFill>
                <a:latin typeface="Calibri"/>
                <a:ea typeface="Calibri"/>
                <a:cs typeface="Calibri"/>
                <a:sym typeface="Calibri"/>
              </a:rPr>
              <a:t>Further, the quiz questions could be put into Mentimeter to make it more interactive for the audience</a:t>
            </a:r>
            <a:r>
              <a:rPr b="1" i="1" lang="en-ZA" sz="800">
                <a:solidFill>
                  <a:schemeClr val="dk1"/>
                </a:solidFill>
                <a:latin typeface="Calibri"/>
                <a:ea typeface="Calibri"/>
                <a:cs typeface="Calibri"/>
                <a:sym typeface="Calibri"/>
              </a:rPr>
              <a:t>]</a:t>
            </a:r>
            <a:endParaRPr/>
          </a:p>
          <a:p>
            <a:pPr indent="0" lvl="0" marL="0" rtl="0" algn="l">
              <a:spcBef>
                <a:spcPts val="0"/>
              </a:spcBef>
              <a:spcAft>
                <a:spcPts val="0"/>
              </a:spcAft>
              <a:buNone/>
            </a:pPr>
            <a:r>
              <a:t/>
            </a:r>
            <a:endParaRPr/>
          </a:p>
        </p:txBody>
      </p:sp>
      <p:sp>
        <p:nvSpPr>
          <p:cNvPr id="1750" name="Google Shape;1750;p55: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ZA"/>
              <a:t>‹#›</a:t>
            </a:fld>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57" name="Shape 1757"/>
        <p:cNvGrpSpPr/>
        <p:nvPr/>
      </p:nvGrpSpPr>
      <p:grpSpPr>
        <a:xfrm>
          <a:off x="0" y="0"/>
          <a:ext cx="0" cy="0"/>
          <a:chOff x="0" y="0"/>
          <a:chExt cx="0" cy="0"/>
        </a:xfrm>
      </p:grpSpPr>
      <p:sp>
        <p:nvSpPr>
          <p:cNvPr id="1758" name="Google Shape;1758;p5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759" name="Google Shape;1759;p5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b="1" i="1" lang="en-ZA" sz="800"/>
              <a:t>[SLIDE FUNCTIONALITY NOTE: </a:t>
            </a:r>
            <a:r>
              <a:rPr i="1" lang="en-ZA" sz="800"/>
              <a:t>Click on the “Answer” button to reveal the answer.]</a:t>
            </a:r>
            <a:endParaRPr/>
          </a:p>
          <a:p>
            <a:pPr indent="0" lvl="0" marL="0" marR="0" rtl="0" algn="l">
              <a:lnSpc>
                <a:spcPct val="100000"/>
              </a:lnSpc>
              <a:spcBef>
                <a:spcPts val="0"/>
              </a:spcBef>
              <a:spcAft>
                <a:spcPts val="0"/>
              </a:spcAft>
              <a:buClr>
                <a:schemeClr val="dk1"/>
              </a:buClr>
              <a:buSzPts val="800"/>
              <a:buFont typeface="Calibri"/>
              <a:buNone/>
            </a:pPr>
            <a:r>
              <a:rPr b="1" i="1" lang="en-ZA" sz="800">
                <a:solidFill>
                  <a:schemeClr val="dk1"/>
                </a:solidFill>
                <a:latin typeface="Calibri"/>
                <a:ea typeface="Calibri"/>
                <a:cs typeface="Calibri"/>
                <a:sym typeface="Calibri"/>
              </a:rPr>
              <a:t>[COUNTRY SPECIFIC SLIDE ADAPTATION NOTE: </a:t>
            </a:r>
            <a:r>
              <a:rPr b="0" i="1" lang="en-ZA" sz="800">
                <a:solidFill>
                  <a:schemeClr val="dk1"/>
                </a:solidFill>
                <a:latin typeface="Calibri"/>
                <a:ea typeface="Calibri"/>
                <a:cs typeface="Calibri"/>
                <a:sym typeface="Calibri"/>
              </a:rPr>
              <a:t>The quiz can be removed if preferred, or the questions could be altered or added to</a:t>
            </a:r>
            <a:r>
              <a:rPr b="1" i="1" lang="en-ZA" sz="800">
                <a:solidFill>
                  <a:schemeClr val="dk1"/>
                </a:solidFill>
                <a:latin typeface="Calibri"/>
                <a:ea typeface="Calibri"/>
                <a:cs typeface="Calibri"/>
                <a:sym typeface="Calibri"/>
              </a:rPr>
              <a:t>. </a:t>
            </a:r>
            <a:r>
              <a:rPr b="0" i="1" lang="en-ZA" sz="800">
                <a:solidFill>
                  <a:schemeClr val="dk1"/>
                </a:solidFill>
                <a:latin typeface="Calibri"/>
                <a:ea typeface="Calibri"/>
                <a:cs typeface="Calibri"/>
                <a:sym typeface="Calibri"/>
              </a:rPr>
              <a:t>Further, the quiz questions could be put into Mentimeter to make it more interactive for the audience</a:t>
            </a:r>
            <a:r>
              <a:rPr b="1" i="1" lang="en-ZA" sz="800">
                <a:solidFill>
                  <a:schemeClr val="dk1"/>
                </a:solidFill>
                <a:latin typeface="Calibri"/>
                <a:ea typeface="Calibri"/>
                <a:cs typeface="Calibri"/>
                <a:sym typeface="Calibri"/>
              </a:rPr>
              <a:t>]</a:t>
            </a:r>
            <a:endParaRPr/>
          </a:p>
          <a:p>
            <a:pPr indent="0" lvl="0" marL="0" rtl="0" algn="l">
              <a:spcBef>
                <a:spcPts val="0"/>
              </a:spcBef>
              <a:spcAft>
                <a:spcPts val="0"/>
              </a:spcAft>
              <a:buNone/>
            </a:pPr>
            <a:r>
              <a:t/>
            </a:r>
            <a:endParaRPr/>
          </a:p>
        </p:txBody>
      </p:sp>
      <p:sp>
        <p:nvSpPr>
          <p:cNvPr id="1760" name="Google Shape;1760;p56: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ZA"/>
              <a:t>‹#›</a:t>
            </a:fld>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67" name="Shape 1767"/>
        <p:cNvGrpSpPr/>
        <p:nvPr/>
      </p:nvGrpSpPr>
      <p:grpSpPr>
        <a:xfrm>
          <a:off x="0" y="0"/>
          <a:ext cx="0" cy="0"/>
          <a:chOff x="0" y="0"/>
          <a:chExt cx="0" cy="0"/>
        </a:xfrm>
      </p:grpSpPr>
      <p:sp>
        <p:nvSpPr>
          <p:cNvPr id="1768" name="Google Shape;1768;p5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769" name="Google Shape;1769;p5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b="1" i="1" lang="en-ZA" sz="800"/>
              <a:t>[SLIDE FUNCTIONALITY NOTE: </a:t>
            </a:r>
            <a:r>
              <a:rPr i="1" lang="en-ZA" sz="800"/>
              <a:t>Click on the “Answer” button to reveal the answer.]</a:t>
            </a:r>
            <a:endParaRPr/>
          </a:p>
          <a:p>
            <a:pPr indent="0" lvl="0" marL="0" marR="0" rtl="0" algn="l">
              <a:lnSpc>
                <a:spcPct val="100000"/>
              </a:lnSpc>
              <a:spcBef>
                <a:spcPts val="0"/>
              </a:spcBef>
              <a:spcAft>
                <a:spcPts val="0"/>
              </a:spcAft>
              <a:buClr>
                <a:schemeClr val="dk1"/>
              </a:buClr>
              <a:buSzPts val="800"/>
              <a:buFont typeface="Calibri"/>
              <a:buNone/>
            </a:pPr>
            <a:r>
              <a:rPr b="1" i="1" lang="en-ZA" sz="800">
                <a:solidFill>
                  <a:schemeClr val="dk1"/>
                </a:solidFill>
                <a:latin typeface="Calibri"/>
                <a:ea typeface="Calibri"/>
                <a:cs typeface="Calibri"/>
                <a:sym typeface="Calibri"/>
              </a:rPr>
              <a:t>[COUNTRY SPECIFIC SLIDE ADAPTATION NOTE: </a:t>
            </a:r>
            <a:r>
              <a:rPr b="0" i="1" lang="en-ZA" sz="800">
                <a:solidFill>
                  <a:schemeClr val="dk1"/>
                </a:solidFill>
                <a:latin typeface="Calibri"/>
                <a:ea typeface="Calibri"/>
                <a:cs typeface="Calibri"/>
                <a:sym typeface="Calibri"/>
              </a:rPr>
              <a:t>The quiz can be removed if preferred, or the questions could be altered or added to</a:t>
            </a:r>
            <a:r>
              <a:rPr b="1" i="1" lang="en-ZA" sz="800">
                <a:solidFill>
                  <a:schemeClr val="dk1"/>
                </a:solidFill>
                <a:latin typeface="Calibri"/>
                <a:ea typeface="Calibri"/>
                <a:cs typeface="Calibri"/>
                <a:sym typeface="Calibri"/>
              </a:rPr>
              <a:t>. </a:t>
            </a:r>
            <a:r>
              <a:rPr b="0" i="1" lang="en-ZA" sz="800">
                <a:solidFill>
                  <a:schemeClr val="dk1"/>
                </a:solidFill>
                <a:latin typeface="Calibri"/>
                <a:ea typeface="Calibri"/>
                <a:cs typeface="Calibri"/>
                <a:sym typeface="Calibri"/>
              </a:rPr>
              <a:t>Further, the quiz questions could be put into Mentimeter to make it more interactive for the audience</a:t>
            </a:r>
            <a:r>
              <a:rPr b="1" i="1" lang="en-ZA" sz="800">
                <a:solidFill>
                  <a:schemeClr val="dk1"/>
                </a:solidFill>
                <a:latin typeface="Calibri"/>
                <a:ea typeface="Calibri"/>
                <a:cs typeface="Calibri"/>
                <a:sym typeface="Calibri"/>
              </a:rPr>
              <a:t>]</a:t>
            </a:r>
            <a:endParaRPr/>
          </a:p>
          <a:p>
            <a:pPr indent="0" lvl="0" marL="0" rtl="0" algn="l">
              <a:spcBef>
                <a:spcPts val="0"/>
              </a:spcBef>
              <a:spcAft>
                <a:spcPts val="0"/>
              </a:spcAft>
              <a:buNone/>
            </a:pPr>
            <a:r>
              <a:t/>
            </a:r>
            <a:endParaRPr/>
          </a:p>
        </p:txBody>
      </p:sp>
      <p:sp>
        <p:nvSpPr>
          <p:cNvPr id="1770" name="Google Shape;1770;p57: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ZA"/>
              <a:t>‹#›</a:t>
            </a:fld>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77" name="Shape 1777"/>
        <p:cNvGrpSpPr/>
        <p:nvPr/>
      </p:nvGrpSpPr>
      <p:grpSpPr>
        <a:xfrm>
          <a:off x="0" y="0"/>
          <a:ext cx="0" cy="0"/>
          <a:chOff x="0" y="0"/>
          <a:chExt cx="0" cy="0"/>
        </a:xfrm>
      </p:grpSpPr>
      <p:sp>
        <p:nvSpPr>
          <p:cNvPr id="1778" name="Google Shape;1778;p5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779" name="Google Shape;1779;p58: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b="1" i="1" lang="en-ZA" sz="800"/>
              <a:t>[SLIDE FUNCTIONALITY NOTE: </a:t>
            </a:r>
            <a:r>
              <a:rPr i="1" lang="en-ZA" sz="800"/>
              <a:t>Click on the “Answer” button to reveal the answer.]</a:t>
            </a:r>
            <a:endParaRPr/>
          </a:p>
          <a:p>
            <a:pPr indent="0" lvl="0" marL="0" marR="0" rtl="0" algn="l">
              <a:lnSpc>
                <a:spcPct val="100000"/>
              </a:lnSpc>
              <a:spcBef>
                <a:spcPts val="0"/>
              </a:spcBef>
              <a:spcAft>
                <a:spcPts val="0"/>
              </a:spcAft>
              <a:buClr>
                <a:schemeClr val="dk1"/>
              </a:buClr>
              <a:buSzPts val="800"/>
              <a:buFont typeface="Calibri"/>
              <a:buNone/>
            </a:pPr>
            <a:r>
              <a:rPr b="1" i="1" lang="en-ZA" sz="800">
                <a:solidFill>
                  <a:schemeClr val="dk1"/>
                </a:solidFill>
                <a:latin typeface="Calibri"/>
                <a:ea typeface="Calibri"/>
                <a:cs typeface="Calibri"/>
                <a:sym typeface="Calibri"/>
              </a:rPr>
              <a:t>[COUNTRY SPECIFIC SLIDE ADAPTATION NOTE: </a:t>
            </a:r>
            <a:r>
              <a:rPr b="0" i="1" lang="en-ZA" sz="800">
                <a:solidFill>
                  <a:schemeClr val="dk1"/>
                </a:solidFill>
                <a:latin typeface="Calibri"/>
                <a:ea typeface="Calibri"/>
                <a:cs typeface="Calibri"/>
                <a:sym typeface="Calibri"/>
              </a:rPr>
              <a:t>The quiz can be removed if preferred, or the questions could be altered or added to</a:t>
            </a:r>
            <a:r>
              <a:rPr b="1" i="1" lang="en-ZA" sz="800">
                <a:solidFill>
                  <a:schemeClr val="dk1"/>
                </a:solidFill>
                <a:latin typeface="Calibri"/>
                <a:ea typeface="Calibri"/>
                <a:cs typeface="Calibri"/>
                <a:sym typeface="Calibri"/>
              </a:rPr>
              <a:t>. </a:t>
            </a:r>
            <a:r>
              <a:rPr b="0" i="1" lang="en-ZA" sz="800">
                <a:solidFill>
                  <a:schemeClr val="dk1"/>
                </a:solidFill>
                <a:latin typeface="Calibri"/>
                <a:ea typeface="Calibri"/>
                <a:cs typeface="Calibri"/>
                <a:sym typeface="Calibri"/>
              </a:rPr>
              <a:t>Further, the quiz questions could be put into Mentimeter to make it more interactive for the audience</a:t>
            </a:r>
            <a:r>
              <a:rPr b="1" i="1" lang="en-ZA" sz="800">
                <a:solidFill>
                  <a:schemeClr val="dk1"/>
                </a:solidFill>
                <a:latin typeface="Calibri"/>
                <a:ea typeface="Calibri"/>
                <a:cs typeface="Calibri"/>
                <a:sym typeface="Calibri"/>
              </a:rPr>
              <a:t>]</a:t>
            </a:r>
            <a:endParaRPr/>
          </a:p>
          <a:p>
            <a:pPr indent="0" lvl="0" marL="0" rtl="0" algn="l">
              <a:spcBef>
                <a:spcPts val="0"/>
              </a:spcBef>
              <a:spcAft>
                <a:spcPts val="0"/>
              </a:spcAft>
              <a:buNone/>
            </a:pPr>
            <a:r>
              <a:t/>
            </a:r>
            <a:endParaRPr/>
          </a:p>
        </p:txBody>
      </p:sp>
      <p:sp>
        <p:nvSpPr>
          <p:cNvPr id="1780" name="Google Shape;1780;p58: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ZA"/>
              <a:t>‹#›</a:t>
            </a:fld>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87" name="Shape 1787"/>
        <p:cNvGrpSpPr/>
        <p:nvPr/>
      </p:nvGrpSpPr>
      <p:grpSpPr>
        <a:xfrm>
          <a:off x="0" y="0"/>
          <a:ext cx="0" cy="0"/>
          <a:chOff x="0" y="0"/>
          <a:chExt cx="0" cy="0"/>
        </a:xfrm>
      </p:grpSpPr>
      <p:sp>
        <p:nvSpPr>
          <p:cNvPr id="1788" name="Google Shape;1788;p5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789" name="Google Shape;1789;p59: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b="1" lang="en-ZA" sz="800"/>
              <a:t>PRESENTATION TEXT: </a:t>
            </a:r>
            <a:r>
              <a:rPr lang="en-ZA" sz="800"/>
              <a:t>Everyone can now go to the spreadsheet and go through the example. Use the example to complete the exercise.</a:t>
            </a:r>
            <a:endParaRPr/>
          </a:p>
          <a:p>
            <a:pPr indent="0" lvl="0" marL="0" marR="0" rtl="0" algn="l">
              <a:lnSpc>
                <a:spcPct val="100000"/>
              </a:lnSpc>
              <a:spcBef>
                <a:spcPts val="0"/>
              </a:spcBef>
              <a:spcAft>
                <a:spcPts val="0"/>
              </a:spcAft>
              <a:buClr>
                <a:schemeClr val="dk1"/>
              </a:buClr>
              <a:buSzPts val="800"/>
              <a:buFont typeface="Calibri"/>
              <a:buNone/>
            </a:pPr>
            <a:r>
              <a:rPr b="1" i="1" lang="en-ZA" sz="800">
                <a:solidFill>
                  <a:schemeClr val="dk1"/>
                </a:solidFill>
                <a:latin typeface="Calibri"/>
                <a:ea typeface="Calibri"/>
                <a:cs typeface="Calibri"/>
                <a:sym typeface="Calibri"/>
              </a:rPr>
              <a:t>[COUNTRY SPECIFIC SLIDE ADAPTATION NOTE: </a:t>
            </a:r>
            <a:r>
              <a:rPr b="0" i="1" lang="en-ZA" sz="800">
                <a:solidFill>
                  <a:schemeClr val="dk1"/>
                </a:solidFill>
                <a:latin typeface="Calibri"/>
                <a:ea typeface="Calibri"/>
                <a:cs typeface="Calibri"/>
                <a:sym typeface="Calibri"/>
              </a:rPr>
              <a:t>The exercise can be removed from the presentation or adapted with more country specific data if that is preferable.</a:t>
            </a:r>
            <a:r>
              <a:rPr b="1" i="1" lang="en-ZA" sz="800">
                <a:solidFill>
                  <a:schemeClr val="dk1"/>
                </a:solidFill>
                <a:latin typeface="Calibri"/>
                <a:ea typeface="Calibri"/>
                <a:cs typeface="Calibri"/>
                <a:sym typeface="Calibri"/>
              </a:rPr>
              <a:t>]</a:t>
            </a:r>
            <a:endParaRPr/>
          </a:p>
          <a:p>
            <a:pPr indent="0" lvl="0" marL="0" rtl="0" algn="l">
              <a:spcBef>
                <a:spcPts val="0"/>
              </a:spcBef>
              <a:spcAft>
                <a:spcPts val="0"/>
              </a:spcAft>
              <a:buNone/>
            </a:pPr>
            <a:r>
              <a:t/>
            </a:r>
            <a:endParaRPr/>
          </a:p>
        </p:txBody>
      </p:sp>
      <p:sp>
        <p:nvSpPr>
          <p:cNvPr id="1790" name="Google Shape;1790;p59: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ZA"/>
              <a:t>‹#›</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7" name="Shape 357"/>
        <p:cNvGrpSpPr/>
        <p:nvPr/>
      </p:nvGrpSpPr>
      <p:grpSpPr>
        <a:xfrm>
          <a:off x="0" y="0"/>
          <a:ext cx="0" cy="0"/>
          <a:chOff x="0" y="0"/>
          <a:chExt cx="0" cy="0"/>
        </a:xfrm>
      </p:grpSpPr>
      <p:sp>
        <p:nvSpPr>
          <p:cNvPr id="358" name="Google Shape;358;p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59" name="Google Shape;359;p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b="1" i="0" lang="en-ZA" sz="800" u="none" strike="noStrike">
                <a:solidFill>
                  <a:srgbClr val="000000"/>
                </a:solidFill>
                <a:latin typeface="Calibri"/>
                <a:ea typeface="Calibri"/>
                <a:cs typeface="Calibri"/>
                <a:sym typeface="Calibri"/>
              </a:rPr>
              <a:t>PRESENTATION TEXT: </a:t>
            </a:r>
            <a:r>
              <a:rPr b="0" i="0" lang="en-ZA" sz="800" u="none" strike="noStrike">
                <a:solidFill>
                  <a:srgbClr val="000000"/>
                </a:solidFill>
                <a:latin typeface="Calibri"/>
                <a:ea typeface="Calibri"/>
                <a:cs typeface="Calibri"/>
                <a:sym typeface="Calibri"/>
              </a:rPr>
              <a:t>When using the estimates approach, estimating the GHG impacts of a policy requires a reference case, or baseline scenario, against which impacts are estimated. </a:t>
            </a:r>
            <a:endParaRPr/>
          </a:p>
          <a:p>
            <a:pPr indent="0" lvl="0" marL="0" rtl="0" algn="l">
              <a:spcBef>
                <a:spcPts val="0"/>
              </a:spcBef>
              <a:spcAft>
                <a:spcPts val="0"/>
              </a:spcAft>
              <a:buNone/>
            </a:pPr>
            <a:r>
              <a:rPr b="0" i="0" lang="en-ZA" sz="800" u="none" strike="noStrike">
                <a:solidFill>
                  <a:srgbClr val="000000"/>
                </a:solidFill>
                <a:latin typeface="Calibri"/>
                <a:ea typeface="Calibri"/>
                <a:cs typeface="Calibri"/>
                <a:sym typeface="Calibri"/>
              </a:rPr>
              <a:t>The </a:t>
            </a:r>
            <a:r>
              <a:rPr b="1" i="0" lang="en-ZA" sz="800" u="none" strike="noStrike">
                <a:solidFill>
                  <a:srgbClr val="000000"/>
                </a:solidFill>
                <a:latin typeface="Calibri"/>
                <a:ea typeface="Calibri"/>
                <a:cs typeface="Calibri"/>
                <a:sym typeface="Calibri"/>
              </a:rPr>
              <a:t>baseline scenario </a:t>
            </a:r>
            <a:r>
              <a:rPr b="0" i="0" lang="en-ZA" sz="800" u="none" strike="noStrike">
                <a:solidFill>
                  <a:srgbClr val="000000"/>
                </a:solidFill>
                <a:latin typeface="Calibri"/>
                <a:ea typeface="Calibri"/>
                <a:cs typeface="Calibri"/>
                <a:sym typeface="Calibri"/>
              </a:rPr>
              <a:t>represents what would have happened in the absence of the policy intervention. Baseline emissions and removals are estimated according to the most likely baseline scenario that includes credible assumptions on land use, land-use changes, livestock and soil management practices, and the associated GHG emissions and removals that would have occurred, without the implementation of the policy. </a:t>
            </a:r>
            <a:endParaRPr/>
          </a:p>
          <a:p>
            <a:pPr indent="0" lvl="0" marL="0" rtl="0" algn="l">
              <a:spcBef>
                <a:spcPts val="0"/>
              </a:spcBef>
              <a:spcAft>
                <a:spcPts val="0"/>
              </a:spcAft>
              <a:buNone/>
            </a:pPr>
            <a:r>
              <a:rPr b="0" i="0" lang="en-ZA" sz="800" u="none" strike="noStrike">
                <a:solidFill>
                  <a:srgbClr val="000000"/>
                </a:solidFill>
                <a:latin typeface="Calibri"/>
                <a:ea typeface="Calibri"/>
                <a:cs typeface="Calibri"/>
                <a:sym typeface="Calibri"/>
              </a:rPr>
              <a:t>The method in this chapter can be used for determining the baseline scenario and estimating emissions ex-ante or ex-post. </a:t>
            </a:r>
            <a:r>
              <a:rPr b="1" i="0" lang="en-ZA" sz="800" u="none" strike="noStrike">
                <a:solidFill>
                  <a:srgbClr val="000000"/>
                </a:solidFill>
                <a:latin typeface="Calibri"/>
                <a:ea typeface="Calibri"/>
                <a:cs typeface="Calibri"/>
                <a:sym typeface="Calibri"/>
              </a:rPr>
              <a:t>Estimating baseline emissions is optional</a:t>
            </a:r>
            <a:r>
              <a:rPr b="0" i="0" lang="en-ZA" sz="800" u="none" strike="noStrike">
                <a:solidFill>
                  <a:srgbClr val="000000"/>
                </a:solidFill>
                <a:latin typeface="Calibri"/>
                <a:ea typeface="Calibri"/>
                <a:cs typeface="Calibri"/>
                <a:sym typeface="Calibri"/>
              </a:rPr>
              <a:t>; users can calculate the GHG impacts of the policy directly, without explicitly determining separate baseline and policy scenarios using the activity data approach. </a:t>
            </a:r>
            <a:endParaRPr/>
          </a:p>
          <a:p>
            <a:pPr indent="0" lvl="0" marL="0" marR="0" rtl="0" algn="l">
              <a:lnSpc>
                <a:spcPct val="100000"/>
              </a:lnSpc>
              <a:spcBef>
                <a:spcPts val="0"/>
              </a:spcBef>
              <a:spcAft>
                <a:spcPts val="0"/>
              </a:spcAft>
              <a:buClr>
                <a:srgbClr val="F6BD96"/>
              </a:buClr>
              <a:buSzPts val="800"/>
              <a:buFont typeface="Calibri"/>
              <a:buNone/>
            </a:pPr>
            <a:r>
              <a:rPr b="1" i="1" lang="en-ZA" sz="800">
                <a:solidFill>
                  <a:srgbClr val="F6BD96"/>
                </a:solidFill>
              </a:rPr>
              <a:t>[SLIDE FUNCTIONALITY NOTES</a:t>
            </a:r>
            <a:r>
              <a:rPr i="1" lang="en-ZA" sz="800">
                <a:solidFill>
                  <a:srgbClr val="F6BD96"/>
                </a:solidFill>
              </a:rPr>
              <a:t>: Click on the blue boxes to go directly to the relevant sections.] </a:t>
            </a:r>
            <a:endParaRPr sz="800">
              <a:solidFill>
                <a:schemeClr val="dk1"/>
              </a:solidFill>
              <a:latin typeface="Calibri"/>
              <a:ea typeface="Calibri"/>
              <a:cs typeface="Calibri"/>
              <a:sym typeface="Calibri"/>
            </a:endParaRPr>
          </a:p>
          <a:p>
            <a:pPr indent="0" lvl="0" marL="0" rtl="0" algn="l">
              <a:spcBef>
                <a:spcPts val="0"/>
              </a:spcBef>
              <a:spcAft>
                <a:spcPts val="0"/>
              </a:spcAft>
              <a:buNone/>
            </a:pPr>
            <a:r>
              <a:t/>
            </a:r>
            <a:endParaRPr i="0" sz="800">
              <a:latin typeface="Calibri"/>
              <a:ea typeface="Calibri"/>
              <a:cs typeface="Calibri"/>
              <a:sym typeface="Calibri"/>
            </a:endParaRPr>
          </a:p>
        </p:txBody>
      </p:sp>
      <p:sp>
        <p:nvSpPr>
          <p:cNvPr id="360" name="Google Shape;360;p6: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ZA"/>
              <a:t>‹#›</a:t>
            </a:fld>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94" name="Shape 1794"/>
        <p:cNvGrpSpPr/>
        <p:nvPr/>
      </p:nvGrpSpPr>
      <p:grpSpPr>
        <a:xfrm>
          <a:off x="0" y="0"/>
          <a:ext cx="0" cy="0"/>
          <a:chOff x="0" y="0"/>
          <a:chExt cx="0" cy="0"/>
        </a:xfrm>
      </p:grpSpPr>
      <p:sp>
        <p:nvSpPr>
          <p:cNvPr id="1795" name="Google Shape;1795;g11f9d5a5b78_0_207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796" name="Google Shape;1796;g11f9d5a5b78_0_2074: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Font typeface="Arial"/>
              <a:buNone/>
            </a:pPr>
            <a:r>
              <a:rPr b="1" lang="en-ZA" sz="800"/>
              <a:t>PRESENTATION TEXT: </a:t>
            </a:r>
            <a:r>
              <a:rPr lang="en-ZA" sz="800"/>
              <a:t>We have now discussed how to estimate GHG impacts ex-ante, and now we will move to discuss the ex-post analysis.</a:t>
            </a:r>
            <a:endParaRPr/>
          </a:p>
          <a:p>
            <a:pPr indent="0" lvl="0" marL="0" rtl="0" algn="l">
              <a:spcBef>
                <a:spcPts val="0"/>
              </a:spcBef>
              <a:spcAft>
                <a:spcPts val="0"/>
              </a:spcAft>
              <a:buSzPts val="800"/>
              <a:buNone/>
            </a:pPr>
            <a:r>
              <a:rPr i="1" lang="en-ZA" sz="800"/>
              <a:t>[</a:t>
            </a:r>
            <a:r>
              <a:rPr b="1" i="1" lang="en-ZA" sz="800"/>
              <a:t>COUNTRY ADAPTATION NOTES: </a:t>
            </a:r>
            <a:r>
              <a:rPr i="1" lang="en-ZA" sz="800"/>
              <a:t>This analysis map can be removed if the presenter feels it is too repetitive. It is also an option to provide the analysis maps (from all Parts) as a hand out to participants before or during the workshop to give them a view of the various Parts of the guidance and they can follow it as the presentation is given.]</a:t>
            </a:r>
            <a:endParaRPr b="1" sz="800"/>
          </a:p>
        </p:txBody>
      </p:sp>
      <p:sp>
        <p:nvSpPr>
          <p:cNvPr id="1797" name="Google Shape;1797;g11f9d5a5b78_0_2074: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ZA"/>
              <a:t>‹#›</a:t>
            </a:fld>
            <a:endParaRPr/>
          </a:p>
        </p:txBody>
      </p:sp>
    </p:spTree>
  </p:cSld>
  <p:clrMapOvr>
    <a:masterClrMapping/>
  </p:clrMapOvr>
</p:notes>
</file>

<file path=ppt/notesSlides/notesSlide6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39" name="Shape 1839"/>
        <p:cNvGrpSpPr/>
        <p:nvPr/>
      </p:nvGrpSpPr>
      <p:grpSpPr>
        <a:xfrm>
          <a:off x="0" y="0"/>
          <a:ext cx="0" cy="0"/>
          <a:chOff x="0" y="0"/>
          <a:chExt cx="0" cy="0"/>
        </a:xfrm>
      </p:grpSpPr>
      <p:sp>
        <p:nvSpPr>
          <p:cNvPr id="1840" name="Google Shape;1840;p6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841" name="Google Shape;1841;p6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b="1" i="0" lang="en-ZA" sz="800" u="none" strike="noStrike">
                <a:solidFill>
                  <a:srgbClr val="000000"/>
                </a:solidFill>
                <a:latin typeface="Calibri"/>
                <a:ea typeface="Calibri"/>
                <a:cs typeface="Calibri"/>
                <a:sym typeface="Calibri"/>
              </a:rPr>
              <a:t>PRESENTATION TEXT: </a:t>
            </a:r>
            <a:r>
              <a:rPr b="0" i="0" lang="en-ZA" sz="800" u="none" strike="noStrike">
                <a:solidFill>
                  <a:srgbClr val="000000"/>
                </a:solidFill>
                <a:latin typeface="Calibri"/>
                <a:ea typeface="Calibri"/>
                <a:cs typeface="Calibri"/>
                <a:sym typeface="Calibri"/>
              </a:rPr>
              <a:t>Ex-post impact assessment is a backward-looking assessment of the GHG impacts achieved by a policy to date. </a:t>
            </a:r>
            <a:endParaRPr/>
          </a:p>
          <a:p>
            <a:pPr indent="0" lvl="0" marL="0" rtl="0" algn="l">
              <a:spcBef>
                <a:spcPts val="0"/>
              </a:spcBef>
              <a:spcAft>
                <a:spcPts val="0"/>
              </a:spcAft>
              <a:buNone/>
            </a:pPr>
            <a:r>
              <a:rPr b="0" i="0" lang="en-ZA" sz="800" u="none" strike="noStrike">
                <a:solidFill>
                  <a:srgbClr val="000000"/>
                </a:solidFill>
                <a:latin typeface="Calibri"/>
                <a:ea typeface="Calibri"/>
                <a:cs typeface="Calibri"/>
                <a:sym typeface="Calibri"/>
              </a:rPr>
              <a:t>The GHG impacts can be assessed during the policy implementation period or in the years after implementation. </a:t>
            </a:r>
            <a:endParaRPr/>
          </a:p>
          <a:p>
            <a:pPr indent="0" lvl="0" marL="0" rtl="0" algn="l">
              <a:spcBef>
                <a:spcPts val="0"/>
              </a:spcBef>
              <a:spcAft>
                <a:spcPts val="0"/>
              </a:spcAft>
              <a:buNone/>
            </a:pPr>
            <a:r>
              <a:rPr b="0" i="0" lang="en-ZA" sz="800" u="none" strike="noStrike">
                <a:solidFill>
                  <a:srgbClr val="000000"/>
                </a:solidFill>
                <a:latin typeface="Calibri"/>
                <a:ea typeface="Calibri"/>
                <a:cs typeface="Calibri"/>
                <a:sym typeface="Calibri"/>
              </a:rPr>
              <a:t>Ex-post assessment involves evaluating the performance of the policy, and estimating the impact of the policy by comparing observed policy scenario values (based on monitored data) to ex-post baseline values. </a:t>
            </a:r>
            <a:endParaRPr/>
          </a:p>
          <a:p>
            <a:pPr indent="0" lvl="0" marL="0" rtl="0" algn="l">
              <a:spcBef>
                <a:spcPts val="0"/>
              </a:spcBef>
              <a:spcAft>
                <a:spcPts val="0"/>
              </a:spcAft>
              <a:buNone/>
            </a:pPr>
            <a:r>
              <a:rPr b="0" i="0" lang="en-ZA" sz="800" u="none" strike="noStrike">
                <a:solidFill>
                  <a:srgbClr val="000000"/>
                </a:solidFill>
                <a:latin typeface="Calibri"/>
                <a:ea typeface="Calibri"/>
                <a:cs typeface="Calibri"/>
                <a:sym typeface="Calibri"/>
              </a:rPr>
              <a:t>In contrast to ex-ante assessment, which is based on forecasted values, ex-post assessment involves monitored or observed data collected during the policy implementation period. The impact of the policy (ex-post) is estimated by subtracting baseline estimates from policy scenario estimates. </a:t>
            </a:r>
            <a:endParaRPr/>
          </a:p>
          <a:p>
            <a:pPr indent="0" lvl="0" marL="0" marR="0" rtl="0" algn="l">
              <a:lnSpc>
                <a:spcPct val="100000"/>
              </a:lnSpc>
              <a:spcBef>
                <a:spcPts val="0"/>
              </a:spcBef>
              <a:spcAft>
                <a:spcPts val="0"/>
              </a:spcAft>
              <a:buClr>
                <a:srgbClr val="F6BD96"/>
              </a:buClr>
              <a:buSzPts val="800"/>
              <a:buFont typeface="Calibri"/>
              <a:buNone/>
            </a:pPr>
            <a:r>
              <a:rPr b="1" i="1" lang="en-ZA" sz="800">
                <a:solidFill>
                  <a:srgbClr val="F6BD96"/>
                </a:solidFill>
              </a:rPr>
              <a:t>[SLIDE FUNCTIONALITY NOTES</a:t>
            </a:r>
            <a:r>
              <a:rPr i="1" lang="en-ZA" sz="800">
                <a:solidFill>
                  <a:srgbClr val="F6BD96"/>
                </a:solidFill>
              </a:rPr>
              <a:t>: Click on the blue boxes to go directly to the relevant sections.] </a:t>
            </a:r>
            <a:endParaRPr sz="800">
              <a:solidFill>
                <a:schemeClr val="dk1"/>
              </a:solidFill>
              <a:latin typeface="Calibri"/>
              <a:ea typeface="Calibri"/>
              <a:cs typeface="Calibri"/>
              <a:sym typeface="Calibri"/>
            </a:endParaRPr>
          </a:p>
          <a:p>
            <a:pPr indent="0" lvl="0" marL="0" rtl="0" algn="l">
              <a:spcBef>
                <a:spcPts val="0"/>
              </a:spcBef>
              <a:spcAft>
                <a:spcPts val="0"/>
              </a:spcAft>
              <a:buNone/>
            </a:pPr>
            <a:r>
              <a:t/>
            </a:r>
            <a:endParaRPr i="0" sz="800">
              <a:latin typeface="Calibri"/>
              <a:ea typeface="Calibri"/>
              <a:cs typeface="Calibri"/>
              <a:sym typeface="Calibri"/>
            </a:endParaRPr>
          </a:p>
        </p:txBody>
      </p:sp>
      <p:sp>
        <p:nvSpPr>
          <p:cNvPr id="1842" name="Google Shape;1842;p61: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ZA"/>
              <a:t>‹#›</a:t>
            </a:fld>
            <a:endParaRPr/>
          </a:p>
        </p:txBody>
      </p:sp>
    </p:spTree>
  </p:cSld>
  <p:clrMapOvr>
    <a:masterClrMapping/>
  </p:clrMapOvr>
</p:notes>
</file>

<file path=ppt/notesSlides/notesSlide6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49" name="Shape 1849"/>
        <p:cNvGrpSpPr/>
        <p:nvPr/>
      </p:nvGrpSpPr>
      <p:grpSpPr>
        <a:xfrm>
          <a:off x="0" y="0"/>
          <a:ext cx="0" cy="0"/>
          <a:chOff x="0" y="0"/>
          <a:chExt cx="0" cy="0"/>
        </a:xfrm>
      </p:grpSpPr>
      <p:sp>
        <p:nvSpPr>
          <p:cNvPr id="1850" name="Google Shape;1850;p6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851" name="Google Shape;1851;p6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b="1" lang="en-ZA" sz="800"/>
              <a:t>PRESENTATION TEXT: </a:t>
            </a:r>
            <a:r>
              <a:rPr b="0" i="0" lang="en-ZA" sz="800" u="none" strike="noStrike">
                <a:solidFill>
                  <a:srgbClr val="000000"/>
                </a:solidFill>
                <a:latin typeface="Open Sans"/>
                <a:ea typeface="Open Sans"/>
                <a:cs typeface="Open Sans"/>
                <a:sym typeface="Open Sans"/>
              </a:rPr>
              <a:t>Where the results of the assessment will be used to inform GHG accounting and reporting of progress made towards implementation and achievement of NDCs, and meet the reporting requirements of the transparency framework, users should consider aligning the input parameters (e.g. activity data, emission factors, socioeconomic data) used for estimating the GHG impact of forest policies with similar parameters used for GHG accounting and reporting under the Paris Agreement. Some parameters used for the projection of GHG impacts of forest policies can also be used as key parameters for projections developed to meet reporting requirements of the transparency framework. </a:t>
            </a:r>
            <a:endParaRPr sz="800"/>
          </a:p>
        </p:txBody>
      </p:sp>
      <p:sp>
        <p:nvSpPr>
          <p:cNvPr id="1852" name="Google Shape;1852;p62: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ZA"/>
              <a:t>‹#›</a:t>
            </a:fld>
            <a:endParaRPr/>
          </a:p>
        </p:txBody>
      </p:sp>
    </p:spTree>
  </p:cSld>
  <p:clrMapOvr>
    <a:masterClrMapping/>
  </p:clrMapOvr>
</p:notes>
</file>

<file path=ppt/notesSlides/notesSlide6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66" name="Shape 1866"/>
        <p:cNvGrpSpPr/>
        <p:nvPr/>
      </p:nvGrpSpPr>
      <p:grpSpPr>
        <a:xfrm>
          <a:off x="0" y="0"/>
          <a:ext cx="0" cy="0"/>
          <a:chOff x="0" y="0"/>
          <a:chExt cx="0" cy="0"/>
        </a:xfrm>
      </p:grpSpPr>
      <p:sp>
        <p:nvSpPr>
          <p:cNvPr id="1867" name="Google Shape;1867;p6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868" name="Google Shape;1868;p6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b="1" lang="en-ZA" sz="800">
                <a:latin typeface="Calibri"/>
                <a:ea typeface="Calibri"/>
                <a:cs typeface="Calibri"/>
                <a:sym typeface="Calibri"/>
              </a:rPr>
              <a:t>PRESENTATION TEXT:</a:t>
            </a:r>
            <a:endParaRPr/>
          </a:p>
          <a:p>
            <a:pPr indent="0" lvl="0" marL="0" rtl="0" algn="l">
              <a:spcBef>
                <a:spcPts val="0"/>
              </a:spcBef>
              <a:spcAft>
                <a:spcPts val="0"/>
              </a:spcAft>
              <a:buNone/>
            </a:pPr>
            <a:r>
              <a:rPr b="1" lang="en-ZA" sz="800">
                <a:latin typeface="Calibri"/>
                <a:ea typeface="Calibri"/>
                <a:cs typeface="Calibri"/>
                <a:sym typeface="Calibri"/>
              </a:rPr>
              <a:t>Ascertaining if activities occurred: </a:t>
            </a:r>
            <a:endParaRPr/>
          </a:p>
          <a:p>
            <a:pPr indent="0" lvl="0" marL="0" rtl="0" algn="l">
              <a:spcBef>
                <a:spcPts val="0"/>
              </a:spcBef>
              <a:spcAft>
                <a:spcPts val="0"/>
              </a:spcAft>
              <a:buNone/>
            </a:pPr>
            <a:r>
              <a:rPr b="1" i="0" lang="en-ZA" sz="800" u="none" strike="noStrike">
                <a:latin typeface="Calibri"/>
                <a:ea typeface="Calibri"/>
                <a:cs typeface="Calibri"/>
                <a:sym typeface="Calibri"/>
              </a:rPr>
              <a:t>            </a:t>
            </a:r>
            <a:r>
              <a:rPr b="0" i="0" lang="en-ZA" sz="800" u="none" strike="noStrike">
                <a:latin typeface="Calibri"/>
                <a:ea typeface="Calibri"/>
                <a:cs typeface="Calibri"/>
                <a:sym typeface="Calibri"/>
              </a:rPr>
              <a:t>For ex-post impact assessments where no previous ex-ante assessment has been conducted this evaluation step can be skipped. </a:t>
            </a:r>
            <a:endParaRPr/>
          </a:p>
          <a:p>
            <a:pPr indent="0" lvl="1" marL="457200" rtl="0" algn="l">
              <a:spcBef>
                <a:spcPts val="0"/>
              </a:spcBef>
              <a:spcAft>
                <a:spcPts val="0"/>
              </a:spcAft>
              <a:buNone/>
            </a:pPr>
            <a:r>
              <a:rPr b="0" i="0" lang="en-ZA" sz="800" u="none" strike="noStrike">
                <a:latin typeface="Calibri"/>
                <a:ea typeface="Calibri"/>
                <a:cs typeface="Calibri"/>
                <a:sym typeface="Calibri"/>
              </a:rPr>
              <a:t>If one cannot ascertain that the inputs or activities occurred, it is not possible to attribute GHG impacts to policy implementation. </a:t>
            </a:r>
            <a:endParaRPr/>
          </a:p>
          <a:p>
            <a:pPr indent="0" lvl="0" marL="0" rtl="0" algn="l">
              <a:spcBef>
                <a:spcPts val="0"/>
              </a:spcBef>
              <a:spcAft>
                <a:spcPts val="0"/>
              </a:spcAft>
              <a:buNone/>
            </a:pPr>
            <a:r>
              <a:rPr b="1" i="0" lang="en-ZA" sz="800" u="none" strike="noStrike">
                <a:latin typeface="Calibri"/>
                <a:ea typeface="Calibri"/>
                <a:cs typeface="Calibri"/>
                <a:sym typeface="Calibri"/>
              </a:rPr>
              <a:t>Determine if intermediate effects in the causal chain occurred:</a:t>
            </a:r>
            <a:endParaRPr/>
          </a:p>
          <a:p>
            <a:pPr indent="0" lvl="1" marL="457200" rtl="0" algn="l">
              <a:spcBef>
                <a:spcPts val="0"/>
              </a:spcBef>
              <a:spcAft>
                <a:spcPts val="0"/>
              </a:spcAft>
              <a:buNone/>
            </a:pPr>
            <a:r>
              <a:rPr b="0" i="0" lang="en-ZA" sz="800" u="none" strike="noStrike">
                <a:latin typeface="Calibri"/>
                <a:ea typeface="Calibri"/>
                <a:cs typeface="Calibri"/>
                <a:sym typeface="Calibri"/>
              </a:rPr>
              <a:t>It may not be feasible to monitor all intermediate effects. At minimum, each of the intermediate effects linked to GHG sources and carbon pools included in the GHG assessment boundary should be monitored with at least one parameter. </a:t>
            </a:r>
            <a:endParaRPr/>
          </a:p>
          <a:p>
            <a:pPr indent="0" lvl="1" marL="457200" rtl="0" algn="l">
              <a:spcBef>
                <a:spcPts val="0"/>
              </a:spcBef>
              <a:spcAft>
                <a:spcPts val="0"/>
              </a:spcAft>
              <a:buNone/>
            </a:pPr>
            <a:r>
              <a:rPr b="0" i="0" lang="en-ZA" sz="800" u="none" strike="noStrike">
                <a:latin typeface="Calibri"/>
                <a:ea typeface="Calibri"/>
                <a:cs typeface="Calibri"/>
                <a:sym typeface="Calibri"/>
              </a:rPr>
              <a:t>If one cannot confirm that these intermediate effects occurred, it is not possible to attribute GHG impacts to policy implementation. </a:t>
            </a:r>
            <a:endParaRPr/>
          </a:p>
          <a:p>
            <a:pPr indent="0" lvl="1" marL="457200" rtl="0" algn="l">
              <a:spcBef>
                <a:spcPts val="0"/>
              </a:spcBef>
              <a:spcAft>
                <a:spcPts val="0"/>
              </a:spcAft>
              <a:buNone/>
            </a:pPr>
            <a:r>
              <a:rPr b="0" i="0" lang="en-ZA" sz="800" u="none" strike="noStrike">
                <a:solidFill>
                  <a:schemeClr val="dk1"/>
                </a:solidFill>
                <a:latin typeface="Calibri"/>
                <a:ea typeface="Calibri"/>
                <a:cs typeface="Calibri"/>
                <a:sym typeface="Calibri"/>
              </a:rPr>
              <a:t>Note that inputs, activities and/or intermediate effects may be smaller or larger than expected, but this does not mean that GHG impacts cannot be attributed to the policy. </a:t>
            </a:r>
            <a:endParaRPr b="0" i="0" sz="800" u="none" strike="noStrike">
              <a:solidFill>
                <a:schemeClr val="dk1"/>
              </a:solidFill>
              <a:latin typeface="Calibri"/>
              <a:ea typeface="Calibri"/>
              <a:cs typeface="Calibri"/>
              <a:sym typeface="Calibri"/>
            </a:endParaRPr>
          </a:p>
          <a:p>
            <a:pPr indent="0" lvl="0" marL="0" rtl="0" algn="l">
              <a:spcBef>
                <a:spcPts val="0"/>
              </a:spcBef>
              <a:spcAft>
                <a:spcPts val="0"/>
              </a:spcAft>
              <a:buNone/>
            </a:pPr>
            <a:r>
              <a:t/>
            </a:r>
            <a:endParaRPr/>
          </a:p>
        </p:txBody>
      </p:sp>
      <p:sp>
        <p:nvSpPr>
          <p:cNvPr id="1869" name="Google Shape;1869;p63: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ZA"/>
              <a:t>‹#›</a:t>
            </a:fld>
            <a:endParaRPr/>
          </a:p>
        </p:txBody>
      </p:sp>
    </p:spTree>
  </p:cSld>
  <p:clrMapOvr>
    <a:masterClrMapping/>
  </p:clrMapOvr>
</p:notes>
</file>

<file path=ppt/notesSlides/notesSlide6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83" name="Shape 1883"/>
        <p:cNvGrpSpPr/>
        <p:nvPr/>
      </p:nvGrpSpPr>
      <p:grpSpPr>
        <a:xfrm>
          <a:off x="0" y="0"/>
          <a:ext cx="0" cy="0"/>
          <a:chOff x="0" y="0"/>
          <a:chExt cx="0" cy="0"/>
        </a:xfrm>
      </p:grpSpPr>
      <p:sp>
        <p:nvSpPr>
          <p:cNvPr id="1884" name="Google Shape;1884;p6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885" name="Google Shape;1885;p6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b="1" i="0" lang="en-ZA" sz="800" u="none" strike="noStrike">
                <a:solidFill>
                  <a:srgbClr val="000000"/>
                </a:solidFill>
                <a:latin typeface="Calibri"/>
                <a:ea typeface="Calibri"/>
                <a:cs typeface="Calibri"/>
                <a:sym typeface="Calibri"/>
              </a:rPr>
              <a:t>PRESENTATION TEXT: </a:t>
            </a:r>
            <a:r>
              <a:rPr b="0" i="0" lang="en-ZA" sz="800" u="none" strike="noStrike">
                <a:solidFill>
                  <a:srgbClr val="000000"/>
                </a:solidFill>
                <a:latin typeface="Calibri"/>
                <a:ea typeface="Calibri"/>
                <a:cs typeface="Calibri"/>
                <a:sym typeface="Calibri"/>
              </a:rPr>
              <a:t>It is not necessary to estimate the GHG emissions of the baseline scenario when using the activity data approach. Rather, users should follow the method in </a:t>
            </a:r>
            <a:r>
              <a:rPr b="0" i="0" lang="en-ZA" sz="800" u="sng" strike="noStrike">
                <a:solidFill>
                  <a:srgbClr val="000000"/>
                </a:solidFill>
                <a:latin typeface="Calibri"/>
                <a:ea typeface="Calibri"/>
                <a:cs typeface="Calibri"/>
                <a:sym typeface="Calibri"/>
              </a:rPr>
              <a:t>Section 8.6.2</a:t>
            </a:r>
            <a:r>
              <a:rPr b="0" i="0" lang="en-ZA" sz="800" u="none" strike="noStrike">
                <a:solidFill>
                  <a:srgbClr val="000000"/>
                </a:solidFill>
                <a:latin typeface="Calibri"/>
                <a:ea typeface="Calibri"/>
                <a:cs typeface="Calibri"/>
                <a:sym typeface="Calibri"/>
              </a:rPr>
              <a:t> using ex-post activity data and emission factors. Under this approach, users should carefully consider the policy’s inputs and activities, and intermediate effects that occurred ex-post as a result of the policy. Users should report and justify that the actual implementation level (e.g. the observed change in activity data) is the result of the policy. </a:t>
            </a:r>
            <a:endParaRPr sz="800">
              <a:latin typeface="Calibri"/>
              <a:ea typeface="Calibri"/>
              <a:cs typeface="Calibri"/>
              <a:sym typeface="Calibri"/>
            </a:endParaRPr>
          </a:p>
        </p:txBody>
      </p:sp>
      <p:sp>
        <p:nvSpPr>
          <p:cNvPr id="1886" name="Google Shape;1886;p64: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ZA"/>
              <a:t>‹#›</a:t>
            </a:fld>
            <a:endParaRPr/>
          </a:p>
        </p:txBody>
      </p:sp>
    </p:spTree>
  </p:cSld>
  <p:clrMapOvr>
    <a:masterClrMapping/>
  </p:clrMapOvr>
</p:notes>
</file>

<file path=ppt/notesSlides/notesSlide6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04" name="Shape 1904"/>
        <p:cNvGrpSpPr/>
        <p:nvPr/>
      </p:nvGrpSpPr>
      <p:grpSpPr>
        <a:xfrm>
          <a:off x="0" y="0"/>
          <a:ext cx="0" cy="0"/>
          <a:chOff x="0" y="0"/>
          <a:chExt cx="0" cy="0"/>
        </a:xfrm>
      </p:grpSpPr>
      <p:sp>
        <p:nvSpPr>
          <p:cNvPr id="1905" name="Google Shape;1905;g11f9d5a5b78_0_216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06" name="Google Shape;1906;g11f9d5a5b78_0_2167: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800"/>
              <a:buFont typeface="Calibri"/>
              <a:buNone/>
            </a:pPr>
            <a:r>
              <a:rPr b="1" i="1" lang="en-ZA" sz="800">
                <a:solidFill>
                  <a:schemeClr val="dk1"/>
                </a:solidFill>
                <a:latin typeface="Calibri"/>
                <a:ea typeface="Calibri"/>
                <a:cs typeface="Calibri"/>
                <a:sym typeface="Calibri"/>
              </a:rPr>
              <a:t>[COUNTRY SPECIFIC SLIDE ADAPTATION NOTE: </a:t>
            </a:r>
            <a:r>
              <a:rPr i="1" lang="en-ZA" sz="800">
                <a:solidFill>
                  <a:schemeClr val="dk1"/>
                </a:solidFill>
                <a:latin typeface="Calibri"/>
                <a:ea typeface="Calibri"/>
                <a:cs typeface="Calibri"/>
                <a:sym typeface="Calibri"/>
              </a:rPr>
              <a:t>Add the presenters contact details and any other relevant contacts]</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Font typeface="Arial"/>
              <a:buNone/>
            </a:pPr>
            <a:r>
              <a:t/>
            </a:r>
            <a:endParaRPr sz="1200">
              <a:solidFill>
                <a:schemeClr val="dk1"/>
              </a:solidFill>
              <a:latin typeface="Calibri"/>
              <a:ea typeface="Calibri"/>
              <a:cs typeface="Calibri"/>
              <a:sym typeface="Calibri"/>
            </a:endParaRPr>
          </a:p>
          <a:p>
            <a:pPr indent="0" lvl="0" marL="0" rtl="0" algn="l">
              <a:spcBef>
                <a:spcPts val="0"/>
              </a:spcBef>
              <a:spcAft>
                <a:spcPts val="0"/>
              </a:spcAft>
              <a:buNone/>
            </a:pPr>
            <a:r>
              <a:t/>
            </a:r>
            <a:endParaRPr b="1" i="1" sz="1000">
              <a:solidFill>
                <a:schemeClr val="dk1"/>
              </a:solidFill>
              <a:latin typeface="Calibri"/>
              <a:ea typeface="Calibri"/>
              <a:cs typeface="Calibri"/>
              <a:sym typeface="Calibri"/>
            </a:endParaRPr>
          </a:p>
        </p:txBody>
      </p:sp>
    </p:spTree>
  </p:cSld>
  <p:clrMapOvr>
    <a:masterClrMapping/>
  </p:clrMapOvr>
</p:notes>
</file>

<file path=ppt/notesSlides/notesSlide6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11" name="Shape 1911"/>
        <p:cNvGrpSpPr/>
        <p:nvPr/>
      </p:nvGrpSpPr>
      <p:grpSpPr>
        <a:xfrm>
          <a:off x="0" y="0"/>
          <a:ext cx="0" cy="0"/>
          <a:chOff x="0" y="0"/>
          <a:chExt cx="0" cy="0"/>
        </a:xfrm>
      </p:grpSpPr>
      <p:sp>
        <p:nvSpPr>
          <p:cNvPr id="1912" name="Google Shape;1912;p66: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913" name="Google Shape;1913;p6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30" name="Shape 1930"/>
        <p:cNvGrpSpPr/>
        <p:nvPr/>
      </p:nvGrpSpPr>
      <p:grpSpPr>
        <a:xfrm>
          <a:off x="0" y="0"/>
          <a:ext cx="0" cy="0"/>
          <a:chOff x="0" y="0"/>
          <a:chExt cx="0" cy="0"/>
        </a:xfrm>
      </p:grpSpPr>
      <p:sp>
        <p:nvSpPr>
          <p:cNvPr id="1931" name="Google Shape;1931;p67: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932" name="Google Shape;1932;p6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38" name="Shape 1938"/>
        <p:cNvGrpSpPr/>
        <p:nvPr/>
      </p:nvGrpSpPr>
      <p:grpSpPr>
        <a:xfrm>
          <a:off x="0" y="0"/>
          <a:ext cx="0" cy="0"/>
          <a:chOff x="0" y="0"/>
          <a:chExt cx="0" cy="0"/>
        </a:xfrm>
      </p:grpSpPr>
      <p:sp>
        <p:nvSpPr>
          <p:cNvPr id="1939" name="Google Shape;1939;p68: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940" name="Google Shape;1940;p6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46" name="Shape 1946"/>
        <p:cNvGrpSpPr/>
        <p:nvPr/>
      </p:nvGrpSpPr>
      <p:grpSpPr>
        <a:xfrm>
          <a:off x="0" y="0"/>
          <a:ext cx="0" cy="0"/>
          <a:chOff x="0" y="0"/>
          <a:chExt cx="0" cy="0"/>
        </a:xfrm>
      </p:grpSpPr>
      <p:sp>
        <p:nvSpPr>
          <p:cNvPr id="1947" name="Google Shape;1947;g120c989b1ea_0_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948" name="Google Shape;1948;g120c989b1ea_0_0: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i="1" lang="en-ZA" sz="800"/>
              <a:t>[</a:t>
            </a:r>
            <a:r>
              <a:rPr b="1" i="1" lang="en-ZA" sz="800"/>
              <a:t>SLIDE FUNCTIONALITY NOTE</a:t>
            </a:r>
            <a:r>
              <a:rPr i="1" lang="en-ZA" sz="800"/>
              <a:t>: Click the buttons on the right to show the land area and then the various stratifications. The animation can only be seen in Slide show view.]</a:t>
            </a:r>
            <a:endParaRPr sz="800"/>
          </a:p>
        </p:txBody>
      </p:sp>
      <p:sp>
        <p:nvSpPr>
          <p:cNvPr id="1949" name="Google Shape;1949;g120c989b1ea_0_0: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ZA"/>
              <a:t>‹#›</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7" name="Shape 367"/>
        <p:cNvGrpSpPr/>
        <p:nvPr/>
      </p:nvGrpSpPr>
      <p:grpSpPr>
        <a:xfrm>
          <a:off x="0" y="0"/>
          <a:ext cx="0" cy="0"/>
          <a:chOff x="0" y="0"/>
          <a:chExt cx="0" cy="0"/>
        </a:xfrm>
      </p:grpSpPr>
      <p:sp>
        <p:nvSpPr>
          <p:cNvPr id="368" name="Google Shape;368;p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69" name="Google Shape;369;p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b="1" i="0" lang="en-ZA" sz="800" u="none" strike="noStrike">
                <a:solidFill>
                  <a:srgbClr val="000000"/>
                </a:solidFill>
                <a:latin typeface="Calibri"/>
                <a:ea typeface="Calibri"/>
                <a:cs typeface="Calibri"/>
                <a:sym typeface="Calibri"/>
              </a:rPr>
              <a:t>PRESENTATION TEXT: </a:t>
            </a:r>
            <a:endParaRPr/>
          </a:p>
          <a:p>
            <a:pPr indent="0" lvl="0" marL="0" rtl="0" algn="l">
              <a:spcBef>
                <a:spcPts val="0"/>
              </a:spcBef>
              <a:spcAft>
                <a:spcPts val="0"/>
              </a:spcAft>
              <a:buNone/>
            </a:pPr>
            <a:r>
              <a:rPr b="0" i="0" lang="en-ZA" sz="800" u="none" strike="noStrike">
                <a:solidFill>
                  <a:srgbClr val="000000"/>
                </a:solidFill>
                <a:latin typeface="Calibri"/>
                <a:ea typeface="Calibri"/>
                <a:cs typeface="Calibri"/>
                <a:sym typeface="Calibri"/>
              </a:rPr>
              <a:t>When determining the baseline scenario, consider how the sector would have developed without the policy. For example: </a:t>
            </a:r>
            <a:endParaRPr/>
          </a:p>
          <a:p>
            <a:pPr indent="-171450" lvl="0" marL="171450" rtl="0" algn="l">
              <a:spcBef>
                <a:spcPts val="0"/>
              </a:spcBef>
              <a:spcAft>
                <a:spcPts val="0"/>
              </a:spcAft>
              <a:buClr>
                <a:srgbClr val="000000"/>
              </a:buClr>
              <a:buSzPts val="800"/>
              <a:buFont typeface="Arial"/>
              <a:buChar char="•"/>
            </a:pPr>
            <a:r>
              <a:rPr b="0" i="0" lang="en-ZA" sz="800" u="none" strike="noStrike">
                <a:solidFill>
                  <a:srgbClr val="000000"/>
                </a:solidFill>
                <a:latin typeface="Calibri"/>
                <a:ea typeface="Calibri"/>
                <a:cs typeface="Calibri"/>
                <a:sym typeface="Calibri"/>
              </a:rPr>
              <a:t>What mitigation practices or technologies would be implemented in the absence of the policy? </a:t>
            </a:r>
            <a:endParaRPr/>
          </a:p>
          <a:p>
            <a:pPr indent="-171450" lvl="0" marL="171450" rtl="0" algn="l">
              <a:spcBef>
                <a:spcPts val="0"/>
              </a:spcBef>
              <a:spcAft>
                <a:spcPts val="0"/>
              </a:spcAft>
              <a:buClr>
                <a:srgbClr val="000000"/>
              </a:buClr>
              <a:buSzPts val="800"/>
              <a:buFont typeface="Arial"/>
              <a:buChar char="•"/>
            </a:pPr>
            <a:r>
              <a:rPr b="0" i="0" lang="en-ZA" sz="800" u="none" strike="noStrike">
                <a:solidFill>
                  <a:srgbClr val="000000"/>
                </a:solidFill>
                <a:latin typeface="Calibri"/>
                <a:ea typeface="Calibri"/>
                <a:cs typeface="Calibri"/>
                <a:sym typeface="Calibri"/>
              </a:rPr>
              <a:t>Are there existing or planned policies, other than the policy being assessed that would likely have an impact on GHG emissions for the forestry sector? </a:t>
            </a:r>
            <a:endParaRPr/>
          </a:p>
          <a:p>
            <a:pPr indent="-171450" lvl="0" marL="171450" rtl="0" algn="l">
              <a:spcBef>
                <a:spcPts val="0"/>
              </a:spcBef>
              <a:spcAft>
                <a:spcPts val="0"/>
              </a:spcAft>
              <a:buClr>
                <a:srgbClr val="000000"/>
              </a:buClr>
              <a:buSzPts val="800"/>
              <a:buFont typeface="Arial"/>
              <a:buChar char="•"/>
            </a:pPr>
            <a:r>
              <a:rPr b="0" i="0" lang="en-ZA" sz="800" u="none" strike="noStrike">
                <a:solidFill>
                  <a:srgbClr val="000000"/>
                </a:solidFill>
                <a:latin typeface="Calibri"/>
                <a:ea typeface="Calibri"/>
                <a:cs typeface="Calibri"/>
                <a:sym typeface="Calibri"/>
              </a:rPr>
              <a:t>Are there non-policy drivers (e.g., market trends or non-anthropogenic processes) or other sectoral trends that should be reflected in the baseline scenario? For example: </a:t>
            </a:r>
            <a:endParaRPr/>
          </a:p>
          <a:p>
            <a:pPr indent="-171450" lvl="1" marL="628650" rtl="0" algn="l">
              <a:spcBef>
                <a:spcPts val="0"/>
              </a:spcBef>
              <a:spcAft>
                <a:spcPts val="0"/>
              </a:spcAft>
              <a:buClr>
                <a:srgbClr val="000000"/>
              </a:buClr>
              <a:buSzPts val="800"/>
              <a:buFont typeface="Arial"/>
              <a:buChar char="•"/>
            </a:pPr>
            <a:r>
              <a:rPr b="0" i="0" lang="en-ZA" sz="800" u="none" strike="noStrike">
                <a:solidFill>
                  <a:srgbClr val="000000"/>
                </a:solidFill>
                <a:latin typeface="Calibri"/>
                <a:ea typeface="Calibri"/>
                <a:cs typeface="Calibri"/>
                <a:sym typeface="Calibri"/>
              </a:rPr>
              <a:t>changes in the demand for harvested wood products</a:t>
            </a:r>
            <a:endParaRPr/>
          </a:p>
          <a:p>
            <a:pPr indent="-171450" lvl="1" marL="628650" rtl="0" algn="l">
              <a:spcBef>
                <a:spcPts val="0"/>
              </a:spcBef>
              <a:spcAft>
                <a:spcPts val="0"/>
              </a:spcAft>
              <a:buClr>
                <a:srgbClr val="000000"/>
              </a:buClr>
              <a:buSzPts val="800"/>
              <a:buFont typeface="Arial"/>
              <a:buChar char="•"/>
            </a:pPr>
            <a:r>
              <a:rPr b="0" i="0" lang="en-ZA" sz="800" u="none" strike="noStrike">
                <a:solidFill>
                  <a:srgbClr val="000000"/>
                </a:solidFill>
                <a:latin typeface="Calibri"/>
                <a:ea typeface="Calibri"/>
                <a:cs typeface="Calibri"/>
                <a:sym typeface="Calibri"/>
              </a:rPr>
              <a:t>improvements in timber and forest management practices</a:t>
            </a:r>
            <a:endParaRPr/>
          </a:p>
          <a:p>
            <a:pPr indent="-171450" lvl="1" marL="628650" rtl="0" algn="l">
              <a:spcBef>
                <a:spcPts val="0"/>
              </a:spcBef>
              <a:spcAft>
                <a:spcPts val="0"/>
              </a:spcAft>
              <a:buClr>
                <a:srgbClr val="000000"/>
              </a:buClr>
              <a:buSzPts val="800"/>
              <a:buFont typeface="Arial"/>
              <a:buChar char="•"/>
            </a:pPr>
            <a:r>
              <a:rPr b="0" i="0" lang="en-ZA" sz="800" u="none" strike="noStrike">
                <a:solidFill>
                  <a:srgbClr val="000000"/>
                </a:solidFill>
                <a:latin typeface="Calibri"/>
                <a:ea typeface="Calibri"/>
                <a:cs typeface="Calibri"/>
                <a:sym typeface="Calibri"/>
              </a:rPr>
              <a:t>land-use change (e.g. natural regeneration)</a:t>
            </a:r>
            <a:endParaRPr/>
          </a:p>
          <a:p>
            <a:pPr indent="-171450" lvl="1" marL="628650" rtl="0" algn="l">
              <a:spcBef>
                <a:spcPts val="0"/>
              </a:spcBef>
              <a:spcAft>
                <a:spcPts val="0"/>
              </a:spcAft>
              <a:buClr>
                <a:srgbClr val="000000"/>
              </a:buClr>
              <a:buSzPts val="800"/>
              <a:buFont typeface="Arial"/>
              <a:buChar char="•"/>
            </a:pPr>
            <a:r>
              <a:rPr b="0" i="0" lang="en-ZA" sz="800" u="none" strike="noStrike">
                <a:solidFill>
                  <a:srgbClr val="000000"/>
                </a:solidFill>
                <a:latin typeface="Calibri"/>
                <a:ea typeface="Calibri"/>
                <a:cs typeface="Calibri"/>
                <a:sym typeface="Calibri"/>
              </a:rPr>
              <a:t>trends in the agriculture sector</a:t>
            </a:r>
            <a:endParaRPr/>
          </a:p>
          <a:p>
            <a:pPr indent="-171450" lvl="1" marL="628650" rtl="0" algn="l">
              <a:spcBef>
                <a:spcPts val="0"/>
              </a:spcBef>
              <a:spcAft>
                <a:spcPts val="0"/>
              </a:spcAft>
              <a:buClr>
                <a:srgbClr val="000000"/>
              </a:buClr>
              <a:buSzPts val="800"/>
              <a:buFont typeface="Arial"/>
              <a:buChar char="•"/>
            </a:pPr>
            <a:r>
              <a:rPr b="0" i="0" lang="en-ZA" sz="800" u="none" strike="noStrike">
                <a:solidFill>
                  <a:srgbClr val="000000"/>
                </a:solidFill>
                <a:latin typeface="Calibri"/>
                <a:ea typeface="Calibri"/>
                <a:cs typeface="Calibri"/>
                <a:sym typeface="Calibri"/>
              </a:rPr>
              <a:t>trends in biofuel production</a:t>
            </a:r>
            <a:endParaRPr/>
          </a:p>
          <a:p>
            <a:pPr indent="-171450" lvl="1" marL="628650" rtl="0" algn="l">
              <a:spcBef>
                <a:spcPts val="0"/>
              </a:spcBef>
              <a:spcAft>
                <a:spcPts val="0"/>
              </a:spcAft>
              <a:buClr>
                <a:srgbClr val="000000"/>
              </a:buClr>
              <a:buSzPts val="800"/>
              <a:buFont typeface="Arial"/>
              <a:buChar char="•"/>
            </a:pPr>
            <a:r>
              <a:rPr b="0" i="0" lang="en-ZA" sz="800" u="none" strike="noStrike">
                <a:solidFill>
                  <a:srgbClr val="000000"/>
                </a:solidFill>
                <a:latin typeface="Calibri"/>
                <a:ea typeface="Calibri"/>
                <a:cs typeface="Calibri"/>
                <a:sym typeface="Calibri"/>
              </a:rPr>
              <a:t>trends in development (e.g. settlements and infrastructure).</a:t>
            </a:r>
            <a:endParaRPr/>
          </a:p>
        </p:txBody>
      </p:sp>
      <p:sp>
        <p:nvSpPr>
          <p:cNvPr id="370" name="Google Shape;370;p7: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ZA"/>
              <a:t>‹#›</a:t>
            </a:fld>
            <a:endParaRPr/>
          </a:p>
        </p:txBody>
      </p:sp>
    </p:spTree>
  </p:cSld>
  <p:clrMapOvr>
    <a:masterClrMapping/>
  </p:clrMapOvr>
</p:notes>
</file>

<file path=ppt/notesSlides/notesSlide7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82" name="Shape 1982"/>
        <p:cNvGrpSpPr/>
        <p:nvPr/>
      </p:nvGrpSpPr>
      <p:grpSpPr>
        <a:xfrm>
          <a:off x="0" y="0"/>
          <a:ext cx="0" cy="0"/>
          <a:chOff x="0" y="0"/>
          <a:chExt cx="0" cy="0"/>
        </a:xfrm>
      </p:grpSpPr>
      <p:sp>
        <p:nvSpPr>
          <p:cNvPr id="1983" name="Google Shape;1983;p70: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984" name="Google Shape;1984;p7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95" name="Shape 1995"/>
        <p:cNvGrpSpPr/>
        <p:nvPr/>
      </p:nvGrpSpPr>
      <p:grpSpPr>
        <a:xfrm>
          <a:off x="0" y="0"/>
          <a:ext cx="0" cy="0"/>
          <a:chOff x="0" y="0"/>
          <a:chExt cx="0" cy="0"/>
        </a:xfrm>
      </p:grpSpPr>
      <p:sp>
        <p:nvSpPr>
          <p:cNvPr id="1996" name="Google Shape;1996;p71: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997" name="Google Shape;1997;p7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20" name="Shape 2020"/>
        <p:cNvGrpSpPr/>
        <p:nvPr/>
      </p:nvGrpSpPr>
      <p:grpSpPr>
        <a:xfrm>
          <a:off x="0" y="0"/>
          <a:ext cx="0" cy="0"/>
          <a:chOff x="0" y="0"/>
          <a:chExt cx="0" cy="0"/>
        </a:xfrm>
      </p:grpSpPr>
      <p:sp>
        <p:nvSpPr>
          <p:cNvPr id="2021" name="Google Shape;2021;p72: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022" name="Google Shape;2022;p7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34" name="Shape 2034"/>
        <p:cNvGrpSpPr/>
        <p:nvPr/>
      </p:nvGrpSpPr>
      <p:grpSpPr>
        <a:xfrm>
          <a:off x="0" y="0"/>
          <a:ext cx="0" cy="0"/>
          <a:chOff x="0" y="0"/>
          <a:chExt cx="0" cy="0"/>
        </a:xfrm>
      </p:grpSpPr>
      <p:sp>
        <p:nvSpPr>
          <p:cNvPr id="2035" name="Google Shape;2035;p73: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036" name="Google Shape;2036;p7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45" name="Shape 2045"/>
        <p:cNvGrpSpPr/>
        <p:nvPr/>
      </p:nvGrpSpPr>
      <p:grpSpPr>
        <a:xfrm>
          <a:off x="0" y="0"/>
          <a:ext cx="0" cy="0"/>
          <a:chOff x="0" y="0"/>
          <a:chExt cx="0" cy="0"/>
        </a:xfrm>
      </p:grpSpPr>
      <p:sp>
        <p:nvSpPr>
          <p:cNvPr id="2046" name="Google Shape;2046;p74: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047" name="Google Shape;2047;p7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53" name="Shape 2053"/>
        <p:cNvGrpSpPr/>
        <p:nvPr/>
      </p:nvGrpSpPr>
      <p:grpSpPr>
        <a:xfrm>
          <a:off x="0" y="0"/>
          <a:ext cx="0" cy="0"/>
          <a:chOff x="0" y="0"/>
          <a:chExt cx="0" cy="0"/>
        </a:xfrm>
      </p:grpSpPr>
      <p:sp>
        <p:nvSpPr>
          <p:cNvPr id="2054" name="Google Shape;2054;p7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055" name="Google Shape;2055;p7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056" name="Google Shape;2056;p75: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ZA"/>
              <a:t>‹#›</a:t>
            </a:fld>
            <a:endParaRPr/>
          </a:p>
        </p:txBody>
      </p:sp>
    </p:spTree>
  </p:cSld>
  <p:clrMapOvr>
    <a:masterClrMapping/>
  </p:clrMapOvr>
</p:notes>
</file>

<file path=ppt/notesSlides/notesSlide7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62" name="Shape 2062"/>
        <p:cNvGrpSpPr/>
        <p:nvPr/>
      </p:nvGrpSpPr>
      <p:grpSpPr>
        <a:xfrm>
          <a:off x="0" y="0"/>
          <a:ext cx="0" cy="0"/>
          <a:chOff x="0" y="0"/>
          <a:chExt cx="0" cy="0"/>
        </a:xfrm>
      </p:grpSpPr>
      <p:sp>
        <p:nvSpPr>
          <p:cNvPr id="2063" name="Google Shape;2063;p76: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064" name="Google Shape;2064;p7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70" name="Shape 2070"/>
        <p:cNvGrpSpPr/>
        <p:nvPr/>
      </p:nvGrpSpPr>
      <p:grpSpPr>
        <a:xfrm>
          <a:off x="0" y="0"/>
          <a:ext cx="0" cy="0"/>
          <a:chOff x="0" y="0"/>
          <a:chExt cx="0" cy="0"/>
        </a:xfrm>
      </p:grpSpPr>
      <p:sp>
        <p:nvSpPr>
          <p:cNvPr id="2071" name="Google Shape;2071;p7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072" name="Google Shape;2072;p7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073" name="Google Shape;2073;p77: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ZA"/>
              <a:t>‹#›</a:t>
            </a:fld>
            <a:endParaRPr/>
          </a:p>
        </p:txBody>
      </p:sp>
    </p:spTree>
  </p:cSld>
  <p:clrMapOvr>
    <a:masterClrMapping/>
  </p:clrMapOvr>
</p:notes>
</file>

<file path=ppt/notesSlides/notesSlide7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79" name="Shape 2079"/>
        <p:cNvGrpSpPr/>
        <p:nvPr/>
      </p:nvGrpSpPr>
      <p:grpSpPr>
        <a:xfrm>
          <a:off x="0" y="0"/>
          <a:ext cx="0" cy="0"/>
          <a:chOff x="0" y="0"/>
          <a:chExt cx="0" cy="0"/>
        </a:xfrm>
      </p:grpSpPr>
      <p:sp>
        <p:nvSpPr>
          <p:cNvPr id="2080" name="Google Shape;2080;p7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081" name="Google Shape;2081;p78: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b="1" i="0" lang="en-ZA" sz="800" u="none" strike="noStrike">
                <a:solidFill>
                  <a:srgbClr val="000000"/>
                </a:solidFill>
                <a:latin typeface="Arial"/>
                <a:ea typeface="Arial"/>
                <a:cs typeface="Arial"/>
                <a:sym typeface="Arial"/>
              </a:rPr>
              <a:t>PRESENTATION TEXT: </a:t>
            </a:r>
            <a:r>
              <a:rPr b="0" i="0" lang="en-ZA" sz="800" u="none" strike="noStrike">
                <a:solidFill>
                  <a:srgbClr val="000000"/>
                </a:solidFill>
                <a:latin typeface="Arial"/>
                <a:ea typeface="Arial"/>
                <a:cs typeface="Arial"/>
                <a:sym typeface="Arial"/>
              </a:rPr>
              <a:t>The questions can be adapted or further barriers and questions can be added as needed, to ensure that the analysis is relevant to national circumstances. An example of how to complete this table is provided in the exercise sheets.</a:t>
            </a:r>
            <a:endParaRPr sz="800"/>
          </a:p>
        </p:txBody>
      </p:sp>
      <p:sp>
        <p:nvSpPr>
          <p:cNvPr id="2082" name="Google Shape;2082;p78: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ZA"/>
              <a:t>‹#›</a:t>
            </a:fld>
            <a:endParaRPr/>
          </a:p>
        </p:txBody>
      </p:sp>
    </p:spTree>
  </p:cSld>
  <p:clrMapOvr>
    <a:masterClrMapping/>
  </p:clrMapOvr>
</p:notes>
</file>

<file path=ppt/notesSlides/notesSlide7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90" name="Shape 2090"/>
        <p:cNvGrpSpPr/>
        <p:nvPr/>
      </p:nvGrpSpPr>
      <p:grpSpPr>
        <a:xfrm>
          <a:off x="0" y="0"/>
          <a:ext cx="0" cy="0"/>
          <a:chOff x="0" y="0"/>
          <a:chExt cx="0" cy="0"/>
        </a:xfrm>
      </p:grpSpPr>
      <p:sp>
        <p:nvSpPr>
          <p:cNvPr id="2091" name="Google Shape;2091;p7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092" name="Google Shape;2092;p79: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800"/>
          </a:p>
        </p:txBody>
      </p:sp>
      <p:sp>
        <p:nvSpPr>
          <p:cNvPr id="2093" name="Google Shape;2093;p79: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ZA"/>
              <a:t>‹#›</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0" name="Shape 380"/>
        <p:cNvGrpSpPr/>
        <p:nvPr/>
      </p:nvGrpSpPr>
      <p:grpSpPr>
        <a:xfrm>
          <a:off x="0" y="0"/>
          <a:ext cx="0" cy="0"/>
          <a:chOff x="0" y="0"/>
          <a:chExt cx="0" cy="0"/>
        </a:xfrm>
      </p:grpSpPr>
      <p:sp>
        <p:nvSpPr>
          <p:cNvPr id="381" name="Google Shape;381;p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82" name="Google Shape;382;p8: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b="1" lang="en-ZA" sz="800"/>
              <a:t>PRESENTATION TEXT: </a:t>
            </a:r>
            <a:r>
              <a:rPr lang="en-ZA" sz="800"/>
              <a:t>We are looking to determine the projected baseline scenario as illustrated here. There are many variations of what these scenarios may look like, for example the policy scenario may even increase emissions in the end.</a:t>
            </a:r>
            <a:endParaRPr/>
          </a:p>
        </p:txBody>
      </p:sp>
      <p:sp>
        <p:nvSpPr>
          <p:cNvPr id="383" name="Google Shape;383;p8: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ZA"/>
              <a:t>‹#›</a:t>
            </a:fld>
            <a:endParaRPr/>
          </a:p>
        </p:txBody>
      </p:sp>
    </p:spTree>
  </p:cSld>
  <p:clrMapOvr>
    <a:masterClrMapping/>
  </p:clrMapOvr>
</p:notes>
</file>

<file path=ppt/notesSlides/notesSlide8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99" name="Shape 2099"/>
        <p:cNvGrpSpPr/>
        <p:nvPr/>
      </p:nvGrpSpPr>
      <p:grpSpPr>
        <a:xfrm>
          <a:off x="0" y="0"/>
          <a:ext cx="0" cy="0"/>
          <a:chOff x="0" y="0"/>
          <a:chExt cx="0" cy="0"/>
        </a:xfrm>
      </p:grpSpPr>
      <p:sp>
        <p:nvSpPr>
          <p:cNvPr id="2100" name="Google Shape;2100;p8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101" name="Google Shape;2101;p80: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800"/>
          </a:p>
        </p:txBody>
      </p:sp>
      <p:sp>
        <p:nvSpPr>
          <p:cNvPr id="2102" name="Google Shape;2102;p80: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ZA"/>
              <a:t>‹#›</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7" name="Shape 397"/>
        <p:cNvGrpSpPr/>
        <p:nvPr/>
      </p:nvGrpSpPr>
      <p:grpSpPr>
        <a:xfrm>
          <a:off x="0" y="0"/>
          <a:ext cx="0" cy="0"/>
          <a:chOff x="0" y="0"/>
          <a:chExt cx="0" cy="0"/>
        </a:xfrm>
      </p:grpSpPr>
      <p:sp>
        <p:nvSpPr>
          <p:cNvPr id="398" name="Google Shape;398;p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99" name="Google Shape;399;p9: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b="1" i="0" lang="en-ZA" sz="800" u="none" strike="noStrike">
                <a:solidFill>
                  <a:srgbClr val="000000"/>
                </a:solidFill>
                <a:latin typeface="Calibri"/>
                <a:ea typeface="Calibri"/>
                <a:cs typeface="Calibri"/>
                <a:sym typeface="Calibri"/>
              </a:rPr>
              <a:t>PRESENTATION TEXT: </a:t>
            </a:r>
            <a:r>
              <a:rPr b="0" i="0" lang="en-ZA" sz="800" u="none" strike="noStrike">
                <a:solidFill>
                  <a:srgbClr val="000000"/>
                </a:solidFill>
                <a:latin typeface="Calibri"/>
                <a:ea typeface="Calibri"/>
                <a:cs typeface="Calibri"/>
                <a:sym typeface="Calibri"/>
              </a:rPr>
              <a:t>There are multiple ways to project the baseline scenario, ranging from simple to complex. Depending on the availability and quality of historical and forecasting data, any of the following of approaches can be used for determining the baseline scenario. </a:t>
            </a:r>
            <a:endParaRPr sz="800">
              <a:latin typeface="Calibri"/>
              <a:ea typeface="Calibri"/>
              <a:cs typeface="Calibri"/>
              <a:sym typeface="Calibri"/>
            </a:endParaRPr>
          </a:p>
        </p:txBody>
      </p:sp>
      <p:sp>
        <p:nvSpPr>
          <p:cNvPr id="400" name="Google Shape;400;p9: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ZA"/>
              <a:t>‹#›</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1.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2.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0.jpg"/><Relationship Id="rId3" Type="http://schemas.openxmlformats.org/officeDocument/2006/relationships/image" Target="../media/image19.jp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20.xml.rels><?xml version="1.0" encoding="UTF-8" standalone="yes"?><Relationships xmlns="http://schemas.openxmlformats.org/package/2006/relationships"><Relationship Id="rId11" Type="http://schemas.openxmlformats.org/officeDocument/2006/relationships/image" Target="../media/image25.png"/><Relationship Id="rId10" Type="http://schemas.openxmlformats.org/officeDocument/2006/relationships/image" Target="../media/image14.png"/><Relationship Id="rId13" Type="http://schemas.openxmlformats.org/officeDocument/2006/relationships/image" Target="../media/image22.png"/><Relationship Id="rId12" Type="http://schemas.openxmlformats.org/officeDocument/2006/relationships/image" Target="../media/image23.png"/><Relationship Id="rId1" Type="http://schemas.openxmlformats.org/officeDocument/2006/relationships/slideMaster" Target="../slideMasters/slideMaster1.xml"/><Relationship Id="rId2" Type="http://schemas.openxmlformats.org/officeDocument/2006/relationships/image" Target="../media/image26.png"/><Relationship Id="rId3" Type="http://schemas.openxmlformats.org/officeDocument/2006/relationships/image" Target="../media/image16.jpg"/><Relationship Id="rId4" Type="http://schemas.openxmlformats.org/officeDocument/2006/relationships/image" Target="../media/image20.png"/><Relationship Id="rId9" Type="http://schemas.openxmlformats.org/officeDocument/2006/relationships/image" Target="../media/image17.png"/><Relationship Id="rId5" Type="http://schemas.openxmlformats.org/officeDocument/2006/relationships/image" Target="../media/image24.png"/><Relationship Id="rId6" Type="http://schemas.openxmlformats.org/officeDocument/2006/relationships/image" Target="../media/image13.png"/><Relationship Id="rId7" Type="http://schemas.openxmlformats.org/officeDocument/2006/relationships/image" Target="../media/image15.png"/><Relationship Id="rId8" Type="http://schemas.openxmlformats.org/officeDocument/2006/relationships/image" Target="../media/image21.png"/></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8.jpg"/></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8.jpg"/><Relationship Id="rId3" Type="http://schemas.openxmlformats.org/officeDocument/2006/relationships/image" Target="../media/image27.png"/><Relationship Id="rId4" Type="http://schemas.openxmlformats.org/officeDocument/2006/relationships/slide" Target="/ppt/slides/slide6.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8.jpg"/></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8.jp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1.jpg"/><Relationship Id="rId3" Type="http://schemas.openxmlformats.org/officeDocument/2006/relationships/image" Target="../media/image18.jpg"/></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0.jpg"/><Relationship Id="rId3" Type="http://schemas.openxmlformats.org/officeDocument/2006/relationships/image" Target="../media/image18.jpg"/></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4.jpg"/><Relationship Id="rId3" Type="http://schemas.openxmlformats.org/officeDocument/2006/relationships/image" Target="../media/image18.jpg"/></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8.jp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 Id="rId3" Type="http://schemas.openxmlformats.org/officeDocument/2006/relationships/image" Target="../media/image7.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png"/><Relationship Id="rId3" Type="http://schemas.openxmlformats.org/officeDocument/2006/relationships/image" Target="../media/image4.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 Id="rId3" Type="http://schemas.openxmlformats.org/officeDocument/2006/relationships/image" Target="../media/image2.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png"/><Relationship Id="rId3" Type="http://schemas.openxmlformats.org/officeDocument/2006/relationships/image" Target="../media/image2.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p:cSld name="CUSTOM_2">
    <p:bg>
      <p:bgPr>
        <a:solidFill>
          <a:schemeClr val="dk2"/>
        </a:solidFill>
      </p:bgPr>
    </p:bg>
    <p:spTree>
      <p:nvGrpSpPr>
        <p:cNvPr id="13" name="Shape 13"/>
        <p:cNvGrpSpPr/>
        <p:nvPr/>
      </p:nvGrpSpPr>
      <p:grpSpPr>
        <a:xfrm>
          <a:off x="0" y="0"/>
          <a:ext cx="0" cy="0"/>
          <a:chOff x="0" y="0"/>
          <a:chExt cx="0" cy="0"/>
        </a:xfrm>
      </p:grpSpPr>
      <p:sp>
        <p:nvSpPr>
          <p:cNvPr id="14" name="Google Shape;14;p2"/>
          <p:cNvSpPr/>
          <p:nvPr/>
        </p:nvSpPr>
        <p:spPr>
          <a:xfrm>
            <a:off x="0" y="4399850"/>
            <a:ext cx="9144000" cy="743700"/>
          </a:xfrm>
          <a:prstGeom prst="rect">
            <a:avLst/>
          </a:prstGeom>
          <a:solidFill>
            <a:srgbClr val="FFFFFF"/>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 name="Google Shape;15;p2"/>
          <p:cNvSpPr txBox="1"/>
          <p:nvPr>
            <p:ph type="title"/>
          </p:nvPr>
        </p:nvSpPr>
        <p:spPr>
          <a:xfrm>
            <a:off x="4848300" y="445025"/>
            <a:ext cx="4212600" cy="1124100"/>
          </a:xfrm>
          <a:prstGeom prst="rect">
            <a:avLst/>
          </a:prstGeom>
        </p:spPr>
        <p:txBody>
          <a:bodyPr anchorCtr="0" anchor="t" bIns="91425" lIns="91425" spcFirstLastPara="1" rIns="91425" wrap="square" tIns="91425">
            <a:normAutofit/>
          </a:bodyPr>
          <a:lstStyle>
            <a:lvl1pPr lvl="0" rtl="0">
              <a:spcBef>
                <a:spcPts val="0"/>
              </a:spcBef>
              <a:spcAft>
                <a:spcPts val="0"/>
              </a:spcAft>
              <a:buSzPts val="2800"/>
              <a:buFont typeface="Open Sans"/>
              <a:buNone/>
              <a:defRPr b="1" sz="2800">
                <a:latin typeface="Open Sans"/>
                <a:ea typeface="Open Sans"/>
                <a:cs typeface="Open Sans"/>
                <a:sym typeface="Open Sans"/>
              </a:defRPr>
            </a:lvl1pPr>
            <a:lvl2pPr lvl="1" rtl="0">
              <a:spcBef>
                <a:spcPts val="0"/>
              </a:spcBef>
              <a:spcAft>
                <a:spcPts val="0"/>
              </a:spcAft>
              <a:buClr>
                <a:schemeClr val="dk1"/>
              </a:buClr>
              <a:buSzPts val="2800"/>
              <a:buNone/>
              <a:defRPr sz="2800">
                <a:solidFill>
                  <a:schemeClr val="dk1"/>
                </a:solidFill>
              </a:defRPr>
            </a:lvl2pPr>
            <a:lvl3pPr lvl="2" rtl="0">
              <a:spcBef>
                <a:spcPts val="0"/>
              </a:spcBef>
              <a:spcAft>
                <a:spcPts val="0"/>
              </a:spcAft>
              <a:buClr>
                <a:schemeClr val="dk1"/>
              </a:buClr>
              <a:buSzPts val="2800"/>
              <a:buNone/>
              <a:defRPr sz="2800">
                <a:solidFill>
                  <a:schemeClr val="dk1"/>
                </a:solidFill>
              </a:defRPr>
            </a:lvl3pPr>
            <a:lvl4pPr lvl="3" rtl="0">
              <a:spcBef>
                <a:spcPts val="0"/>
              </a:spcBef>
              <a:spcAft>
                <a:spcPts val="0"/>
              </a:spcAft>
              <a:buClr>
                <a:schemeClr val="dk1"/>
              </a:buClr>
              <a:buSzPts val="2800"/>
              <a:buNone/>
              <a:defRPr sz="2800">
                <a:solidFill>
                  <a:schemeClr val="dk1"/>
                </a:solidFill>
              </a:defRPr>
            </a:lvl4pPr>
            <a:lvl5pPr lvl="4" rtl="0">
              <a:spcBef>
                <a:spcPts val="0"/>
              </a:spcBef>
              <a:spcAft>
                <a:spcPts val="0"/>
              </a:spcAft>
              <a:buClr>
                <a:schemeClr val="dk1"/>
              </a:buClr>
              <a:buSzPts val="2800"/>
              <a:buNone/>
              <a:defRPr sz="2800">
                <a:solidFill>
                  <a:schemeClr val="dk1"/>
                </a:solidFill>
              </a:defRPr>
            </a:lvl5pPr>
            <a:lvl6pPr lvl="5" rtl="0">
              <a:spcBef>
                <a:spcPts val="0"/>
              </a:spcBef>
              <a:spcAft>
                <a:spcPts val="0"/>
              </a:spcAft>
              <a:buClr>
                <a:schemeClr val="dk1"/>
              </a:buClr>
              <a:buSzPts val="2800"/>
              <a:buNone/>
              <a:defRPr sz="2800">
                <a:solidFill>
                  <a:schemeClr val="dk1"/>
                </a:solidFill>
              </a:defRPr>
            </a:lvl6pPr>
            <a:lvl7pPr lvl="6" rtl="0">
              <a:spcBef>
                <a:spcPts val="0"/>
              </a:spcBef>
              <a:spcAft>
                <a:spcPts val="0"/>
              </a:spcAft>
              <a:buClr>
                <a:schemeClr val="dk1"/>
              </a:buClr>
              <a:buSzPts val="2800"/>
              <a:buNone/>
              <a:defRPr sz="2800">
                <a:solidFill>
                  <a:schemeClr val="dk1"/>
                </a:solidFill>
              </a:defRPr>
            </a:lvl7pPr>
            <a:lvl8pPr lvl="7" rtl="0">
              <a:spcBef>
                <a:spcPts val="0"/>
              </a:spcBef>
              <a:spcAft>
                <a:spcPts val="0"/>
              </a:spcAft>
              <a:buClr>
                <a:schemeClr val="dk1"/>
              </a:buClr>
              <a:buSzPts val="2800"/>
              <a:buNone/>
              <a:defRPr sz="2800">
                <a:solidFill>
                  <a:schemeClr val="dk1"/>
                </a:solidFill>
              </a:defRPr>
            </a:lvl8pPr>
            <a:lvl9pPr lvl="8" rtl="0">
              <a:spcBef>
                <a:spcPts val="0"/>
              </a:spcBef>
              <a:spcAft>
                <a:spcPts val="0"/>
              </a:spcAft>
              <a:buClr>
                <a:schemeClr val="dk1"/>
              </a:buClr>
              <a:buSzPts val="2800"/>
              <a:buNone/>
              <a:defRPr sz="2800">
                <a:solidFill>
                  <a:schemeClr val="dk1"/>
                </a:solidFill>
              </a:defRPr>
            </a:lvl9pPr>
          </a:lstStyle>
          <a:p/>
        </p:txBody>
      </p:sp>
      <p:sp>
        <p:nvSpPr>
          <p:cNvPr id="16" name="Google Shape;16;p2"/>
          <p:cNvSpPr txBox="1"/>
          <p:nvPr>
            <p:ph idx="1" type="subTitle"/>
          </p:nvPr>
        </p:nvSpPr>
        <p:spPr>
          <a:xfrm>
            <a:off x="4848300" y="1407375"/>
            <a:ext cx="3985200" cy="667800"/>
          </a:xfrm>
          <a:prstGeom prst="rect">
            <a:avLst/>
          </a:prstGeom>
        </p:spPr>
        <p:txBody>
          <a:bodyPr anchorCtr="0" anchor="t" bIns="91425" lIns="91425" spcFirstLastPara="1" rIns="91425" wrap="square" tIns="91425">
            <a:normAutofit/>
          </a:bodyPr>
          <a:lstStyle>
            <a:lvl1pPr lvl="0" rtl="0">
              <a:spcBef>
                <a:spcPts val="0"/>
              </a:spcBef>
              <a:spcAft>
                <a:spcPts val="0"/>
              </a:spcAft>
              <a:buClr>
                <a:schemeClr val="lt1"/>
              </a:buClr>
              <a:buSzPts val="1400"/>
              <a:buNone/>
              <a:defRPr b="1" sz="1400">
                <a:solidFill>
                  <a:schemeClr val="lt1"/>
                </a:solidFill>
              </a:defRPr>
            </a:lvl1pPr>
            <a:lvl2pPr lvl="1" rtl="0">
              <a:spcBef>
                <a:spcPts val="0"/>
              </a:spcBef>
              <a:spcAft>
                <a:spcPts val="0"/>
              </a:spcAft>
              <a:buSzPts val="1800"/>
              <a:buNone/>
              <a:defRPr/>
            </a:lvl2pPr>
            <a:lvl3pPr lvl="2" rtl="0">
              <a:spcBef>
                <a:spcPts val="0"/>
              </a:spcBef>
              <a:spcAft>
                <a:spcPts val="0"/>
              </a:spcAft>
              <a:buSzPts val="15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17" name="Google Shape;17;p2"/>
          <p:cNvSpPr/>
          <p:nvPr>
            <p:ph idx="2" type="pic"/>
          </p:nvPr>
        </p:nvSpPr>
        <p:spPr>
          <a:xfrm>
            <a:off x="-317325" y="-39675"/>
            <a:ext cx="5165700" cy="5143500"/>
          </a:xfrm>
          <a:prstGeom prst="ellipse">
            <a:avLst/>
          </a:prstGeom>
          <a:noFill/>
          <a:ln>
            <a:noFill/>
          </a:ln>
        </p:spPr>
      </p:sp>
      <p:pic>
        <p:nvPicPr>
          <p:cNvPr id="18" name="Google Shape;18;p2"/>
          <p:cNvPicPr preferRelativeResize="0"/>
          <p:nvPr/>
        </p:nvPicPr>
        <p:blipFill>
          <a:blip r:embed="rId2">
            <a:alphaModFix/>
          </a:blip>
          <a:stretch>
            <a:fillRect/>
          </a:stretch>
        </p:blipFill>
        <p:spPr>
          <a:xfrm>
            <a:off x="7143775" y="4418775"/>
            <a:ext cx="1744701" cy="667899"/>
          </a:xfrm>
          <a:prstGeom prst="rect">
            <a:avLst/>
          </a:prstGeom>
          <a:noFill/>
          <a:ln>
            <a:noFill/>
          </a:ln>
        </p:spPr>
      </p:pic>
      <p:sp>
        <p:nvSpPr>
          <p:cNvPr id="19" name="Google Shape;19;p2"/>
          <p:cNvSpPr/>
          <p:nvPr/>
        </p:nvSpPr>
        <p:spPr>
          <a:xfrm>
            <a:off x="8501975" y="167475"/>
            <a:ext cx="251100" cy="277500"/>
          </a:xfrm>
          <a:prstGeom prst="rect">
            <a:avLst/>
          </a:prstGeom>
          <a:solidFill>
            <a:schemeClr val="dk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without website (grey)">
  <p:cSld name="SECTION_HEADER_1_2">
    <p:bg>
      <p:bgPr>
        <a:solidFill>
          <a:schemeClr val="lt2"/>
        </a:solidFill>
      </p:bgPr>
    </p:bg>
    <p:spTree>
      <p:nvGrpSpPr>
        <p:cNvPr id="73" name="Shape 73"/>
        <p:cNvGrpSpPr/>
        <p:nvPr/>
      </p:nvGrpSpPr>
      <p:grpSpPr>
        <a:xfrm>
          <a:off x="0" y="0"/>
          <a:ext cx="0" cy="0"/>
          <a:chOff x="0" y="0"/>
          <a:chExt cx="0" cy="0"/>
        </a:xfrm>
      </p:grpSpPr>
      <p:pic>
        <p:nvPicPr>
          <p:cNvPr id="74" name="Google Shape;74;p11"/>
          <p:cNvPicPr preferRelativeResize="0"/>
          <p:nvPr/>
        </p:nvPicPr>
        <p:blipFill>
          <a:blip r:embed="rId2">
            <a:alphaModFix/>
          </a:blip>
          <a:stretch>
            <a:fillRect/>
          </a:stretch>
        </p:blipFill>
        <p:spPr>
          <a:xfrm>
            <a:off x="7143775" y="4418775"/>
            <a:ext cx="1744701" cy="667899"/>
          </a:xfrm>
          <a:prstGeom prst="rect">
            <a:avLst/>
          </a:prstGeom>
          <a:noFill/>
          <a:ln>
            <a:noFill/>
          </a:ln>
        </p:spPr>
      </p:pic>
      <p:sp>
        <p:nvSpPr>
          <p:cNvPr id="75" name="Google Shape;75;p11"/>
          <p:cNvSpPr txBox="1"/>
          <p:nvPr>
            <p:ph type="title"/>
          </p:nvPr>
        </p:nvSpPr>
        <p:spPr>
          <a:xfrm>
            <a:off x="311700" y="216425"/>
            <a:ext cx="8520600" cy="572700"/>
          </a:xfrm>
          <a:prstGeom prst="rect">
            <a:avLst/>
          </a:prstGeom>
        </p:spPr>
        <p:txBody>
          <a:bodyPr anchorCtr="0" anchor="t" bIns="91425" lIns="91425" spcFirstLastPara="1" rIns="91425" wrap="square" tIns="91425">
            <a:normAutofit/>
          </a:bodyPr>
          <a:lstStyle>
            <a:lvl1pPr lvl="0" rtl="0">
              <a:spcBef>
                <a:spcPts val="0"/>
              </a:spcBef>
              <a:spcAft>
                <a:spcPts val="0"/>
              </a:spcAft>
              <a:buClr>
                <a:schemeClr val="dk1"/>
              </a:buClr>
              <a:buSzPts val="2800"/>
              <a:buFont typeface="Open Sans"/>
              <a:buNone/>
              <a:defRPr b="1" sz="2800">
                <a:solidFill>
                  <a:schemeClr val="dk1"/>
                </a:solidFill>
                <a:latin typeface="Open Sans"/>
                <a:ea typeface="Open Sans"/>
                <a:cs typeface="Open Sans"/>
                <a:sym typeface="Open Sans"/>
              </a:defRPr>
            </a:lvl1pPr>
            <a:lvl2pPr lvl="1" rtl="0">
              <a:spcBef>
                <a:spcPts val="0"/>
              </a:spcBef>
              <a:spcAft>
                <a:spcPts val="0"/>
              </a:spcAft>
              <a:buClr>
                <a:schemeClr val="dk1"/>
              </a:buClr>
              <a:buSzPts val="2800"/>
              <a:buNone/>
              <a:defRPr sz="2800">
                <a:solidFill>
                  <a:schemeClr val="dk1"/>
                </a:solidFill>
              </a:defRPr>
            </a:lvl2pPr>
            <a:lvl3pPr lvl="2" rtl="0">
              <a:spcBef>
                <a:spcPts val="0"/>
              </a:spcBef>
              <a:spcAft>
                <a:spcPts val="0"/>
              </a:spcAft>
              <a:buClr>
                <a:schemeClr val="dk1"/>
              </a:buClr>
              <a:buSzPts val="2800"/>
              <a:buNone/>
              <a:defRPr sz="2800">
                <a:solidFill>
                  <a:schemeClr val="dk1"/>
                </a:solidFill>
              </a:defRPr>
            </a:lvl3pPr>
            <a:lvl4pPr lvl="3" rtl="0">
              <a:spcBef>
                <a:spcPts val="0"/>
              </a:spcBef>
              <a:spcAft>
                <a:spcPts val="0"/>
              </a:spcAft>
              <a:buClr>
                <a:schemeClr val="dk1"/>
              </a:buClr>
              <a:buSzPts val="2800"/>
              <a:buNone/>
              <a:defRPr sz="2800">
                <a:solidFill>
                  <a:schemeClr val="dk1"/>
                </a:solidFill>
              </a:defRPr>
            </a:lvl4pPr>
            <a:lvl5pPr lvl="4" rtl="0">
              <a:spcBef>
                <a:spcPts val="0"/>
              </a:spcBef>
              <a:spcAft>
                <a:spcPts val="0"/>
              </a:spcAft>
              <a:buClr>
                <a:schemeClr val="dk1"/>
              </a:buClr>
              <a:buSzPts val="2800"/>
              <a:buNone/>
              <a:defRPr sz="2800">
                <a:solidFill>
                  <a:schemeClr val="dk1"/>
                </a:solidFill>
              </a:defRPr>
            </a:lvl5pPr>
            <a:lvl6pPr lvl="5" rtl="0">
              <a:spcBef>
                <a:spcPts val="0"/>
              </a:spcBef>
              <a:spcAft>
                <a:spcPts val="0"/>
              </a:spcAft>
              <a:buClr>
                <a:schemeClr val="dk1"/>
              </a:buClr>
              <a:buSzPts val="2800"/>
              <a:buNone/>
              <a:defRPr sz="2800">
                <a:solidFill>
                  <a:schemeClr val="dk1"/>
                </a:solidFill>
              </a:defRPr>
            </a:lvl6pPr>
            <a:lvl7pPr lvl="6" rtl="0">
              <a:spcBef>
                <a:spcPts val="0"/>
              </a:spcBef>
              <a:spcAft>
                <a:spcPts val="0"/>
              </a:spcAft>
              <a:buClr>
                <a:schemeClr val="dk1"/>
              </a:buClr>
              <a:buSzPts val="2800"/>
              <a:buNone/>
              <a:defRPr sz="2800">
                <a:solidFill>
                  <a:schemeClr val="dk1"/>
                </a:solidFill>
              </a:defRPr>
            </a:lvl7pPr>
            <a:lvl8pPr lvl="7" rtl="0">
              <a:spcBef>
                <a:spcPts val="0"/>
              </a:spcBef>
              <a:spcAft>
                <a:spcPts val="0"/>
              </a:spcAft>
              <a:buClr>
                <a:schemeClr val="dk1"/>
              </a:buClr>
              <a:buSzPts val="2800"/>
              <a:buNone/>
              <a:defRPr sz="2800">
                <a:solidFill>
                  <a:schemeClr val="dk1"/>
                </a:solidFill>
              </a:defRPr>
            </a:lvl8pPr>
            <a:lvl9pPr lvl="8" rtl="0">
              <a:spcBef>
                <a:spcPts val="0"/>
              </a:spcBef>
              <a:spcAft>
                <a:spcPts val="0"/>
              </a:spcAft>
              <a:buClr>
                <a:schemeClr val="dk1"/>
              </a:buClr>
              <a:buSzPts val="2800"/>
              <a:buNone/>
              <a:defRPr sz="2800">
                <a:solidFill>
                  <a:schemeClr val="dk1"/>
                </a:solidFill>
              </a:defRPr>
            </a:lvl9pPr>
          </a:lstStyl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without website (white)">
  <p:cSld name="SECTION_HEADER_1_1">
    <p:bg>
      <p:bgPr>
        <a:solidFill>
          <a:srgbClr val="FFFFFF"/>
        </a:solidFill>
      </p:bgPr>
    </p:bg>
    <p:spTree>
      <p:nvGrpSpPr>
        <p:cNvPr id="76" name="Shape 76"/>
        <p:cNvGrpSpPr/>
        <p:nvPr/>
      </p:nvGrpSpPr>
      <p:grpSpPr>
        <a:xfrm>
          <a:off x="0" y="0"/>
          <a:ext cx="0" cy="0"/>
          <a:chOff x="0" y="0"/>
          <a:chExt cx="0" cy="0"/>
        </a:xfrm>
      </p:grpSpPr>
      <p:pic>
        <p:nvPicPr>
          <p:cNvPr id="77" name="Google Shape;77;p12"/>
          <p:cNvPicPr preferRelativeResize="0"/>
          <p:nvPr/>
        </p:nvPicPr>
        <p:blipFill>
          <a:blip r:embed="rId2">
            <a:alphaModFix/>
          </a:blip>
          <a:stretch>
            <a:fillRect/>
          </a:stretch>
        </p:blipFill>
        <p:spPr>
          <a:xfrm>
            <a:off x="7143775" y="4418775"/>
            <a:ext cx="1744701" cy="667899"/>
          </a:xfrm>
          <a:prstGeom prst="rect">
            <a:avLst/>
          </a:prstGeom>
          <a:noFill/>
          <a:ln>
            <a:noFill/>
          </a:ln>
        </p:spPr>
      </p:pic>
      <p:sp>
        <p:nvSpPr>
          <p:cNvPr id="78" name="Google Shape;78;p12"/>
          <p:cNvSpPr txBox="1"/>
          <p:nvPr>
            <p:ph type="title"/>
          </p:nvPr>
        </p:nvSpPr>
        <p:spPr>
          <a:xfrm>
            <a:off x="311700" y="216425"/>
            <a:ext cx="8520600" cy="572700"/>
          </a:xfrm>
          <a:prstGeom prst="rect">
            <a:avLst/>
          </a:prstGeom>
        </p:spPr>
        <p:txBody>
          <a:bodyPr anchorCtr="0" anchor="t" bIns="91425" lIns="91425" spcFirstLastPara="1" rIns="91425" wrap="square" tIns="91425">
            <a:normAutofit/>
          </a:bodyPr>
          <a:lstStyle>
            <a:lvl1pPr lvl="0" rtl="0">
              <a:spcBef>
                <a:spcPts val="0"/>
              </a:spcBef>
              <a:spcAft>
                <a:spcPts val="0"/>
              </a:spcAft>
              <a:buClr>
                <a:schemeClr val="dk1"/>
              </a:buClr>
              <a:buSzPts val="2800"/>
              <a:buFont typeface="Open Sans"/>
              <a:buNone/>
              <a:defRPr b="1" sz="2800">
                <a:solidFill>
                  <a:schemeClr val="dk1"/>
                </a:solidFill>
                <a:latin typeface="Open Sans"/>
                <a:ea typeface="Open Sans"/>
                <a:cs typeface="Open Sans"/>
                <a:sym typeface="Open Sans"/>
              </a:defRPr>
            </a:lvl1pPr>
            <a:lvl2pPr lvl="1" rtl="0">
              <a:spcBef>
                <a:spcPts val="0"/>
              </a:spcBef>
              <a:spcAft>
                <a:spcPts val="0"/>
              </a:spcAft>
              <a:buClr>
                <a:schemeClr val="dk1"/>
              </a:buClr>
              <a:buSzPts val="2800"/>
              <a:buNone/>
              <a:defRPr sz="2800">
                <a:solidFill>
                  <a:schemeClr val="dk1"/>
                </a:solidFill>
              </a:defRPr>
            </a:lvl2pPr>
            <a:lvl3pPr lvl="2" rtl="0">
              <a:spcBef>
                <a:spcPts val="0"/>
              </a:spcBef>
              <a:spcAft>
                <a:spcPts val="0"/>
              </a:spcAft>
              <a:buClr>
                <a:schemeClr val="dk1"/>
              </a:buClr>
              <a:buSzPts val="2800"/>
              <a:buNone/>
              <a:defRPr sz="2800">
                <a:solidFill>
                  <a:schemeClr val="dk1"/>
                </a:solidFill>
              </a:defRPr>
            </a:lvl3pPr>
            <a:lvl4pPr lvl="3" rtl="0">
              <a:spcBef>
                <a:spcPts val="0"/>
              </a:spcBef>
              <a:spcAft>
                <a:spcPts val="0"/>
              </a:spcAft>
              <a:buClr>
                <a:schemeClr val="dk1"/>
              </a:buClr>
              <a:buSzPts val="2800"/>
              <a:buNone/>
              <a:defRPr sz="2800">
                <a:solidFill>
                  <a:schemeClr val="dk1"/>
                </a:solidFill>
              </a:defRPr>
            </a:lvl4pPr>
            <a:lvl5pPr lvl="4" rtl="0">
              <a:spcBef>
                <a:spcPts val="0"/>
              </a:spcBef>
              <a:spcAft>
                <a:spcPts val="0"/>
              </a:spcAft>
              <a:buClr>
                <a:schemeClr val="dk1"/>
              </a:buClr>
              <a:buSzPts val="2800"/>
              <a:buNone/>
              <a:defRPr sz="2800">
                <a:solidFill>
                  <a:schemeClr val="dk1"/>
                </a:solidFill>
              </a:defRPr>
            </a:lvl5pPr>
            <a:lvl6pPr lvl="5" rtl="0">
              <a:spcBef>
                <a:spcPts val="0"/>
              </a:spcBef>
              <a:spcAft>
                <a:spcPts val="0"/>
              </a:spcAft>
              <a:buClr>
                <a:schemeClr val="dk1"/>
              </a:buClr>
              <a:buSzPts val="2800"/>
              <a:buNone/>
              <a:defRPr sz="2800">
                <a:solidFill>
                  <a:schemeClr val="dk1"/>
                </a:solidFill>
              </a:defRPr>
            </a:lvl6pPr>
            <a:lvl7pPr lvl="6" rtl="0">
              <a:spcBef>
                <a:spcPts val="0"/>
              </a:spcBef>
              <a:spcAft>
                <a:spcPts val="0"/>
              </a:spcAft>
              <a:buClr>
                <a:schemeClr val="dk1"/>
              </a:buClr>
              <a:buSzPts val="2800"/>
              <a:buNone/>
              <a:defRPr sz="2800">
                <a:solidFill>
                  <a:schemeClr val="dk1"/>
                </a:solidFill>
              </a:defRPr>
            </a:lvl7pPr>
            <a:lvl8pPr lvl="7" rtl="0">
              <a:spcBef>
                <a:spcPts val="0"/>
              </a:spcBef>
              <a:spcAft>
                <a:spcPts val="0"/>
              </a:spcAft>
              <a:buClr>
                <a:schemeClr val="dk1"/>
              </a:buClr>
              <a:buSzPts val="2800"/>
              <a:buNone/>
              <a:defRPr sz="2800">
                <a:solidFill>
                  <a:schemeClr val="dk1"/>
                </a:solidFill>
              </a:defRPr>
            </a:lvl8pPr>
            <a:lvl9pPr lvl="8" rtl="0">
              <a:spcBef>
                <a:spcPts val="0"/>
              </a:spcBef>
              <a:spcAft>
                <a:spcPts val="0"/>
              </a:spcAft>
              <a:buClr>
                <a:schemeClr val="dk1"/>
              </a:buClr>
              <a:buSzPts val="2800"/>
              <a:buNone/>
              <a:defRPr sz="2800">
                <a:solidFill>
                  <a:schemeClr val="dk1"/>
                </a:solidFill>
              </a:defRPr>
            </a:lvl9pPr>
          </a:lstStyle>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Purple)" type="tx">
  <p:cSld name="TITLE_AND_BODY">
    <p:bg>
      <p:bgPr>
        <a:solidFill>
          <a:schemeClr val="dk1"/>
        </a:solidFill>
      </p:bgPr>
    </p:bg>
    <p:spTree>
      <p:nvGrpSpPr>
        <p:cNvPr id="79" name="Shape 79"/>
        <p:cNvGrpSpPr/>
        <p:nvPr/>
      </p:nvGrpSpPr>
      <p:grpSpPr>
        <a:xfrm>
          <a:off x="0" y="0"/>
          <a:ext cx="0" cy="0"/>
          <a:chOff x="0" y="0"/>
          <a:chExt cx="0" cy="0"/>
        </a:xfrm>
      </p:grpSpPr>
      <p:sp>
        <p:nvSpPr>
          <p:cNvPr id="80" name="Google Shape;80;p13"/>
          <p:cNvSpPr/>
          <p:nvPr>
            <p:ph idx="2" type="pic"/>
          </p:nvPr>
        </p:nvSpPr>
        <p:spPr>
          <a:xfrm>
            <a:off x="0" y="0"/>
            <a:ext cx="4119600" cy="4178100"/>
          </a:xfrm>
          <a:prstGeom prst="rect">
            <a:avLst/>
          </a:prstGeom>
          <a:noFill/>
          <a:ln>
            <a:noFill/>
          </a:ln>
        </p:spPr>
      </p:sp>
      <p:sp>
        <p:nvSpPr>
          <p:cNvPr id="81" name="Google Shape;81;p13"/>
          <p:cNvSpPr txBox="1"/>
          <p:nvPr>
            <p:ph type="title"/>
          </p:nvPr>
        </p:nvSpPr>
        <p:spPr>
          <a:xfrm>
            <a:off x="4619700" y="445025"/>
            <a:ext cx="4212600" cy="1124100"/>
          </a:xfrm>
          <a:prstGeom prst="rect">
            <a:avLst/>
          </a:prstGeom>
        </p:spPr>
        <p:txBody>
          <a:bodyPr anchorCtr="0" anchor="t" bIns="91425" lIns="91425" spcFirstLastPara="1" rIns="91425" wrap="square" tIns="91425">
            <a:normAutofit/>
          </a:bodyPr>
          <a:lstStyle>
            <a:lvl1pPr lvl="0" rtl="0">
              <a:spcBef>
                <a:spcPts val="0"/>
              </a:spcBef>
              <a:spcAft>
                <a:spcPts val="0"/>
              </a:spcAft>
              <a:buClr>
                <a:schemeClr val="dk2"/>
              </a:buClr>
              <a:buSzPts val="2800"/>
              <a:buFont typeface="Open Sans"/>
              <a:buNone/>
              <a:defRPr b="1" sz="2800">
                <a:solidFill>
                  <a:schemeClr val="dk2"/>
                </a:solidFill>
                <a:latin typeface="Open Sans"/>
                <a:ea typeface="Open Sans"/>
                <a:cs typeface="Open Sans"/>
                <a:sym typeface="Open Sans"/>
              </a:defRPr>
            </a:lvl1pPr>
            <a:lvl2pPr lvl="1" rtl="0">
              <a:spcBef>
                <a:spcPts val="0"/>
              </a:spcBef>
              <a:spcAft>
                <a:spcPts val="0"/>
              </a:spcAft>
              <a:buClr>
                <a:schemeClr val="dk1"/>
              </a:buClr>
              <a:buSzPts val="2800"/>
              <a:buNone/>
              <a:defRPr sz="2800">
                <a:solidFill>
                  <a:schemeClr val="dk1"/>
                </a:solidFill>
              </a:defRPr>
            </a:lvl2pPr>
            <a:lvl3pPr lvl="2" rtl="0">
              <a:spcBef>
                <a:spcPts val="0"/>
              </a:spcBef>
              <a:spcAft>
                <a:spcPts val="0"/>
              </a:spcAft>
              <a:buClr>
                <a:schemeClr val="dk1"/>
              </a:buClr>
              <a:buSzPts val="2800"/>
              <a:buNone/>
              <a:defRPr sz="2800">
                <a:solidFill>
                  <a:schemeClr val="dk1"/>
                </a:solidFill>
              </a:defRPr>
            </a:lvl3pPr>
            <a:lvl4pPr lvl="3" rtl="0">
              <a:spcBef>
                <a:spcPts val="0"/>
              </a:spcBef>
              <a:spcAft>
                <a:spcPts val="0"/>
              </a:spcAft>
              <a:buClr>
                <a:schemeClr val="dk1"/>
              </a:buClr>
              <a:buSzPts val="2800"/>
              <a:buNone/>
              <a:defRPr sz="2800">
                <a:solidFill>
                  <a:schemeClr val="dk1"/>
                </a:solidFill>
              </a:defRPr>
            </a:lvl4pPr>
            <a:lvl5pPr lvl="4" rtl="0">
              <a:spcBef>
                <a:spcPts val="0"/>
              </a:spcBef>
              <a:spcAft>
                <a:spcPts val="0"/>
              </a:spcAft>
              <a:buClr>
                <a:schemeClr val="dk1"/>
              </a:buClr>
              <a:buSzPts val="2800"/>
              <a:buNone/>
              <a:defRPr sz="2800">
                <a:solidFill>
                  <a:schemeClr val="dk1"/>
                </a:solidFill>
              </a:defRPr>
            </a:lvl5pPr>
            <a:lvl6pPr lvl="5" rtl="0">
              <a:spcBef>
                <a:spcPts val="0"/>
              </a:spcBef>
              <a:spcAft>
                <a:spcPts val="0"/>
              </a:spcAft>
              <a:buClr>
                <a:schemeClr val="dk1"/>
              </a:buClr>
              <a:buSzPts val="2800"/>
              <a:buNone/>
              <a:defRPr sz="2800">
                <a:solidFill>
                  <a:schemeClr val="dk1"/>
                </a:solidFill>
              </a:defRPr>
            </a:lvl6pPr>
            <a:lvl7pPr lvl="6" rtl="0">
              <a:spcBef>
                <a:spcPts val="0"/>
              </a:spcBef>
              <a:spcAft>
                <a:spcPts val="0"/>
              </a:spcAft>
              <a:buClr>
                <a:schemeClr val="dk1"/>
              </a:buClr>
              <a:buSzPts val="2800"/>
              <a:buNone/>
              <a:defRPr sz="2800">
                <a:solidFill>
                  <a:schemeClr val="dk1"/>
                </a:solidFill>
              </a:defRPr>
            </a:lvl7pPr>
            <a:lvl8pPr lvl="7" rtl="0">
              <a:spcBef>
                <a:spcPts val="0"/>
              </a:spcBef>
              <a:spcAft>
                <a:spcPts val="0"/>
              </a:spcAft>
              <a:buClr>
                <a:schemeClr val="dk1"/>
              </a:buClr>
              <a:buSzPts val="2800"/>
              <a:buNone/>
              <a:defRPr sz="2800">
                <a:solidFill>
                  <a:schemeClr val="dk1"/>
                </a:solidFill>
              </a:defRPr>
            </a:lvl8pPr>
            <a:lvl9pPr lvl="8" rtl="0">
              <a:spcBef>
                <a:spcPts val="0"/>
              </a:spcBef>
              <a:spcAft>
                <a:spcPts val="0"/>
              </a:spcAft>
              <a:buClr>
                <a:schemeClr val="dk1"/>
              </a:buClr>
              <a:buSzPts val="2800"/>
              <a:buNone/>
              <a:defRPr sz="2800">
                <a:solidFill>
                  <a:schemeClr val="dk1"/>
                </a:solidFill>
              </a:defRPr>
            </a:lvl9pPr>
          </a:lstStyle>
          <a:p/>
        </p:txBody>
      </p:sp>
      <p:pic>
        <p:nvPicPr>
          <p:cNvPr id="82" name="Google Shape;82;p13"/>
          <p:cNvPicPr preferRelativeResize="0"/>
          <p:nvPr/>
        </p:nvPicPr>
        <p:blipFill rotWithShape="1">
          <a:blip r:embed="rId2">
            <a:alphaModFix/>
          </a:blip>
          <a:srcRect b="0" l="0" r="0" t="0"/>
          <a:stretch/>
        </p:blipFill>
        <p:spPr>
          <a:xfrm>
            <a:off x="7143775" y="4418775"/>
            <a:ext cx="1744701" cy="667899"/>
          </a:xfrm>
          <a:prstGeom prst="rect">
            <a:avLst/>
          </a:prstGeom>
          <a:noFill/>
          <a:ln>
            <a:noFill/>
          </a:ln>
        </p:spPr>
      </p:pic>
      <p:sp>
        <p:nvSpPr>
          <p:cNvPr id="83" name="Google Shape;83;p13"/>
          <p:cNvSpPr txBox="1"/>
          <p:nvPr>
            <p:ph idx="1" type="subTitle"/>
          </p:nvPr>
        </p:nvSpPr>
        <p:spPr>
          <a:xfrm>
            <a:off x="4619700" y="1407375"/>
            <a:ext cx="3985200" cy="667800"/>
          </a:xfrm>
          <a:prstGeom prst="rect">
            <a:avLst/>
          </a:prstGeom>
        </p:spPr>
        <p:txBody>
          <a:bodyPr anchorCtr="0" anchor="t" bIns="91425" lIns="91425" spcFirstLastPara="1" rIns="91425" wrap="square" tIns="91425">
            <a:normAutofit/>
          </a:bodyPr>
          <a:lstStyle>
            <a:lvl1pPr lvl="0" rtl="0">
              <a:spcBef>
                <a:spcPts val="0"/>
              </a:spcBef>
              <a:spcAft>
                <a:spcPts val="0"/>
              </a:spcAft>
              <a:buClr>
                <a:schemeClr val="lt1"/>
              </a:buClr>
              <a:buSzPts val="1400"/>
              <a:buNone/>
              <a:defRPr b="1" sz="1400">
                <a:solidFill>
                  <a:schemeClr val="lt1"/>
                </a:solidFill>
              </a:defRPr>
            </a:lvl1pPr>
            <a:lvl2pPr lvl="1" rtl="0">
              <a:spcBef>
                <a:spcPts val="0"/>
              </a:spcBef>
              <a:spcAft>
                <a:spcPts val="0"/>
              </a:spcAft>
              <a:buSzPts val="1800"/>
              <a:buNone/>
              <a:defRPr/>
            </a:lvl2pPr>
            <a:lvl3pPr lvl="2" rtl="0">
              <a:spcBef>
                <a:spcPts val="0"/>
              </a:spcBef>
              <a:spcAft>
                <a:spcPts val="0"/>
              </a:spcAft>
              <a:buSzPts val="15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sand)">
  <p:cSld name="TITLE_AND_BODY_1">
    <p:bg>
      <p:bgPr>
        <a:solidFill>
          <a:schemeClr val="accent6"/>
        </a:solidFill>
      </p:bgPr>
    </p:bg>
    <p:spTree>
      <p:nvGrpSpPr>
        <p:cNvPr id="84" name="Shape 84"/>
        <p:cNvGrpSpPr/>
        <p:nvPr/>
      </p:nvGrpSpPr>
      <p:grpSpPr>
        <a:xfrm>
          <a:off x="0" y="0"/>
          <a:ext cx="0" cy="0"/>
          <a:chOff x="0" y="0"/>
          <a:chExt cx="0" cy="0"/>
        </a:xfrm>
      </p:grpSpPr>
      <p:sp>
        <p:nvSpPr>
          <p:cNvPr id="85" name="Google Shape;85;p14"/>
          <p:cNvSpPr txBox="1"/>
          <p:nvPr>
            <p:ph type="title"/>
          </p:nvPr>
        </p:nvSpPr>
        <p:spPr>
          <a:xfrm>
            <a:off x="4619700" y="445025"/>
            <a:ext cx="4212600" cy="1124100"/>
          </a:xfrm>
          <a:prstGeom prst="rect">
            <a:avLst/>
          </a:prstGeom>
        </p:spPr>
        <p:txBody>
          <a:bodyPr anchorCtr="0" anchor="t" bIns="91425" lIns="91425" spcFirstLastPara="1" rIns="91425" wrap="square" tIns="91425">
            <a:normAutofit/>
          </a:bodyPr>
          <a:lstStyle>
            <a:lvl1pPr lvl="0" rtl="0">
              <a:spcBef>
                <a:spcPts val="0"/>
              </a:spcBef>
              <a:spcAft>
                <a:spcPts val="0"/>
              </a:spcAft>
              <a:buSzPts val="2800"/>
              <a:buFont typeface="Open Sans"/>
              <a:buNone/>
              <a:defRPr b="1" sz="2800">
                <a:latin typeface="Open Sans"/>
                <a:ea typeface="Open Sans"/>
                <a:cs typeface="Open Sans"/>
                <a:sym typeface="Open Sans"/>
              </a:defRPr>
            </a:lvl1pPr>
            <a:lvl2pPr lvl="1" rtl="0">
              <a:spcBef>
                <a:spcPts val="0"/>
              </a:spcBef>
              <a:spcAft>
                <a:spcPts val="0"/>
              </a:spcAft>
              <a:buClr>
                <a:schemeClr val="dk1"/>
              </a:buClr>
              <a:buSzPts val="2800"/>
              <a:buNone/>
              <a:defRPr sz="2800">
                <a:solidFill>
                  <a:schemeClr val="dk1"/>
                </a:solidFill>
              </a:defRPr>
            </a:lvl2pPr>
            <a:lvl3pPr lvl="2" rtl="0">
              <a:spcBef>
                <a:spcPts val="0"/>
              </a:spcBef>
              <a:spcAft>
                <a:spcPts val="0"/>
              </a:spcAft>
              <a:buClr>
                <a:schemeClr val="dk1"/>
              </a:buClr>
              <a:buSzPts val="2800"/>
              <a:buNone/>
              <a:defRPr sz="2800">
                <a:solidFill>
                  <a:schemeClr val="dk1"/>
                </a:solidFill>
              </a:defRPr>
            </a:lvl3pPr>
            <a:lvl4pPr lvl="3" rtl="0">
              <a:spcBef>
                <a:spcPts val="0"/>
              </a:spcBef>
              <a:spcAft>
                <a:spcPts val="0"/>
              </a:spcAft>
              <a:buClr>
                <a:schemeClr val="dk1"/>
              </a:buClr>
              <a:buSzPts val="2800"/>
              <a:buNone/>
              <a:defRPr sz="2800">
                <a:solidFill>
                  <a:schemeClr val="dk1"/>
                </a:solidFill>
              </a:defRPr>
            </a:lvl4pPr>
            <a:lvl5pPr lvl="4" rtl="0">
              <a:spcBef>
                <a:spcPts val="0"/>
              </a:spcBef>
              <a:spcAft>
                <a:spcPts val="0"/>
              </a:spcAft>
              <a:buClr>
                <a:schemeClr val="dk1"/>
              </a:buClr>
              <a:buSzPts val="2800"/>
              <a:buNone/>
              <a:defRPr sz="2800">
                <a:solidFill>
                  <a:schemeClr val="dk1"/>
                </a:solidFill>
              </a:defRPr>
            </a:lvl5pPr>
            <a:lvl6pPr lvl="5" rtl="0">
              <a:spcBef>
                <a:spcPts val="0"/>
              </a:spcBef>
              <a:spcAft>
                <a:spcPts val="0"/>
              </a:spcAft>
              <a:buClr>
                <a:schemeClr val="dk1"/>
              </a:buClr>
              <a:buSzPts val="2800"/>
              <a:buNone/>
              <a:defRPr sz="2800">
                <a:solidFill>
                  <a:schemeClr val="dk1"/>
                </a:solidFill>
              </a:defRPr>
            </a:lvl6pPr>
            <a:lvl7pPr lvl="6" rtl="0">
              <a:spcBef>
                <a:spcPts val="0"/>
              </a:spcBef>
              <a:spcAft>
                <a:spcPts val="0"/>
              </a:spcAft>
              <a:buClr>
                <a:schemeClr val="dk1"/>
              </a:buClr>
              <a:buSzPts val="2800"/>
              <a:buNone/>
              <a:defRPr sz="2800">
                <a:solidFill>
                  <a:schemeClr val="dk1"/>
                </a:solidFill>
              </a:defRPr>
            </a:lvl7pPr>
            <a:lvl8pPr lvl="7" rtl="0">
              <a:spcBef>
                <a:spcPts val="0"/>
              </a:spcBef>
              <a:spcAft>
                <a:spcPts val="0"/>
              </a:spcAft>
              <a:buClr>
                <a:schemeClr val="dk1"/>
              </a:buClr>
              <a:buSzPts val="2800"/>
              <a:buNone/>
              <a:defRPr sz="2800">
                <a:solidFill>
                  <a:schemeClr val="dk1"/>
                </a:solidFill>
              </a:defRPr>
            </a:lvl8pPr>
            <a:lvl9pPr lvl="8" rtl="0">
              <a:spcBef>
                <a:spcPts val="0"/>
              </a:spcBef>
              <a:spcAft>
                <a:spcPts val="0"/>
              </a:spcAft>
              <a:buClr>
                <a:schemeClr val="dk1"/>
              </a:buClr>
              <a:buSzPts val="2800"/>
              <a:buNone/>
              <a:defRPr sz="2800">
                <a:solidFill>
                  <a:schemeClr val="dk1"/>
                </a:solidFill>
              </a:defRPr>
            </a:lvl9pPr>
          </a:lstStyle>
          <a:p/>
        </p:txBody>
      </p:sp>
      <p:pic>
        <p:nvPicPr>
          <p:cNvPr id="86" name="Google Shape;86;p14"/>
          <p:cNvPicPr preferRelativeResize="0"/>
          <p:nvPr/>
        </p:nvPicPr>
        <p:blipFill rotWithShape="1">
          <a:blip r:embed="rId2">
            <a:alphaModFix/>
          </a:blip>
          <a:srcRect b="0" l="0" r="0" t="0"/>
          <a:stretch/>
        </p:blipFill>
        <p:spPr>
          <a:xfrm>
            <a:off x="7143775" y="4418775"/>
            <a:ext cx="1744701" cy="667899"/>
          </a:xfrm>
          <a:prstGeom prst="rect">
            <a:avLst/>
          </a:prstGeom>
          <a:noFill/>
          <a:ln>
            <a:noFill/>
          </a:ln>
        </p:spPr>
      </p:pic>
      <p:sp>
        <p:nvSpPr>
          <p:cNvPr id="87" name="Google Shape;87;p14"/>
          <p:cNvSpPr/>
          <p:nvPr>
            <p:ph idx="2" type="pic"/>
          </p:nvPr>
        </p:nvSpPr>
        <p:spPr>
          <a:xfrm>
            <a:off x="0" y="0"/>
            <a:ext cx="4119600" cy="4178100"/>
          </a:xfrm>
          <a:prstGeom prst="rect">
            <a:avLst/>
          </a:prstGeom>
          <a:noFill/>
          <a:ln>
            <a:noFill/>
          </a:ln>
        </p:spPr>
      </p:sp>
      <p:sp>
        <p:nvSpPr>
          <p:cNvPr id="88" name="Google Shape;88;p14"/>
          <p:cNvSpPr txBox="1"/>
          <p:nvPr>
            <p:ph idx="1" type="subTitle"/>
          </p:nvPr>
        </p:nvSpPr>
        <p:spPr>
          <a:xfrm>
            <a:off x="4619700" y="1407375"/>
            <a:ext cx="3985200" cy="667800"/>
          </a:xfrm>
          <a:prstGeom prst="rect">
            <a:avLst/>
          </a:prstGeom>
        </p:spPr>
        <p:txBody>
          <a:bodyPr anchorCtr="0" anchor="t" bIns="91425" lIns="91425" spcFirstLastPara="1" rIns="91425" wrap="square" tIns="91425">
            <a:normAutofit/>
          </a:bodyPr>
          <a:lstStyle>
            <a:lvl1pPr lvl="0">
              <a:spcBef>
                <a:spcPts val="0"/>
              </a:spcBef>
              <a:spcAft>
                <a:spcPts val="0"/>
              </a:spcAft>
              <a:buClr>
                <a:schemeClr val="lt1"/>
              </a:buClr>
              <a:buSzPts val="1400"/>
              <a:buNone/>
              <a:defRPr b="1" sz="1400">
                <a:solidFill>
                  <a:schemeClr val="lt1"/>
                </a:solidFill>
              </a:defRPr>
            </a:lvl1pPr>
            <a:lvl2pPr lvl="1">
              <a:spcBef>
                <a:spcPts val="0"/>
              </a:spcBef>
              <a:spcAft>
                <a:spcPts val="0"/>
              </a:spcAft>
              <a:buSzPts val="1800"/>
              <a:buNone/>
              <a:defRPr/>
            </a:lvl2pPr>
            <a:lvl3pPr lvl="2">
              <a:spcBef>
                <a:spcPts val="0"/>
              </a:spcBef>
              <a:spcAft>
                <a:spcPts val="0"/>
              </a:spcAft>
              <a:buSzPts val="15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orange) 1">
  <p:cSld name="TITLE_AND_BODY_1_2_1">
    <p:bg>
      <p:bgPr>
        <a:solidFill>
          <a:schemeClr val="dk2"/>
        </a:solidFill>
      </p:bgPr>
    </p:bg>
    <p:spTree>
      <p:nvGrpSpPr>
        <p:cNvPr id="89" name="Shape 89"/>
        <p:cNvGrpSpPr/>
        <p:nvPr/>
      </p:nvGrpSpPr>
      <p:grpSpPr>
        <a:xfrm>
          <a:off x="0" y="0"/>
          <a:ext cx="0" cy="0"/>
          <a:chOff x="0" y="0"/>
          <a:chExt cx="0" cy="0"/>
        </a:xfrm>
      </p:grpSpPr>
      <p:sp>
        <p:nvSpPr>
          <p:cNvPr id="90" name="Google Shape;90;p15"/>
          <p:cNvSpPr txBox="1"/>
          <p:nvPr>
            <p:ph type="title"/>
          </p:nvPr>
        </p:nvSpPr>
        <p:spPr>
          <a:xfrm>
            <a:off x="4619700" y="445025"/>
            <a:ext cx="4212600" cy="1124100"/>
          </a:xfrm>
          <a:prstGeom prst="rect">
            <a:avLst/>
          </a:prstGeom>
        </p:spPr>
        <p:txBody>
          <a:bodyPr anchorCtr="0" anchor="t" bIns="91425" lIns="91425" spcFirstLastPara="1" rIns="91425" wrap="square" tIns="91425">
            <a:normAutofit/>
          </a:bodyPr>
          <a:lstStyle>
            <a:lvl1pPr lvl="0" rtl="0">
              <a:spcBef>
                <a:spcPts val="0"/>
              </a:spcBef>
              <a:spcAft>
                <a:spcPts val="0"/>
              </a:spcAft>
              <a:buSzPts val="2800"/>
              <a:buFont typeface="Open Sans"/>
              <a:buNone/>
              <a:defRPr b="1" sz="2800">
                <a:latin typeface="Open Sans"/>
                <a:ea typeface="Open Sans"/>
                <a:cs typeface="Open Sans"/>
                <a:sym typeface="Open Sans"/>
              </a:defRPr>
            </a:lvl1pPr>
            <a:lvl2pPr lvl="1" rtl="0">
              <a:spcBef>
                <a:spcPts val="0"/>
              </a:spcBef>
              <a:spcAft>
                <a:spcPts val="0"/>
              </a:spcAft>
              <a:buClr>
                <a:schemeClr val="dk1"/>
              </a:buClr>
              <a:buSzPts val="2800"/>
              <a:buNone/>
              <a:defRPr sz="2800">
                <a:solidFill>
                  <a:schemeClr val="dk1"/>
                </a:solidFill>
              </a:defRPr>
            </a:lvl2pPr>
            <a:lvl3pPr lvl="2" rtl="0">
              <a:spcBef>
                <a:spcPts val="0"/>
              </a:spcBef>
              <a:spcAft>
                <a:spcPts val="0"/>
              </a:spcAft>
              <a:buClr>
                <a:schemeClr val="dk1"/>
              </a:buClr>
              <a:buSzPts val="2800"/>
              <a:buNone/>
              <a:defRPr sz="2800">
                <a:solidFill>
                  <a:schemeClr val="dk1"/>
                </a:solidFill>
              </a:defRPr>
            </a:lvl3pPr>
            <a:lvl4pPr lvl="3" rtl="0">
              <a:spcBef>
                <a:spcPts val="0"/>
              </a:spcBef>
              <a:spcAft>
                <a:spcPts val="0"/>
              </a:spcAft>
              <a:buClr>
                <a:schemeClr val="dk1"/>
              </a:buClr>
              <a:buSzPts val="2800"/>
              <a:buNone/>
              <a:defRPr sz="2800">
                <a:solidFill>
                  <a:schemeClr val="dk1"/>
                </a:solidFill>
              </a:defRPr>
            </a:lvl4pPr>
            <a:lvl5pPr lvl="4" rtl="0">
              <a:spcBef>
                <a:spcPts val="0"/>
              </a:spcBef>
              <a:spcAft>
                <a:spcPts val="0"/>
              </a:spcAft>
              <a:buClr>
                <a:schemeClr val="dk1"/>
              </a:buClr>
              <a:buSzPts val="2800"/>
              <a:buNone/>
              <a:defRPr sz="2800">
                <a:solidFill>
                  <a:schemeClr val="dk1"/>
                </a:solidFill>
              </a:defRPr>
            </a:lvl5pPr>
            <a:lvl6pPr lvl="5" rtl="0">
              <a:spcBef>
                <a:spcPts val="0"/>
              </a:spcBef>
              <a:spcAft>
                <a:spcPts val="0"/>
              </a:spcAft>
              <a:buClr>
                <a:schemeClr val="dk1"/>
              </a:buClr>
              <a:buSzPts val="2800"/>
              <a:buNone/>
              <a:defRPr sz="2800">
                <a:solidFill>
                  <a:schemeClr val="dk1"/>
                </a:solidFill>
              </a:defRPr>
            </a:lvl6pPr>
            <a:lvl7pPr lvl="6" rtl="0">
              <a:spcBef>
                <a:spcPts val="0"/>
              </a:spcBef>
              <a:spcAft>
                <a:spcPts val="0"/>
              </a:spcAft>
              <a:buClr>
                <a:schemeClr val="dk1"/>
              </a:buClr>
              <a:buSzPts val="2800"/>
              <a:buNone/>
              <a:defRPr sz="2800">
                <a:solidFill>
                  <a:schemeClr val="dk1"/>
                </a:solidFill>
              </a:defRPr>
            </a:lvl7pPr>
            <a:lvl8pPr lvl="7" rtl="0">
              <a:spcBef>
                <a:spcPts val="0"/>
              </a:spcBef>
              <a:spcAft>
                <a:spcPts val="0"/>
              </a:spcAft>
              <a:buClr>
                <a:schemeClr val="dk1"/>
              </a:buClr>
              <a:buSzPts val="2800"/>
              <a:buNone/>
              <a:defRPr sz="2800">
                <a:solidFill>
                  <a:schemeClr val="dk1"/>
                </a:solidFill>
              </a:defRPr>
            </a:lvl8pPr>
            <a:lvl9pPr lvl="8" rtl="0">
              <a:spcBef>
                <a:spcPts val="0"/>
              </a:spcBef>
              <a:spcAft>
                <a:spcPts val="0"/>
              </a:spcAft>
              <a:buClr>
                <a:schemeClr val="dk1"/>
              </a:buClr>
              <a:buSzPts val="2800"/>
              <a:buNone/>
              <a:defRPr sz="2800">
                <a:solidFill>
                  <a:schemeClr val="dk1"/>
                </a:solidFill>
              </a:defRPr>
            </a:lvl9pPr>
          </a:lstStyle>
          <a:p/>
        </p:txBody>
      </p:sp>
      <p:pic>
        <p:nvPicPr>
          <p:cNvPr id="91" name="Google Shape;91;p15"/>
          <p:cNvPicPr preferRelativeResize="0"/>
          <p:nvPr/>
        </p:nvPicPr>
        <p:blipFill rotWithShape="1">
          <a:blip r:embed="rId2">
            <a:alphaModFix/>
          </a:blip>
          <a:srcRect b="0" l="0" r="0" t="0"/>
          <a:stretch/>
        </p:blipFill>
        <p:spPr>
          <a:xfrm>
            <a:off x="7143775" y="4418775"/>
            <a:ext cx="1744701" cy="667899"/>
          </a:xfrm>
          <a:prstGeom prst="rect">
            <a:avLst/>
          </a:prstGeom>
          <a:noFill/>
          <a:ln>
            <a:noFill/>
          </a:ln>
        </p:spPr>
      </p:pic>
      <p:sp>
        <p:nvSpPr>
          <p:cNvPr id="92" name="Google Shape;92;p15"/>
          <p:cNvSpPr/>
          <p:nvPr>
            <p:ph idx="2" type="pic"/>
          </p:nvPr>
        </p:nvSpPr>
        <p:spPr>
          <a:xfrm>
            <a:off x="0" y="0"/>
            <a:ext cx="4119600" cy="4178100"/>
          </a:xfrm>
          <a:prstGeom prst="rect">
            <a:avLst/>
          </a:prstGeom>
          <a:noFill/>
          <a:ln>
            <a:noFill/>
          </a:ln>
        </p:spPr>
      </p:sp>
      <p:sp>
        <p:nvSpPr>
          <p:cNvPr id="93" name="Google Shape;93;p15"/>
          <p:cNvSpPr txBox="1"/>
          <p:nvPr>
            <p:ph idx="1" type="subTitle"/>
          </p:nvPr>
        </p:nvSpPr>
        <p:spPr>
          <a:xfrm>
            <a:off x="4619700" y="1407375"/>
            <a:ext cx="3985200" cy="667800"/>
          </a:xfrm>
          <a:prstGeom prst="rect">
            <a:avLst/>
          </a:prstGeom>
        </p:spPr>
        <p:txBody>
          <a:bodyPr anchorCtr="0" anchor="t" bIns="91425" lIns="91425" spcFirstLastPara="1" rIns="91425" wrap="square" tIns="91425">
            <a:normAutofit/>
          </a:bodyPr>
          <a:lstStyle>
            <a:lvl1pPr lvl="0" rtl="0">
              <a:spcBef>
                <a:spcPts val="0"/>
              </a:spcBef>
              <a:spcAft>
                <a:spcPts val="0"/>
              </a:spcAft>
              <a:buClr>
                <a:schemeClr val="lt1"/>
              </a:buClr>
              <a:buSzPts val="1400"/>
              <a:buNone/>
              <a:defRPr b="1" sz="1400">
                <a:solidFill>
                  <a:schemeClr val="lt1"/>
                </a:solidFill>
              </a:defRPr>
            </a:lvl1pPr>
            <a:lvl2pPr lvl="1" rtl="0">
              <a:spcBef>
                <a:spcPts val="0"/>
              </a:spcBef>
              <a:spcAft>
                <a:spcPts val="0"/>
              </a:spcAft>
              <a:buSzPts val="1800"/>
              <a:buNone/>
              <a:defRPr/>
            </a:lvl2pPr>
            <a:lvl3pPr lvl="2" rtl="0">
              <a:spcBef>
                <a:spcPts val="0"/>
              </a:spcBef>
              <a:spcAft>
                <a:spcPts val="0"/>
              </a:spcAft>
              <a:buSzPts val="15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orange)">
  <p:cSld name="TITLE_AND_BODY_1_2">
    <p:bg>
      <p:bgPr>
        <a:solidFill>
          <a:schemeClr val="accent1"/>
        </a:solidFill>
      </p:bgPr>
    </p:bg>
    <p:spTree>
      <p:nvGrpSpPr>
        <p:cNvPr id="94" name="Shape 94"/>
        <p:cNvGrpSpPr/>
        <p:nvPr/>
      </p:nvGrpSpPr>
      <p:grpSpPr>
        <a:xfrm>
          <a:off x="0" y="0"/>
          <a:ext cx="0" cy="0"/>
          <a:chOff x="0" y="0"/>
          <a:chExt cx="0" cy="0"/>
        </a:xfrm>
      </p:grpSpPr>
      <p:sp>
        <p:nvSpPr>
          <p:cNvPr id="95" name="Google Shape;95;p16"/>
          <p:cNvSpPr txBox="1"/>
          <p:nvPr>
            <p:ph type="title"/>
          </p:nvPr>
        </p:nvSpPr>
        <p:spPr>
          <a:xfrm>
            <a:off x="4619700" y="445025"/>
            <a:ext cx="4212600" cy="1124100"/>
          </a:xfrm>
          <a:prstGeom prst="rect">
            <a:avLst/>
          </a:prstGeom>
        </p:spPr>
        <p:txBody>
          <a:bodyPr anchorCtr="0" anchor="t" bIns="91425" lIns="91425" spcFirstLastPara="1" rIns="91425" wrap="square" tIns="91425">
            <a:normAutofit/>
          </a:bodyPr>
          <a:lstStyle>
            <a:lvl1pPr lvl="0" rtl="0">
              <a:spcBef>
                <a:spcPts val="0"/>
              </a:spcBef>
              <a:spcAft>
                <a:spcPts val="0"/>
              </a:spcAft>
              <a:buClr>
                <a:schemeClr val="dk2"/>
              </a:buClr>
              <a:buSzPts val="2800"/>
              <a:buFont typeface="Open Sans"/>
              <a:buNone/>
              <a:defRPr b="1" sz="2800">
                <a:solidFill>
                  <a:schemeClr val="dk2"/>
                </a:solidFill>
                <a:latin typeface="Open Sans"/>
                <a:ea typeface="Open Sans"/>
                <a:cs typeface="Open Sans"/>
                <a:sym typeface="Open Sans"/>
              </a:defRPr>
            </a:lvl1pPr>
            <a:lvl2pPr lvl="1" rtl="0">
              <a:spcBef>
                <a:spcPts val="0"/>
              </a:spcBef>
              <a:spcAft>
                <a:spcPts val="0"/>
              </a:spcAft>
              <a:buClr>
                <a:schemeClr val="dk1"/>
              </a:buClr>
              <a:buSzPts val="2800"/>
              <a:buNone/>
              <a:defRPr sz="2800">
                <a:solidFill>
                  <a:schemeClr val="dk1"/>
                </a:solidFill>
              </a:defRPr>
            </a:lvl2pPr>
            <a:lvl3pPr lvl="2" rtl="0">
              <a:spcBef>
                <a:spcPts val="0"/>
              </a:spcBef>
              <a:spcAft>
                <a:spcPts val="0"/>
              </a:spcAft>
              <a:buClr>
                <a:schemeClr val="dk1"/>
              </a:buClr>
              <a:buSzPts val="2800"/>
              <a:buNone/>
              <a:defRPr sz="2800">
                <a:solidFill>
                  <a:schemeClr val="dk1"/>
                </a:solidFill>
              </a:defRPr>
            </a:lvl3pPr>
            <a:lvl4pPr lvl="3" rtl="0">
              <a:spcBef>
                <a:spcPts val="0"/>
              </a:spcBef>
              <a:spcAft>
                <a:spcPts val="0"/>
              </a:spcAft>
              <a:buClr>
                <a:schemeClr val="dk1"/>
              </a:buClr>
              <a:buSzPts val="2800"/>
              <a:buNone/>
              <a:defRPr sz="2800">
                <a:solidFill>
                  <a:schemeClr val="dk1"/>
                </a:solidFill>
              </a:defRPr>
            </a:lvl4pPr>
            <a:lvl5pPr lvl="4" rtl="0">
              <a:spcBef>
                <a:spcPts val="0"/>
              </a:spcBef>
              <a:spcAft>
                <a:spcPts val="0"/>
              </a:spcAft>
              <a:buClr>
                <a:schemeClr val="dk1"/>
              </a:buClr>
              <a:buSzPts val="2800"/>
              <a:buNone/>
              <a:defRPr sz="2800">
                <a:solidFill>
                  <a:schemeClr val="dk1"/>
                </a:solidFill>
              </a:defRPr>
            </a:lvl5pPr>
            <a:lvl6pPr lvl="5" rtl="0">
              <a:spcBef>
                <a:spcPts val="0"/>
              </a:spcBef>
              <a:spcAft>
                <a:spcPts val="0"/>
              </a:spcAft>
              <a:buClr>
                <a:schemeClr val="dk1"/>
              </a:buClr>
              <a:buSzPts val="2800"/>
              <a:buNone/>
              <a:defRPr sz="2800">
                <a:solidFill>
                  <a:schemeClr val="dk1"/>
                </a:solidFill>
              </a:defRPr>
            </a:lvl6pPr>
            <a:lvl7pPr lvl="6" rtl="0">
              <a:spcBef>
                <a:spcPts val="0"/>
              </a:spcBef>
              <a:spcAft>
                <a:spcPts val="0"/>
              </a:spcAft>
              <a:buClr>
                <a:schemeClr val="dk1"/>
              </a:buClr>
              <a:buSzPts val="2800"/>
              <a:buNone/>
              <a:defRPr sz="2800">
                <a:solidFill>
                  <a:schemeClr val="dk1"/>
                </a:solidFill>
              </a:defRPr>
            </a:lvl7pPr>
            <a:lvl8pPr lvl="7" rtl="0">
              <a:spcBef>
                <a:spcPts val="0"/>
              </a:spcBef>
              <a:spcAft>
                <a:spcPts val="0"/>
              </a:spcAft>
              <a:buClr>
                <a:schemeClr val="dk1"/>
              </a:buClr>
              <a:buSzPts val="2800"/>
              <a:buNone/>
              <a:defRPr sz="2800">
                <a:solidFill>
                  <a:schemeClr val="dk1"/>
                </a:solidFill>
              </a:defRPr>
            </a:lvl8pPr>
            <a:lvl9pPr lvl="8" rtl="0">
              <a:spcBef>
                <a:spcPts val="0"/>
              </a:spcBef>
              <a:spcAft>
                <a:spcPts val="0"/>
              </a:spcAft>
              <a:buClr>
                <a:schemeClr val="dk1"/>
              </a:buClr>
              <a:buSzPts val="2800"/>
              <a:buNone/>
              <a:defRPr sz="2800">
                <a:solidFill>
                  <a:schemeClr val="dk1"/>
                </a:solidFill>
              </a:defRPr>
            </a:lvl9pPr>
          </a:lstStyle>
          <a:p/>
        </p:txBody>
      </p:sp>
      <p:pic>
        <p:nvPicPr>
          <p:cNvPr id="96" name="Google Shape;96;p16"/>
          <p:cNvPicPr preferRelativeResize="0"/>
          <p:nvPr/>
        </p:nvPicPr>
        <p:blipFill rotWithShape="1">
          <a:blip r:embed="rId2">
            <a:alphaModFix/>
          </a:blip>
          <a:srcRect b="0" l="0" r="0" t="0"/>
          <a:stretch/>
        </p:blipFill>
        <p:spPr>
          <a:xfrm>
            <a:off x="7143775" y="4418775"/>
            <a:ext cx="1744701" cy="667899"/>
          </a:xfrm>
          <a:prstGeom prst="rect">
            <a:avLst/>
          </a:prstGeom>
          <a:noFill/>
          <a:ln>
            <a:noFill/>
          </a:ln>
        </p:spPr>
      </p:pic>
      <p:sp>
        <p:nvSpPr>
          <p:cNvPr id="97" name="Google Shape;97;p16"/>
          <p:cNvSpPr/>
          <p:nvPr>
            <p:ph idx="2" type="pic"/>
          </p:nvPr>
        </p:nvSpPr>
        <p:spPr>
          <a:xfrm>
            <a:off x="0" y="0"/>
            <a:ext cx="4119600" cy="4178100"/>
          </a:xfrm>
          <a:prstGeom prst="rect">
            <a:avLst/>
          </a:prstGeom>
          <a:noFill/>
          <a:ln>
            <a:noFill/>
          </a:ln>
        </p:spPr>
      </p:sp>
      <p:sp>
        <p:nvSpPr>
          <p:cNvPr id="98" name="Google Shape;98;p16"/>
          <p:cNvSpPr txBox="1"/>
          <p:nvPr>
            <p:ph idx="1" type="subTitle"/>
          </p:nvPr>
        </p:nvSpPr>
        <p:spPr>
          <a:xfrm>
            <a:off x="4619700" y="1407375"/>
            <a:ext cx="3985200" cy="667800"/>
          </a:xfrm>
          <a:prstGeom prst="rect">
            <a:avLst/>
          </a:prstGeom>
        </p:spPr>
        <p:txBody>
          <a:bodyPr anchorCtr="0" anchor="t" bIns="91425" lIns="91425" spcFirstLastPara="1" rIns="91425" wrap="square" tIns="91425">
            <a:normAutofit/>
          </a:bodyPr>
          <a:lstStyle>
            <a:lvl1pPr lvl="0" rtl="0">
              <a:spcBef>
                <a:spcPts val="0"/>
              </a:spcBef>
              <a:spcAft>
                <a:spcPts val="0"/>
              </a:spcAft>
              <a:buClr>
                <a:schemeClr val="lt1"/>
              </a:buClr>
              <a:buSzPts val="1400"/>
              <a:buNone/>
              <a:defRPr b="1" sz="1400">
                <a:solidFill>
                  <a:schemeClr val="lt1"/>
                </a:solidFill>
              </a:defRPr>
            </a:lvl1pPr>
            <a:lvl2pPr lvl="1" rtl="0">
              <a:spcBef>
                <a:spcPts val="0"/>
              </a:spcBef>
              <a:spcAft>
                <a:spcPts val="0"/>
              </a:spcAft>
              <a:buSzPts val="1800"/>
              <a:buNone/>
              <a:defRPr/>
            </a:lvl2pPr>
            <a:lvl3pPr lvl="2" rtl="0">
              <a:spcBef>
                <a:spcPts val="0"/>
              </a:spcBef>
              <a:spcAft>
                <a:spcPts val="0"/>
              </a:spcAft>
              <a:buSzPts val="15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p:cSld name="CUSTOM_3">
    <p:spTree>
      <p:nvGrpSpPr>
        <p:cNvPr id="99" name="Shape 99"/>
        <p:cNvGrpSpPr/>
        <p:nvPr/>
      </p:nvGrpSpPr>
      <p:grpSpPr>
        <a:xfrm>
          <a:off x="0" y="0"/>
          <a:ext cx="0" cy="0"/>
          <a:chOff x="0" y="0"/>
          <a:chExt cx="0" cy="0"/>
        </a:xfrm>
      </p:grpSpPr>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p:cSld name="1_Title and Content">
    <p:bg>
      <p:bgPr>
        <a:solidFill>
          <a:schemeClr val="lt1"/>
        </a:solidFill>
      </p:bgPr>
    </p:bg>
    <p:spTree>
      <p:nvGrpSpPr>
        <p:cNvPr id="100" name="Shape 100"/>
        <p:cNvGrpSpPr/>
        <p:nvPr/>
      </p:nvGrpSpPr>
      <p:grpSpPr>
        <a:xfrm>
          <a:off x="0" y="0"/>
          <a:ext cx="0" cy="0"/>
          <a:chOff x="0" y="0"/>
          <a:chExt cx="0" cy="0"/>
        </a:xfrm>
      </p:grpSpPr>
      <p:sp>
        <p:nvSpPr>
          <p:cNvPr id="101" name="Google Shape;101;p18"/>
          <p:cNvSpPr txBox="1"/>
          <p:nvPr>
            <p:ph idx="1" type="body"/>
          </p:nvPr>
        </p:nvSpPr>
        <p:spPr>
          <a:xfrm>
            <a:off x="324000" y="1434465"/>
            <a:ext cx="7607400" cy="3209100"/>
          </a:xfrm>
          <a:prstGeom prst="rect">
            <a:avLst/>
          </a:prstGeom>
          <a:noFill/>
          <a:ln>
            <a:noFill/>
          </a:ln>
        </p:spPr>
        <p:txBody>
          <a:bodyPr anchorCtr="0" anchor="t" bIns="0" lIns="0" spcFirstLastPara="1" rIns="0" wrap="square" tIns="0">
            <a:noAutofit/>
          </a:bodyPr>
          <a:lstStyle>
            <a:lvl1pPr indent="-228600" lvl="0" marL="457200" marR="0" rtl="0" algn="l">
              <a:lnSpc>
                <a:spcPct val="90000"/>
              </a:lnSpc>
              <a:spcBef>
                <a:spcPts val="800"/>
              </a:spcBef>
              <a:spcAft>
                <a:spcPts val="0"/>
              </a:spcAft>
              <a:buClr>
                <a:srgbClr val="3F3F3F"/>
              </a:buClr>
              <a:buSzPts val="1400"/>
              <a:buFont typeface="Salsa"/>
              <a:buNone/>
              <a:defRPr b="0" i="0" sz="1100" u="none" cap="none" strike="noStrike">
                <a:solidFill>
                  <a:schemeClr val="dk1"/>
                </a:solidFill>
                <a:latin typeface="Salsa"/>
                <a:ea typeface="Salsa"/>
                <a:cs typeface="Salsa"/>
                <a:sym typeface="Salsa"/>
              </a:defRPr>
            </a:lvl1pPr>
            <a:lvl2pPr indent="-304800" lvl="1" marL="914400" marR="0" rtl="0" algn="l">
              <a:lnSpc>
                <a:spcPct val="90000"/>
              </a:lnSpc>
              <a:spcBef>
                <a:spcPts val="400"/>
              </a:spcBef>
              <a:spcAft>
                <a:spcPts val="0"/>
              </a:spcAft>
              <a:buClr>
                <a:srgbClr val="3F3F3F"/>
              </a:buClr>
              <a:buSzPts val="1200"/>
              <a:buFont typeface="Arial"/>
              <a:buChar char="•"/>
              <a:defRPr b="0" i="0" sz="1100" u="none" cap="none" strike="noStrike">
                <a:solidFill>
                  <a:srgbClr val="3F3F3F"/>
                </a:solidFill>
                <a:latin typeface="Arial"/>
                <a:ea typeface="Arial"/>
                <a:cs typeface="Arial"/>
                <a:sym typeface="Arial"/>
              </a:defRPr>
            </a:lvl2pPr>
            <a:lvl3pPr indent="-298450" lvl="2" marL="1371600" marR="0" rtl="0" algn="l">
              <a:lnSpc>
                <a:spcPct val="90000"/>
              </a:lnSpc>
              <a:spcBef>
                <a:spcPts val="400"/>
              </a:spcBef>
              <a:spcAft>
                <a:spcPts val="0"/>
              </a:spcAft>
              <a:buClr>
                <a:srgbClr val="3F3F3F"/>
              </a:buClr>
              <a:buSzPts val="1100"/>
              <a:buFont typeface="Arial"/>
              <a:buChar char="•"/>
              <a:defRPr b="0" i="0" sz="1100" u="none" cap="none" strike="noStrike">
                <a:solidFill>
                  <a:srgbClr val="3F3F3F"/>
                </a:solidFill>
                <a:latin typeface="Arial"/>
                <a:ea typeface="Arial"/>
                <a:cs typeface="Arial"/>
                <a:sym typeface="Arial"/>
              </a:defRPr>
            </a:lvl3pPr>
            <a:lvl4pPr indent="-298450" lvl="3" marL="1828800" marR="0" rtl="0" algn="l">
              <a:lnSpc>
                <a:spcPct val="90000"/>
              </a:lnSpc>
              <a:spcBef>
                <a:spcPts val="400"/>
              </a:spcBef>
              <a:spcAft>
                <a:spcPts val="0"/>
              </a:spcAft>
              <a:buClr>
                <a:srgbClr val="3F3F3F"/>
              </a:buClr>
              <a:buSzPts val="1100"/>
              <a:buFont typeface="Arial"/>
              <a:buChar char="•"/>
              <a:defRPr b="0" i="0" sz="1100" u="none" cap="none" strike="noStrike">
                <a:solidFill>
                  <a:srgbClr val="3F3F3F"/>
                </a:solidFill>
                <a:latin typeface="Arial"/>
                <a:ea typeface="Arial"/>
                <a:cs typeface="Arial"/>
                <a:sym typeface="Arial"/>
              </a:defRPr>
            </a:lvl4pPr>
            <a:lvl5pPr indent="-298450" lvl="4" marL="2286000" marR="0" rtl="0" algn="l">
              <a:lnSpc>
                <a:spcPct val="90000"/>
              </a:lnSpc>
              <a:spcBef>
                <a:spcPts val="400"/>
              </a:spcBef>
              <a:spcAft>
                <a:spcPts val="0"/>
              </a:spcAft>
              <a:buClr>
                <a:srgbClr val="3F3F3F"/>
              </a:buClr>
              <a:buSzPts val="1100"/>
              <a:buFont typeface="Arial"/>
              <a:buChar char="•"/>
              <a:defRPr b="0" i="0" sz="1100" u="none" cap="none" strike="noStrike">
                <a:solidFill>
                  <a:srgbClr val="3F3F3F"/>
                </a:solidFill>
                <a:latin typeface="Arial"/>
                <a:ea typeface="Arial"/>
                <a:cs typeface="Arial"/>
                <a:sym typeface="Arial"/>
              </a:defRPr>
            </a:lvl5pPr>
            <a:lvl6pPr indent="-317500" lvl="5" marL="2743200" marR="0" rtl="0" algn="l">
              <a:lnSpc>
                <a:spcPct val="90000"/>
              </a:lnSpc>
              <a:spcBef>
                <a:spcPts val="400"/>
              </a:spcBef>
              <a:spcAft>
                <a:spcPts val="0"/>
              </a:spcAft>
              <a:buClr>
                <a:schemeClr val="dk1"/>
              </a:buClr>
              <a:buSzPts val="1400"/>
              <a:buFont typeface="Arial"/>
              <a:buChar char="•"/>
              <a:defRPr b="0" i="0" sz="1100" u="none" cap="none" strike="noStrike">
                <a:solidFill>
                  <a:srgbClr val="000000"/>
                </a:solidFill>
                <a:latin typeface="Arial"/>
                <a:ea typeface="Arial"/>
                <a:cs typeface="Arial"/>
                <a:sym typeface="Arial"/>
              </a:defRPr>
            </a:lvl6pPr>
            <a:lvl7pPr indent="-317500" lvl="6" marL="3200400" marR="0" rtl="0" algn="l">
              <a:lnSpc>
                <a:spcPct val="90000"/>
              </a:lnSpc>
              <a:spcBef>
                <a:spcPts val="400"/>
              </a:spcBef>
              <a:spcAft>
                <a:spcPts val="0"/>
              </a:spcAft>
              <a:buClr>
                <a:schemeClr val="dk1"/>
              </a:buClr>
              <a:buSzPts val="1400"/>
              <a:buFont typeface="Arial"/>
              <a:buChar char="•"/>
              <a:defRPr b="0" i="0" sz="1100" u="none" cap="none" strike="noStrike">
                <a:solidFill>
                  <a:srgbClr val="000000"/>
                </a:solidFill>
                <a:latin typeface="Arial"/>
                <a:ea typeface="Arial"/>
                <a:cs typeface="Arial"/>
                <a:sym typeface="Arial"/>
              </a:defRPr>
            </a:lvl7pPr>
            <a:lvl8pPr indent="-317500" lvl="7" marL="3657600" marR="0" rtl="0" algn="l">
              <a:lnSpc>
                <a:spcPct val="90000"/>
              </a:lnSpc>
              <a:spcBef>
                <a:spcPts val="400"/>
              </a:spcBef>
              <a:spcAft>
                <a:spcPts val="0"/>
              </a:spcAft>
              <a:buClr>
                <a:schemeClr val="dk1"/>
              </a:buClr>
              <a:buSzPts val="1400"/>
              <a:buFont typeface="Arial"/>
              <a:buChar char="•"/>
              <a:defRPr b="0" i="0" sz="1100" u="none" cap="none" strike="noStrike">
                <a:solidFill>
                  <a:srgbClr val="000000"/>
                </a:solidFill>
                <a:latin typeface="Arial"/>
                <a:ea typeface="Arial"/>
                <a:cs typeface="Arial"/>
                <a:sym typeface="Arial"/>
              </a:defRPr>
            </a:lvl8pPr>
            <a:lvl9pPr indent="-317500" lvl="8" marL="4114800" marR="0" rtl="0" algn="l">
              <a:lnSpc>
                <a:spcPct val="90000"/>
              </a:lnSpc>
              <a:spcBef>
                <a:spcPts val="400"/>
              </a:spcBef>
              <a:spcAft>
                <a:spcPts val="0"/>
              </a:spcAft>
              <a:buClr>
                <a:schemeClr val="dk1"/>
              </a:buClr>
              <a:buSzPts val="1400"/>
              <a:buFont typeface="Arial"/>
              <a:buChar char="•"/>
              <a:defRPr b="0" i="0" sz="1100" u="none" cap="none" strike="noStrike">
                <a:solidFill>
                  <a:srgbClr val="000000"/>
                </a:solidFill>
                <a:latin typeface="Arial"/>
                <a:ea typeface="Arial"/>
                <a:cs typeface="Arial"/>
                <a:sym typeface="Arial"/>
              </a:defRPr>
            </a:lvl9pPr>
          </a:lstStyle>
          <a:p/>
        </p:txBody>
      </p:sp>
      <p:sp>
        <p:nvSpPr>
          <p:cNvPr id="102" name="Google Shape;102;p18"/>
          <p:cNvSpPr txBox="1"/>
          <p:nvPr>
            <p:ph type="title"/>
          </p:nvPr>
        </p:nvSpPr>
        <p:spPr>
          <a:xfrm>
            <a:off x="324000" y="199045"/>
            <a:ext cx="5145300" cy="812400"/>
          </a:xfrm>
          <a:prstGeom prst="rect">
            <a:avLst/>
          </a:prstGeom>
          <a:noFill/>
          <a:ln>
            <a:noFill/>
          </a:ln>
        </p:spPr>
        <p:txBody>
          <a:bodyPr anchorCtr="0" anchor="t" bIns="34275" lIns="68575" spcFirstLastPara="1" rIns="68575" wrap="square" tIns="34275">
            <a:noAutofit/>
          </a:bodyPr>
          <a:lstStyle>
            <a:lvl1pPr lvl="0" rtl="0" algn="l">
              <a:lnSpc>
                <a:spcPct val="100000"/>
              </a:lnSpc>
              <a:spcBef>
                <a:spcPts val="0"/>
              </a:spcBef>
              <a:spcAft>
                <a:spcPts val="0"/>
              </a:spcAft>
              <a:buSzPts val="2200"/>
              <a:buNone/>
              <a:defRPr/>
            </a:lvl1pPr>
            <a:lvl2pPr lvl="1" rtl="0" algn="l">
              <a:lnSpc>
                <a:spcPct val="100000"/>
              </a:lnSpc>
              <a:spcBef>
                <a:spcPts val="0"/>
              </a:spcBef>
              <a:spcAft>
                <a:spcPts val="0"/>
              </a:spcAft>
              <a:buSzPts val="2800"/>
              <a:buNone/>
              <a:defRPr/>
            </a:lvl2pPr>
            <a:lvl3pPr lvl="2" rtl="0" algn="l">
              <a:lnSpc>
                <a:spcPct val="100000"/>
              </a:lnSpc>
              <a:spcBef>
                <a:spcPts val="0"/>
              </a:spcBef>
              <a:spcAft>
                <a:spcPts val="0"/>
              </a:spcAft>
              <a:buSzPts val="2800"/>
              <a:buNone/>
              <a:defRPr/>
            </a:lvl3pPr>
            <a:lvl4pPr lvl="3" rtl="0" algn="l">
              <a:lnSpc>
                <a:spcPct val="100000"/>
              </a:lnSpc>
              <a:spcBef>
                <a:spcPts val="0"/>
              </a:spcBef>
              <a:spcAft>
                <a:spcPts val="0"/>
              </a:spcAft>
              <a:buSzPts val="2800"/>
              <a:buNone/>
              <a:defRPr/>
            </a:lvl4pPr>
            <a:lvl5pPr lvl="4" rtl="0" algn="l">
              <a:lnSpc>
                <a:spcPct val="100000"/>
              </a:lnSpc>
              <a:spcBef>
                <a:spcPts val="0"/>
              </a:spcBef>
              <a:spcAft>
                <a:spcPts val="0"/>
              </a:spcAft>
              <a:buSzPts val="2800"/>
              <a:buNone/>
              <a:defRPr/>
            </a:lvl5pPr>
            <a:lvl6pPr lvl="5" rtl="0" algn="l">
              <a:lnSpc>
                <a:spcPct val="100000"/>
              </a:lnSpc>
              <a:spcBef>
                <a:spcPts val="0"/>
              </a:spcBef>
              <a:spcAft>
                <a:spcPts val="0"/>
              </a:spcAft>
              <a:buSzPts val="2800"/>
              <a:buNone/>
              <a:defRPr/>
            </a:lvl6pPr>
            <a:lvl7pPr lvl="6" rtl="0" algn="l">
              <a:lnSpc>
                <a:spcPct val="100000"/>
              </a:lnSpc>
              <a:spcBef>
                <a:spcPts val="0"/>
              </a:spcBef>
              <a:spcAft>
                <a:spcPts val="0"/>
              </a:spcAft>
              <a:buSzPts val="2800"/>
              <a:buNone/>
              <a:defRPr/>
            </a:lvl7pPr>
            <a:lvl8pPr lvl="7" rtl="0" algn="l">
              <a:lnSpc>
                <a:spcPct val="100000"/>
              </a:lnSpc>
              <a:spcBef>
                <a:spcPts val="0"/>
              </a:spcBef>
              <a:spcAft>
                <a:spcPts val="0"/>
              </a:spcAft>
              <a:buSzPts val="2800"/>
              <a:buNone/>
              <a:defRPr/>
            </a:lvl8pPr>
            <a:lvl9pPr lvl="8" rtl="0" algn="l">
              <a:lnSpc>
                <a:spcPct val="100000"/>
              </a:lnSpc>
              <a:spcBef>
                <a:spcPts val="0"/>
              </a:spcBef>
              <a:spcAft>
                <a:spcPts val="0"/>
              </a:spcAft>
              <a:buSzPts val="2800"/>
              <a:buNone/>
              <a:defRPr/>
            </a:lvl9pPr>
          </a:lstStyle>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1" type="obj">
  <p:cSld name="OBJECT">
    <p:spTree>
      <p:nvGrpSpPr>
        <p:cNvPr id="103" name="Shape 103"/>
        <p:cNvGrpSpPr/>
        <p:nvPr/>
      </p:nvGrpSpPr>
      <p:grpSpPr>
        <a:xfrm>
          <a:off x="0" y="0"/>
          <a:ext cx="0" cy="0"/>
          <a:chOff x="0" y="0"/>
          <a:chExt cx="0" cy="0"/>
        </a:xfrm>
      </p:grpSpPr>
      <p:sp>
        <p:nvSpPr>
          <p:cNvPr id="104" name="Google Shape;104;p19"/>
          <p:cNvSpPr txBox="1"/>
          <p:nvPr>
            <p:ph type="title"/>
          </p:nvPr>
        </p:nvSpPr>
        <p:spPr>
          <a:xfrm>
            <a:off x="324000" y="324000"/>
            <a:ext cx="7607400" cy="324000"/>
          </a:xfrm>
          <a:prstGeom prst="rect">
            <a:avLst/>
          </a:prstGeom>
          <a:noFill/>
          <a:ln>
            <a:noFill/>
          </a:ln>
        </p:spPr>
        <p:txBody>
          <a:bodyPr anchorCtr="0" anchor="ctr" bIns="0" lIns="0" spcFirstLastPara="1" rIns="0" wrap="square" tIns="0">
            <a:normAutofit/>
          </a:bodyPr>
          <a:lstStyle>
            <a:lvl1pPr lvl="0" rtl="0" algn="l">
              <a:lnSpc>
                <a:spcPct val="90000"/>
              </a:lnSpc>
              <a:spcBef>
                <a:spcPts val="0"/>
              </a:spcBef>
              <a:spcAft>
                <a:spcPts val="0"/>
              </a:spcAft>
              <a:buClr>
                <a:srgbClr val="3F3F3F"/>
              </a:buClr>
              <a:buSzPts val="2400"/>
              <a:buFont typeface="Arial"/>
              <a:buNone/>
              <a:defRPr>
                <a:solidFill>
                  <a:srgbClr val="3F3F3F"/>
                </a:solidFill>
              </a:defRPr>
            </a:lvl1pPr>
            <a:lvl2pPr lvl="1" rtl="0" algn="l">
              <a:lnSpc>
                <a:spcPct val="100000"/>
              </a:lnSpc>
              <a:spcBef>
                <a:spcPts val="0"/>
              </a:spcBef>
              <a:spcAft>
                <a:spcPts val="0"/>
              </a:spcAft>
              <a:buSzPts val="1100"/>
              <a:buNone/>
              <a:defRPr/>
            </a:lvl2pPr>
            <a:lvl3pPr lvl="2" rtl="0" algn="l">
              <a:lnSpc>
                <a:spcPct val="100000"/>
              </a:lnSpc>
              <a:spcBef>
                <a:spcPts val="0"/>
              </a:spcBef>
              <a:spcAft>
                <a:spcPts val="0"/>
              </a:spcAft>
              <a:buSzPts val="1100"/>
              <a:buNone/>
              <a:defRPr/>
            </a:lvl3pPr>
            <a:lvl4pPr lvl="3" rtl="0" algn="l">
              <a:lnSpc>
                <a:spcPct val="100000"/>
              </a:lnSpc>
              <a:spcBef>
                <a:spcPts val="0"/>
              </a:spcBef>
              <a:spcAft>
                <a:spcPts val="0"/>
              </a:spcAft>
              <a:buSzPts val="1100"/>
              <a:buNone/>
              <a:defRPr/>
            </a:lvl4pPr>
            <a:lvl5pPr lvl="4" rtl="0" algn="l">
              <a:lnSpc>
                <a:spcPct val="100000"/>
              </a:lnSpc>
              <a:spcBef>
                <a:spcPts val="0"/>
              </a:spcBef>
              <a:spcAft>
                <a:spcPts val="0"/>
              </a:spcAft>
              <a:buSzPts val="1100"/>
              <a:buNone/>
              <a:defRPr/>
            </a:lvl5pPr>
            <a:lvl6pPr lvl="5" rtl="0" algn="l">
              <a:lnSpc>
                <a:spcPct val="100000"/>
              </a:lnSpc>
              <a:spcBef>
                <a:spcPts val="0"/>
              </a:spcBef>
              <a:spcAft>
                <a:spcPts val="0"/>
              </a:spcAft>
              <a:buSzPts val="1100"/>
              <a:buNone/>
              <a:defRPr/>
            </a:lvl6pPr>
            <a:lvl7pPr lvl="6" rtl="0" algn="l">
              <a:lnSpc>
                <a:spcPct val="100000"/>
              </a:lnSpc>
              <a:spcBef>
                <a:spcPts val="0"/>
              </a:spcBef>
              <a:spcAft>
                <a:spcPts val="0"/>
              </a:spcAft>
              <a:buSzPts val="1100"/>
              <a:buNone/>
              <a:defRPr/>
            </a:lvl7pPr>
            <a:lvl8pPr lvl="7" rtl="0" algn="l">
              <a:lnSpc>
                <a:spcPct val="100000"/>
              </a:lnSpc>
              <a:spcBef>
                <a:spcPts val="0"/>
              </a:spcBef>
              <a:spcAft>
                <a:spcPts val="0"/>
              </a:spcAft>
              <a:buSzPts val="1100"/>
              <a:buNone/>
              <a:defRPr/>
            </a:lvl8pPr>
            <a:lvl9pPr lvl="8" rtl="0" algn="l">
              <a:lnSpc>
                <a:spcPct val="100000"/>
              </a:lnSpc>
              <a:spcBef>
                <a:spcPts val="0"/>
              </a:spcBef>
              <a:spcAft>
                <a:spcPts val="0"/>
              </a:spcAft>
              <a:buSzPts val="1100"/>
              <a:buNone/>
              <a:defRPr/>
            </a:lvl9pPr>
          </a:lstStyle>
          <a:p/>
        </p:txBody>
      </p:sp>
      <p:sp>
        <p:nvSpPr>
          <p:cNvPr id="105" name="Google Shape;105;p19"/>
          <p:cNvSpPr txBox="1"/>
          <p:nvPr>
            <p:ph idx="1" type="body"/>
          </p:nvPr>
        </p:nvSpPr>
        <p:spPr>
          <a:xfrm>
            <a:off x="324000" y="864000"/>
            <a:ext cx="7607400" cy="3779400"/>
          </a:xfrm>
          <a:prstGeom prst="rect">
            <a:avLst/>
          </a:prstGeom>
          <a:noFill/>
          <a:ln>
            <a:noFill/>
          </a:ln>
        </p:spPr>
        <p:txBody>
          <a:bodyPr anchorCtr="0" anchor="t" bIns="0" lIns="0" spcFirstLastPara="1" rIns="0" wrap="square" tIns="0">
            <a:normAutofit/>
          </a:bodyPr>
          <a:lstStyle>
            <a:lvl1pPr indent="-317500" lvl="0" marL="457200" rtl="0" algn="l">
              <a:lnSpc>
                <a:spcPct val="90000"/>
              </a:lnSpc>
              <a:spcBef>
                <a:spcPts val="800"/>
              </a:spcBef>
              <a:spcAft>
                <a:spcPts val="0"/>
              </a:spcAft>
              <a:buClr>
                <a:srgbClr val="3F3F3F"/>
              </a:buClr>
              <a:buSzPts val="1400"/>
              <a:buChar char="•"/>
              <a:defRPr>
                <a:solidFill>
                  <a:srgbClr val="3F3F3F"/>
                </a:solidFill>
              </a:defRPr>
            </a:lvl1pPr>
            <a:lvl2pPr indent="-304800" lvl="1" marL="914400" rtl="0" algn="l">
              <a:lnSpc>
                <a:spcPct val="90000"/>
              </a:lnSpc>
              <a:spcBef>
                <a:spcPts val="400"/>
              </a:spcBef>
              <a:spcAft>
                <a:spcPts val="0"/>
              </a:spcAft>
              <a:buClr>
                <a:srgbClr val="3F3F3F"/>
              </a:buClr>
              <a:buSzPts val="1200"/>
              <a:buChar char="•"/>
              <a:defRPr>
                <a:solidFill>
                  <a:srgbClr val="3F3F3F"/>
                </a:solidFill>
              </a:defRPr>
            </a:lvl2pPr>
            <a:lvl3pPr indent="-298450" lvl="2" marL="1371600" rtl="0" algn="l">
              <a:lnSpc>
                <a:spcPct val="90000"/>
              </a:lnSpc>
              <a:spcBef>
                <a:spcPts val="400"/>
              </a:spcBef>
              <a:spcAft>
                <a:spcPts val="0"/>
              </a:spcAft>
              <a:buClr>
                <a:srgbClr val="3F3F3F"/>
              </a:buClr>
              <a:buSzPts val="1100"/>
              <a:buChar char="•"/>
              <a:defRPr>
                <a:solidFill>
                  <a:srgbClr val="3F3F3F"/>
                </a:solidFill>
              </a:defRPr>
            </a:lvl3pPr>
            <a:lvl4pPr indent="-298450" lvl="3" marL="1828800" rtl="0" algn="l">
              <a:lnSpc>
                <a:spcPct val="90000"/>
              </a:lnSpc>
              <a:spcBef>
                <a:spcPts val="400"/>
              </a:spcBef>
              <a:spcAft>
                <a:spcPts val="0"/>
              </a:spcAft>
              <a:buClr>
                <a:srgbClr val="3F3F3F"/>
              </a:buClr>
              <a:buSzPts val="1100"/>
              <a:buChar char="•"/>
              <a:defRPr>
                <a:solidFill>
                  <a:srgbClr val="3F3F3F"/>
                </a:solidFill>
              </a:defRPr>
            </a:lvl4pPr>
            <a:lvl5pPr indent="-298450" lvl="4" marL="2286000" rtl="0" algn="l">
              <a:lnSpc>
                <a:spcPct val="90000"/>
              </a:lnSpc>
              <a:spcBef>
                <a:spcPts val="400"/>
              </a:spcBef>
              <a:spcAft>
                <a:spcPts val="0"/>
              </a:spcAft>
              <a:buClr>
                <a:srgbClr val="3F3F3F"/>
              </a:buClr>
              <a:buSzPts val="1100"/>
              <a:buChar char="•"/>
              <a:defRPr>
                <a:solidFill>
                  <a:srgbClr val="3F3F3F"/>
                </a:solidFill>
              </a:defRPr>
            </a:lvl5pPr>
            <a:lvl6pPr indent="-317500" lvl="5" marL="2743200" rtl="0" algn="l">
              <a:lnSpc>
                <a:spcPct val="90000"/>
              </a:lnSpc>
              <a:spcBef>
                <a:spcPts val="400"/>
              </a:spcBef>
              <a:spcAft>
                <a:spcPts val="0"/>
              </a:spcAft>
              <a:buClr>
                <a:schemeClr val="dk1"/>
              </a:buClr>
              <a:buSzPts val="1400"/>
              <a:buChar char="•"/>
              <a:defRPr/>
            </a:lvl6pPr>
            <a:lvl7pPr indent="-317500" lvl="6" marL="3200400" rtl="0" algn="l">
              <a:lnSpc>
                <a:spcPct val="90000"/>
              </a:lnSpc>
              <a:spcBef>
                <a:spcPts val="400"/>
              </a:spcBef>
              <a:spcAft>
                <a:spcPts val="0"/>
              </a:spcAft>
              <a:buClr>
                <a:schemeClr val="dk1"/>
              </a:buClr>
              <a:buSzPts val="1400"/>
              <a:buChar char="•"/>
              <a:defRPr/>
            </a:lvl7pPr>
            <a:lvl8pPr indent="-317500" lvl="7" marL="3657600" rtl="0" algn="l">
              <a:lnSpc>
                <a:spcPct val="90000"/>
              </a:lnSpc>
              <a:spcBef>
                <a:spcPts val="400"/>
              </a:spcBef>
              <a:spcAft>
                <a:spcPts val="0"/>
              </a:spcAft>
              <a:buClr>
                <a:schemeClr val="dk1"/>
              </a:buClr>
              <a:buSzPts val="1400"/>
              <a:buChar char="•"/>
              <a:defRPr/>
            </a:lvl8pPr>
            <a:lvl9pPr indent="-317500" lvl="8" marL="4114800" rtl="0" algn="l">
              <a:lnSpc>
                <a:spcPct val="90000"/>
              </a:lnSpc>
              <a:spcBef>
                <a:spcPts val="400"/>
              </a:spcBef>
              <a:spcAft>
                <a:spcPts val="0"/>
              </a:spcAft>
              <a:buClr>
                <a:schemeClr val="dk1"/>
              </a:buClr>
              <a:buSzPts val="1400"/>
              <a:buChar char="•"/>
              <a:defRPr/>
            </a:lvl9pPr>
          </a:lstStyle>
          <a:p/>
        </p:txBody>
      </p:sp>
      <p:sp>
        <p:nvSpPr>
          <p:cNvPr id="106" name="Google Shape;106;p19"/>
          <p:cNvSpPr txBox="1"/>
          <p:nvPr>
            <p:ph idx="11" type="ftr"/>
          </p:nvPr>
        </p:nvSpPr>
        <p:spPr>
          <a:xfrm>
            <a:off x="195731" y="4774420"/>
            <a:ext cx="3086100" cy="170100"/>
          </a:xfrm>
          <a:prstGeom prst="rect">
            <a:avLst/>
          </a:prstGeom>
          <a:noFill/>
          <a:ln>
            <a:noFill/>
          </a:ln>
        </p:spPr>
        <p:txBody>
          <a:bodyPr anchorCtr="0" anchor="ctr" bIns="0" lIns="0" spcFirstLastPara="1" rIns="0" wrap="square" tIns="0">
            <a:noAutofit/>
          </a:bodyPr>
          <a:lstStyle>
            <a:lvl1pPr lvl="0" rtl="0" algn="l">
              <a:lnSpc>
                <a:spcPct val="100000"/>
              </a:lnSpc>
              <a:spcBef>
                <a:spcPts val="0"/>
              </a:spcBef>
              <a:spcAft>
                <a:spcPts val="0"/>
              </a:spcAft>
              <a:buSzPts val="1100"/>
              <a:buNone/>
              <a:defRPr sz="1100"/>
            </a:lvl1pPr>
            <a:lvl2pPr lvl="1" rtl="0" algn="l">
              <a:lnSpc>
                <a:spcPct val="100000"/>
              </a:lnSpc>
              <a:spcBef>
                <a:spcPts val="0"/>
              </a:spcBef>
              <a:spcAft>
                <a:spcPts val="0"/>
              </a:spcAft>
              <a:buSzPts val="1100"/>
              <a:buNone/>
              <a:defRPr sz="1100"/>
            </a:lvl2pPr>
            <a:lvl3pPr lvl="2" rtl="0" algn="l">
              <a:lnSpc>
                <a:spcPct val="100000"/>
              </a:lnSpc>
              <a:spcBef>
                <a:spcPts val="0"/>
              </a:spcBef>
              <a:spcAft>
                <a:spcPts val="0"/>
              </a:spcAft>
              <a:buSzPts val="1100"/>
              <a:buNone/>
              <a:defRPr sz="1100"/>
            </a:lvl3pPr>
            <a:lvl4pPr lvl="3" rtl="0" algn="l">
              <a:lnSpc>
                <a:spcPct val="100000"/>
              </a:lnSpc>
              <a:spcBef>
                <a:spcPts val="0"/>
              </a:spcBef>
              <a:spcAft>
                <a:spcPts val="0"/>
              </a:spcAft>
              <a:buSzPts val="1100"/>
              <a:buNone/>
              <a:defRPr sz="1100"/>
            </a:lvl4pPr>
            <a:lvl5pPr lvl="4" rtl="0" algn="l">
              <a:lnSpc>
                <a:spcPct val="100000"/>
              </a:lnSpc>
              <a:spcBef>
                <a:spcPts val="0"/>
              </a:spcBef>
              <a:spcAft>
                <a:spcPts val="0"/>
              </a:spcAft>
              <a:buSzPts val="1100"/>
              <a:buNone/>
              <a:defRPr sz="1100"/>
            </a:lvl5pPr>
            <a:lvl6pPr lvl="5" rtl="0" algn="l">
              <a:lnSpc>
                <a:spcPct val="100000"/>
              </a:lnSpc>
              <a:spcBef>
                <a:spcPts val="0"/>
              </a:spcBef>
              <a:spcAft>
                <a:spcPts val="0"/>
              </a:spcAft>
              <a:buSzPts val="1100"/>
              <a:buNone/>
              <a:defRPr sz="1100"/>
            </a:lvl6pPr>
            <a:lvl7pPr lvl="6" rtl="0" algn="l">
              <a:lnSpc>
                <a:spcPct val="100000"/>
              </a:lnSpc>
              <a:spcBef>
                <a:spcPts val="0"/>
              </a:spcBef>
              <a:spcAft>
                <a:spcPts val="0"/>
              </a:spcAft>
              <a:buSzPts val="1100"/>
              <a:buNone/>
              <a:defRPr sz="1100"/>
            </a:lvl7pPr>
            <a:lvl8pPr lvl="7" rtl="0" algn="l">
              <a:lnSpc>
                <a:spcPct val="100000"/>
              </a:lnSpc>
              <a:spcBef>
                <a:spcPts val="0"/>
              </a:spcBef>
              <a:spcAft>
                <a:spcPts val="0"/>
              </a:spcAft>
              <a:buSzPts val="1100"/>
              <a:buNone/>
              <a:defRPr sz="1100"/>
            </a:lvl8pPr>
            <a:lvl9pPr lvl="8" rtl="0" algn="l">
              <a:lnSpc>
                <a:spcPct val="100000"/>
              </a:lnSpc>
              <a:spcBef>
                <a:spcPts val="0"/>
              </a:spcBef>
              <a:spcAft>
                <a:spcPts val="0"/>
              </a:spcAft>
              <a:buSzPts val="1100"/>
              <a:buNone/>
              <a:defRPr sz="1100"/>
            </a:lvl9pPr>
          </a:lstStyle>
          <a:p/>
        </p:txBody>
      </p:sp>
      <p:sp>
        <p:nvSpPr>
          <p:cNvPr id="107" name="Google Shape;107;p19"/>
          <p:cNvSpPr txBox="1"/>
          <p:nvPr>
            <p:ph idx="12" type="sldNum"/>
          </p:nvPr>
        </p:nvSpPr>
        <p:spPr>
          <a:xfrm>
            <a:off x="8318725" y="4842272"/>
            <a:ext cx="722100" cy="198300"/>
          </a:xfrm>
          <a:prstGeom prst="rect">
            <a:avLst/>
          </a:prstGeom>
          <a:noFill/>
          <a:ln cap="flat" cmpd="sng" w="9525">
            <a:solidFill>
              <a:srgbClr val="F2F2F2"/>
            </a:solidFill>
            <a:prstDash val="solid"/>
            <a:round/>
            <a:headEnd len="sm" w="sm" type="none"/>
            <a:tailEnd len="sm" w="sm" type="none"/>
          </a:ln>
        </p:spPr>
        <p:txBody>
          <a:bodyPr anchorCtr="0" anchor="ctr" bIns="0" lIns="0" spcFirstLastPara="1" rIns="0" wrap="square" tIns="0">
            <a:noAutofit/>
          </a:bodyPr>
          <a:lstStyle>
            <a:lvl1pPr indent="0" lvl="0" marL="0" marR="0" rtl="0" algn="ctr">
              <a:lnSpc>
                <a:spcPct val="100000"/>
              </a:lnSpc>
              <a:spcBef>
                <a:spcPts val="0"/>
              </a:spcBef>
              <a:spcAft>
                <a:spcPts val="0"/>
              </a:spcAft>
              <a:buClr>
                <a:srgbClr val="000000"/>
              </a:buClr>
              <a:buSzPts val="800"/>
              <a:buFont typeface="Arial"/>
              <a:buNone/>
              <a:defRPr b="0" i="0" sz="800" u="none" cap="none" strike="noStrike">
                <a:solidFill>
                  <a:srgbClr val="A5A5A5"/>
                </a:solidFill>
                <a:latin typeface="Arial"/>
                <a:ea typeface="Arial"/>
                <a:cs typeface="Arial"/>
                <a:sym typeface="Arial"/>
              </a:defRPr>
            </a:lvl1pPr>
            <a:lvl2pPr indent="0" lvl="1" marL="0" marR="0" rtl="0" algn="ctr">
              <a:lnSpc>
                <a:spcPct val="100000"/>
              </a:lnSpc>
              <a:spcBef>
                <a:spcPts val="0"/>
              </a:spcBef>
              <a:spcAft>
                <a:spcPts val="0"/>
              </a:spcAft>
              <a:buClr>
                <a:srgbClr val="000000"/>
              </a:buClr>
              <a:buSzPts val="800"/>
              <a:buFont typeface="Arial"/>
              <a:buNone/>
              <a:defRPr b="0" i="0" sz="800" u="none" cap="none" strike="noStrike">
                <a:solidFill>
                  <a:srgbClr val="A5A5A5"/>
                </a:solidFill>
                <a:latin typeface="Arial"/>
                <a:ea typeface="Arial"/>
                <a:cs typeface="Arial"/>
                <a:sym typeface="Arial"/>
              </a:defRPr>
            </a:lvl2pPr>
            <a:lvl3pPr indent="0" lvl="2" marL="0" marR="0" rtl="0" algn="ctr">
              <a:lnSpc>
                <a:spcPct val="100000"/>
              </a:lnSpc>
              <a:spcBef>
                <a:spcPts val="0"/>
              </a:spcBef>
              <a:spcAft>
                <a:spcPts val="0"/>
              </a:spcAft>
              <a:buClr>
                <a:srgbClr val="000000"/>
              </a:buClr>
              <a:buSzPts val="800"/>
              <a:buFont typeface="Arial"/>
              <a:buNone/>
              <a:defRPr b="0" i="0" sz="800" u="none" cap="none" strike="noStrike">
                <a:solidFill>
                  <a:srgbClr val="A5A5A5"/>
                </a:solidFill>
                <a:latin typeface="Arial"/>
                <a:ea typeface="Arial"/>
                <a:cs typeface="Arial"/>
                <a:sym typeface="Arial"/>
              </a:defRPr>
            </a:lvl3pPr>
            <a:lvl4pPr indent="0" lvl="3" marL="0" marR="0" rtl="0" algn="ctr">
              <a:lnSpc>
                <a:spcPct val="100000"/>
              </a:lnSpc>
              <a:spcBef>
                <a:spcPts val="0"/>
              </a:spcBef>
              <a:spcAft>
                <a:spcPts val="0"/>
              </a:spcAft>
              <a:buClr>
                <a:srgbClr val="000000"/>
              </a:buClr>
              <a:buSzPts val="800"/>
              <a:buFont typeface="Arial"/>
              <a:buNone/>
              <a:defRPr b="0" i="0" sz="800" u="none" cap="none" strike="noStrike">
                <a:solidFill>
                  <a:srgbClr val="A5A5A5"/>
                </a:solidFill>
                <a:latin typeface="Arial"/>
                <a:ea typeface="Arial"/>
                <a:cs typeface="Arial"/>
                <a:sym typeface="Arial"/>
              </a:defRPr>
            </a:lvl4pPr>
            <a:lvl5pPr indent="0" lvl="4" marL="0" marR="0" rtl="0" algn="ctr">
              <a:lnSpc>
                <a:spcPct val="100000"/>
              </a:lnSpc>
              <a:spcBef>
                <a:spcPts val="0"/>
              </a:spcBef>
              <a:spcAft>
                <a:spcPts val="0"/>
              </a:spcAft>
              <a:buClr>
                <a:srgbClr val="000000"/>
              </a:buClr>
              <a:buSzPts val="800"/>
              <a:buFont typeface="Arial"/>
              <a:buNone/>
              <a:defRPr b="0" i="0" sz="800" u="none" cap="none" strike="noStrike">
                <a:solidFill>
                  <a:srgbClr val="A5A5A5"/>
                </a:solidFill>
                <a:latin typeface="Arial"/>
                <a:ea typeface="Arial"/>
                <a:cs typeface="Arial"/>
                <a:sym typeface="Arial"/>
              </a:defRPr>
            </a:lvl5pPr>
            <a:lvl6pPr indent="0" lvl="5" marL="0" marR="0" rtl="0" algn="ctr">
              <a:lnSpc>
                <a:spcPct val="100000"/>
              </a:lnSpc>
              <a:spcBef>
                <a:spcPts val="0"/>
              </a:spcBef>
              <a:spcAft>
                <a:spcPts val="0"/>
              </a:spcAft>
              <a:buClr>
                <a:srgbClr val="000000"/>
              </a:buClr>
              <a:buSzPts val="800"/>
              <a:buFont typeface="Arial"/>
              <a:buNone/>
              <a:defRPr b="0" i="0" sz="800" u="none" cap="none" strike="noStrike">
                <a:solidFill>
                  <a:srgbClr val="A5A5A5"/>
                </a:solidFill>
                <a:latin typeface="Arial"/>
                <a:ea typeface="Arial"/>
                <a:cs typeface="Arial"/>
                <a:sym typeface="Arial"/>
              </a:defRPr>
            </a:lvl6pPr>
            <a:lvl7pPr indent="0" lvl="6" marL="0" marR="0" rtl="0" algn="ctr">
              <a:lnSpc>
                <a:spcPct val="100000"/>
              </a:lnSpc>
              <a:spcBef>
                <a:spcPts val="0"/>
              </a:spcBef>
              <a:spcAft>
                <a:spcPts val="0"/>
              </a:spcAft>
              <a:buClr>
                <a:srgbClr val="000000"/>
              </a:buClr>
              <a:buSzPts val="800"/>
              <a:buFont typeface="Arial"/>
              <a:buNone/>
              <a:defRPr b="0" i="0" sz="800" u="none" cap="none" strike="noStrike">
                <a:solidFill>
                  <a:srgbClr val="A5A5A5"/>
                </a:solidFill>
                <a:latin typeface="Arial"/>
                <a:ea typeface="Arial"/>
                <a:cs typeface="Arial"/>
                <a:sym typeface="Arial"/>
              </a:defRPr>
            </a:lvl7pPr>
            <a:lvl8pPr indent="0" lvl="7" marL="0" marR="0" rtl="0" algn="ctr">
              <a:lnSpc>
                <a:spcPct val="100000"/>
              </a:lnSpc>
              <a:spcBef>
                <a:spcPts val="0"/>
              </a:spcBef>
              <a:spcAft>
                <a:spcPts val="0"/>
              </a:spcAft>
              <a:buClr>
                <a:srgbClr val="000000"/>
              </a:buClr>
              <a:buSzPts val="800"/>
              <a:buFont typeface="Arial"/>
              <a:buNone/>
              <a:defRPr b="0" i="0" sz="800" u="none" cap="none" strike="noStrike">
                <a:solidFill>
                  <a:srgbClr val="A5A5A5"/>
                </a:solidFill>
                <a:latin typeface="Arial"/>
                <a:ea typeface="Arial"/>
                <a:cs typeface="Arial"/>
                <a:sym typeface="Arial"/>
              </a:defRPr>
            </a:lvl8pPr>
            <a:lvl9pPr indent="0" lvl="8" marL="0" marR="0" rtl="0" algn="ctr">
              <a:lnSpc>
                <a:spcPct val="100000"/>
              </a:lnSpc>
              <a:spcBef>
                <a:spcPts val="0"/>
              </a:spcBef>
              <a:spcAft>
                <a:spcPts val="0"/>
              </a:spcAft>
              <a:buClr>
                <a:srgbClr val="000000"/>
              </a:buClr>
              <a:buSzPts val="800"/>
              <a:buFont typeface="Arial"/>
              <a:buNone/>
              <a:defRPr b="0" i="0" sz="800" u="none" cap="none" strike="noStrike">
                <a:solidFill>
                  <a:srgbClr val="A5A5A5"/>
                </a:solidFill>
                <a:latin typeface="Arial"/>
                <a:ea typeface="Arial"/>
                <a:cs typeface="Arial"/>
                <a:sym typeface="Arial"/>
              </a:defRPr>
            </a:lvl9pPr>
          </a:lstStyle>
          <a:p>
            <a:pPr indent="0" lvl="0" marL="0" rtl="0" algn="ctr">
              <a:spcBef>
                <a:spcPts val="0"/>
              </a:spcBef>
              <a:spcAft>
                <a:spcPts val="0"/>
              </a:spcAft>
              <a:buNone/>
            </a:pPr>
            <a:r>
              <a:rPr lang="en-ZA"/>
              <a:t>page </a:t>
            </a:r>
            <a:fld id="{00000000-1234-1234-1234-123412341234}" type="slidenum">
              <a:rPr b="1" i="1" lang="en-ZA"/>
              <a:t>‹#›</a:t>
            </a:fld>
            <a:endParaRPr b="1" i="1"/>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p:cSld name="Title">
    <p:spTree>
      <p:nvGrpSpPr>
        <p:cNvPr id="108" name="Shape 108"/>
        <p:cNvGrpSpPr/>
        <p:nvPr/>
      </p:nvGrpSpPr>
      <p:grpSpPr>
        <a:xfrm>
          <a:off x="0" y="0"/>
          <a:ext cx="0" cy="0"/>
          <a:chOff x="0" y="0"/>
          <a:chExt cx="0" cy="0"/>
        </a:xfrm>
      </p:grpSpPr>
      <p:pic>
        <p:nvPicPr>
          <p:cNvPr descr="Trees and a river" id="109" name="Google Shape;109;p20"/>
          <p:cNvPicPr preferRelativeResize="0"/>
          <p:nvPr/>
        </p:nvPicPr>
        <p:blipFill rotWithShape="1">
          <a:blip r:embed="rId2">
            <a:alphaModFix/>
          </a:blip>
          <a:srcRect b="0" l="0" r="0" t="0"/>
          <a:stretch/>
        </p:blipFill>
        <p:spPr>
          <a:xfrm>
            <a:off x="0" y="0"/>
            <a:ext cx="9143999" cy="4857751"/>
          </a:xfrm>
          <a:prstGeom prst="rect">
            <a:avLst/>
          </a:prstGeom>
          <a:noFill/>
          <a:ln>
            <a:noFill/>
          </a:ln>
        </p:spPr>
      </p:pic>
      <p:sp>
        <p:nvSpPr>
          <p:cNvPr id="110" name="Google Shape;110;p20"/>
          <p:cNvSpPr txBox="1"/>
          <p:nvPr/>
        </p:nvSpPr>
        <p:spPr>
          <a:xfrm>
            <a:off x="0" y="1033272"/>
            <a:ext cx="9144000" cy="681300"/>
          </a:xfrm>
          <a:prstGeom prst="rect">
            <a:avLst/>
          </a:prstGeom>
          <a:solidFill>
            <a:srgbClr val="4A92DB">
              <a:alpha val="80000"/>
            </a:srgbClr>
          </a:solidFill>
          <a:ln>
            <a:noFill/>
          </a:ln>
        </p:spPr>
        <p:txBody>
          <a:bodyPr anchorCtr="0" anchor="ctr" bIns="45700" lIns="91425" spcFirstLastPara="1" rIns="91425" wrap="square" tIns="45700">
            <a:normAutofit/>
          </a:bodyPr>
          <a:lstStyle/>
          <a:p>
            <a:pPr indent="0" lvl="0" marL="0" marR="0" rtl="0" algn="ctr">
              <a:lnSpc>
                <a:spcPct val="100000"/>
              </a:lnSpc>
              <a:spcBef>
                <a:spcPts val="0"/>
              </a:spcBef>
              <a:spcAft>
                <a:spcPts val="0"/>
              </a:spcAft>
              <a:buClr>
                <a:srgbClr val="09294E"/>
              </a:buClr>
              <a:buSzPts val="1200"/>
              <a:buFont typeface="Arial"/>
              <a:buNone/>
            </a:pPr>
            <a:r>
              <a:t/>
            </a:r>
            <a:endParaRPr b="0" i="0" sz="2000" u="none" cap="none" strike="noStrike">
              <a:solidFill>
                <a:srgbClr val="FFFFFF"/>
              </a:solidFill>
              <a:latin typeface="Arial"/>
              <a:ea typeface="Arial"/>
              <a:cs typeface="Arial"/>
              <a:sym typeface="Arial"/>
            </a:endParaRPr>
          </a:p>
        </p:txBody>
      </p:sp>
      <p:sp>
        <p:nvSpPr>
          <p:cNvPr id="111" name="Google Shape;111;p20"/>
          <p:cNvSpPr/>
          <p:nvPr/>
        </p:nvSpPr>
        <p:spPr>
          <a:xfrm>
            <a:off x="0" y="4478274"/>
            <a:ext cx="9144000" cy="665100"/>
          </a:xfrm>
          <a:prstGeom prst="rect">
            <a:avLst/>
          </a:prstGeom>
          <a:solidFill>
            <a:srgbClr val="FFFFFF"/>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1800"/>
              <a:buFont typeface="Arial"/>
              <a:buNone/>
            </a:pPr>
            <a:r>
              <a:t/>
            </a:r>
            <a:endParaRPr b="0" i="0" sz="1800" u="none" cap="none" strike="noStrike">
              <a:solidFill>
                <a:srgbClr val="FFFFFF"/>
              </a:solidFill>
              <a:latin typeface="Arial"/>
              <a:ea typeface="Arial"/>
              <a:cs typeface="Arial"/>
              <a:sym typeface="Arial"/>
            </a:endParaRPr>
          </a:p>
        </p:txBody>
      </p:sp>
      <p:sp>
        <p:nvSpPr>
          <p:cNvPr id="112" name="Google Shape;112;p20"/>
          <p:cNvSpPr txBox="1"/>
          <p:nvPr/>
        </p:nvSpPr>
        <p:spPr>
          <a:xfrm>
            <a:off x="2362200" y="4537527"/>
            <a:ext cx="6781800" cy="529800"/>
          </a:xfrm>
          <a:prstGeom prst="rect">
            <a:avLst/>
          </a:prstGeom>
          <a:solidFill>
            <a:srgbClr val="4A92DB"/>
          </a:solidFill>
          <a:ln>
            <a:noFill/>
          </a:ln>
        </p:spPr>
        <p:txBody>
          <a:bodyPr anchorCtr="0" anchor="ctr" bIns="45700" lIns="91425" spcFirstLastPara="1" rIns="91425" wrap="square" tIns="45700">
            <a:normAutofit/>
          </a:bodyPr>
          <a:lstStyle/>
          <a:p>
            <a:pPr indent="0" lvl="0" marL="0" marR="0" rtl="0" algn="l">
              <a:lnSpc>
                <a:spcPct val="100000"/>
              </a:lnSpc>
              <a:spcBef>
                <a:spcPts val="0"/>
              </a:spcBef>
              <a:spcAft>
                <a:spcPts val="0"/>
              </a:spcAft>
              <a:buClr>
                <a:srgbClr val="09294E"/>
              </a:buClr>
              <a:buSzPts val="960"/>
              <a:buFont typeface="Arial"/>
              <a:buNone/>
            </a:pPr>
            <a:r>
              <a:t/>
            </a:r>
            <a:endParaRPr b="0" i="0" sz="1600" u="none" cap="none" strike="noStrike">
              <a:solidFill>
                <a:srgbClr val="FFFFFF"/>
              </a:solidFill>
              <a:latin typeface="Arial"/>
              <a:ea typeface="Arial"/>
              <a:cs typeface="Arial"/>
              <a:sym typeface="Arial"/>
            </a:endParaRPr>
          </a:p>
        </p:txBody>
      </p:sp>
      <p:sp>
        <p:nvSpPr>
          <p:cNvPr id="113" name="Google Shape;113;p20"/>
          <p:cNvSpPr txBox="1"/>
          <p:nvPr/>
        </p:nvSpPr>
        <p:spPr>
          <a:xfrm>
            <a:off x="-9144" y="4537527"/>
            <a:ext cx="2249400" cy="529800"/>
          </a:xfrm>
          <a:prstGeom prst="rect">
            <a:avLst/>
          </a:prstGeom>
          <a:solidFill>
            <a:srgbClr val="09294E"/>
          </a:solidFill>
          <a:ln>
            <a:noFill/>
          </a:ln>
        </p:spPr>
        <p:txBody>
          <a:bodyPr anchorCtr="0" anchor="ctr" bIns="45700" lIns="91425" spcFirstLastPara="1" rIns="91425" wrap="square" tIns="45700">
            <a:normAutofit/>
          </a:bodyPr>
          <a:lstStyle/>
          <a:p>
            <a:pPr indent="0" lvl="0" marL="0" marR="0" rtl="0" algn="l">
              <a:lnSpc>
                <a:spcPct val="100000"/>
              </a:lnSpc>
              <a:spcBef>
                <a:spcPts val="0"/>
              </a:spcBef>
              <a:spcAft>
                <a:spcPts val="0"/>
              </a:spcAft>
              <a:buClr>
                <a:srgbClr val="FFFFFF"/>
              </a:buClr>
              <a:buSzPts val="1800"/>
              <a:buFont typeface="Arial"/>
              <a:buNone/>
            </a:pPr>
            <a:r>
              <a:t/>
            </a:r>
            <a:endParaRPr b="0" i="0" sz="1800" u="none" cap="none" strike="noStrike">
              <a:solidFill>
                <a:srgbClr val="FFFFFF"/>
              </a:solidFill>
              <a:latin typeface="Arial"/>
              <a:ea typeface="Arial"/>
              <a:cs typeface="Arial"/>
              <a:sym typeface="Arial"/>
            </a:endParaRPr>
          </a:p>
        </p:txBody>
      </p:sp>
      <p:sp>
        <p:nvSpPr>
          <p:cNvPr id="114" name="Google Shape;114;p20"/>
          <p:cNvSpPr txBox="1"/>
          <p:nvPr/>
        </p:nvSpPr>
        <p:spPr>
          <a:xfrm>
            <a:off x="0" y="419670"/>
            <a:ext cx="9153000" cy="560100"/>
          </a:xfrm>
          <a:prstGeom prst="rect">
            <a:avLst/>
          </a:prstGeom>
          <a:solidFill>
            <a:srgbClr val="6EA8E2"/>
          </a:solidFill>
          <a:ln>
            <a:noFill/>
          </a:ln>
        </p:spPr>
        <p:txBody>
          <a:bodyPr anchorCtr="0" anchor="t" bIns="45700" lIns="91425" spcFirstLastPara="1" rIns="91425" wrap="square" tIns="45700">
            <a:normAutofit lnSpcReduction="10000"/>
          </a:bodyPr>
          <a:lstStyle/>
          <a:p>
            <a:pPr indent="0" lvl="0" marL="0" marR="0" rtl="0" algn="ctr">
              <a:lnSpc>
                <a:spcPct val="100000"/>
              </a:lnSpc>
              <a:spcBef>
                <a:spcPts val="0"/>
              </a:spcBef>
              <a:spcAft>
                <a:spcPts val="0"/>
              </a:spcAft>
              <a:buClr>
                <a:srgbClr val="09294E"/>
              </a:buClr>
              <a:buSzPts val="1920"/>
              <a:buFont typeface="Arial"/>
              <a:buNone/>
            </a:pPr>
            <a:r>
              <a:t/>
            </a:r>
            <a:endParaRPr b="1" i="0" sz="3200" u="none" cap="none" strike="noStrike">
              <a:solidFill>
                <a:srgbClr val="242852"/>
              </a:solidFill>
              <a:latin typeface="Arial"/>
              <a:ea typeface="Arial"/>
              <a:cs typeface="Arial"/>
              <a:sym typeface="Arial"/>
            </a:endParaRPr>
          </a:p>
        </p:txBody>
      </p:sp>
      <p:sp>
        <p:nvSpPr>
          <p:cNvPr id="115" name="Google Shape;115;p20"/>
          <p:cNvSpPr/>
          <p:nvPr/>
        </p:nvSpPr>
        <p:spPr>
          <a:xfrm>
            <a:off x="7086600" y="4537527"/>
            <a:ext cx="2057400" cy="529800"/>
          </a:xfrm>
          <a:prstGeom prst="rect">
            <a:avLst/>
          </a:prstGeom>
          <a:solidFill>
            <a:srgbClr val="FFFFFF"/>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1800"/>
              <a:buFont typeface="Arial"/>
              <a:buNone/>
            </a:pPr>
            <a:r>
              <a:t/>
            </a:r>
            <a:endParaRPr b="0" i="0" sz="1800" u="none" cap="none" strike="noStrike">
              <a:solidFill>
                <a:srgbClr val="FFFFFF"/>
              </a:solidFill>
              <a:latin typeface="Arial"/>
              <a:ea typeface="Arial"/>
              <a:cs typeface="Arial"/>
              <a:sym typeface="Arial"/>
            </a:endParaRPr>
          </a:p>
        </p:txBody>
      </p:sp>
      <p:pic>
        <p:nvPicPr>
          <p:cNvPr id="116" name="Google Shape;116;p20"/>
          <p:cNvPicPr preferRelativeResize="0"/>
          <p:nvPr/>
        </p:nvPicPr>
        <p:blipFill rotWithShape="1">
          <a:blip r:embed="rId3">
            <a:alphaModFix/>
          </a:blip>
          <a:srcRect b="0" l="0" r="0" t="0"/>
          <a:stretch/>
        </p:blipFill>
        <p:spPr>
          <a:xfrm>
            <a:off x="7137294" y="4585078"/>
            <a:ext cx="1467009" cy="434669"/>
          </a:xfrm>
          <a:prstGeom prst="rect">
            <a:avLst/>
          </a:prstGeom>
          <a:noFill/>
          <a:ln>
            <a:noFill/>
          </a:ln>
        </p:spPr>
      </p:pic>
      <p:sp>
        <p:nvSpPr>
          <p:cNvPr id="117" name="Google Shape;117;p20"/>
          <p:cNvSpPr txBox="1"/>
          <p:nvPr>
            <p:ph idx="1" type="body"/>
          </p:nvPr>
        </p:nvSpPr>
        <p:spPr>
          <a:xfrm>
            <a:off x="9144" y="419670"/>
            <a:ext cx="9144000" cy="560100"/>
          </a:xfrm>
          <a:prstGeom prst="rect">
            <a:avLst/>
          </a:prstGeom>
          <a:noFill/>
          <a:ln>
            <a:noFill/>
          </a:ln>
        </p:spPr>
        <p:txBody>
          <a:bodyPr anchorCtr="0" anchor="ctr" bIns="45700" lIns="91425" spcFirstLastPara="1" rIns="91425" wrap="square" tIns="45700">
            <a:normAutofit/>
          </a:bodyPr>
          <a:lstStyle>
            <a:lvl1pPr indent="-228600" lvl="0" marL="457200" rtl="0" algn="ctr">
              <a:lnSpc>
                <a:spcPct val="90000"/>
              </a:lnSpc>
              <a:spcBef>
                <a:spcPts val="1000"/>
              </a:spcBef>
              <a:spcAft>
                <a:spcPts val="0"/>
              </a:spcAft>
              <a:buClr>
                <a:srgbClr val="242852"/>
              </a:buClr>
              <a:buSzPts val="3200"/>
              <a:buNone/>
              <a:defRPr b="1" i="0" sz="3200" u="none" cap="none" strike="noStrike">
                <a:solidFill>
                  <a:srgbClr val="242852"/>
                </a:solidFill>
                <a:latin typeface="Arial"/>
                <a:ea typeface="Arial"/>
                <a:cs typeface="Arial"/>
                <a:sym typeface="Arial"/>
              </a:defRPr>
            </a:lvl1pPr>
            <a:lvl2pPr indent="-342900" lvl="1" marL="914400" rtl="0" algn="l">
              <a:lnSpc>
                <a:spcPct val="90000"/>
              </a:lnSpc>
              <a:spcBef>
                <a:spcPts val="1200"/>
              </a:spcBef>
              <a:spcAft>
                <a:spcPts val="0"/>
              </a:spcAft>
              <a:buClr>
                <a:srgbClr val="595959"/>
              </a:buClr>
              <a:buSzPts val="1800"/>
              <a:buChar char="●"/>
              <a:defRPr/>
            </a:lvl2pPr>
            <a:lvl3pPr indent="-342900" lvl="2" marL="1371600" rtl="0" algn="l">
              <a:lnSpc>
                <a:spcPct val="90000"/>
              </a:lnSpc>
              <a:spcBef>
                <a:spcPts val="1200"/>
              </a:spcBef>
              <a:spcAft>
                <a:spcPts val="0"/>
              </a:spcAft>
              <a:buClr>
                <a:srgbClr val="595959"/>
              </a:buClr>
              <a:buSzPts val="1800"/>
              <a:buChar char="●"/>
              <a:defRPr/>
            </a:lvl3pPr>
            <a:lvl4pPr indent="-342900" lvl="3" marL="1828800" rtl="0" algn="l">
              <a:lnSpc>
                <a:spcPct val="90000"/>
              </a:lnSpc>
              <a:spcBef>
                <a:spcPts val="1200"/>
              </a:spcBef>
              <a:spcAft>
                <a:spcPts val="0"/>
              </a:spcAft>
              <a:buClr>
                <a:srgbClr val="595959"/>
              </a:buClr>
              <a:buSzPts val="1800"/>
              <a:buChar char="●"/>
              <a:defRPr/>
            </a:lvl4pPr>
            <a:lvl5pPr indent="-342900" lvl="4" marL="2286000" rtl="0" algn="l">
              <a:lnSpc>
                <a:spcPct val="90000"/>
              </a:lnSpc>
              <a:spcBef>
                <a:spcPts val="1200"/>
              </a:spcBef>
              <a:spcAft>
                <a:spcPts val="0"/>
              </a:spcAft>
              <a:buClr>
                <a:srgbClr val="595959"/>
              </a:buClr>
              <a:buSzPts val="1800"/>
              <a:buChar char="●"/>
              <a:defRPr/>
            </a:lvl5pPr>
            <a:lvl6pPr indent="-342900" lvl="5" marL="2743200" rtl="0" algn="l">
              <a:lnSpc>
                <a:spcPct val="90000"/>
              </a:lnSpc>
              <a:spcBef>
                <a:spcPts val="1200"/>
              </a:spcBef>
              <a:spcAft>
                <a:spcPts val="0"/>
              </a:spcAft>
              <a:buClr>
                <a:srgbClr val="09294E"/>
              </a:buClr>
              <a:buSzPts val="1800"/>
              <a:buChar char="●"/>
              <a:defRPr/>
            </a:lvl6pPr>
            <a:lvl7pPr indent="-342900" lvl="6" marL="3200400" rtl="0" algn="l">
              <a:lnSpc>
                <a:spcPct val="90000"/>
              </a:lnSpc>
              <a:spcBef>
                <a:spcPts val="1200"/>
              </a:spcBef>
              <a:spcAft>
                <a:spcPts val="0"/>
              </a:spcAft>
              <a:buClr>
                <a:schemeClr val="dk1"/>
              </a:buClr>
              <a:buSzPts val="1800"/>
              <a:buChar char="●"/>
              <a:defRPr/>
            </a:lvl7pPr>
            <a:lvl8pPr indent="-342900" lvl="7" marL="3657600" rtl="0" algn="l">
              <a:lnSpc>
                <a:spcPct val="90000"/>
              </a:lnSpc>
              <a:spcBef>
                <a:spcPts val="1200"/>
              </a:spcBef>
              <a:spcAft>
                <a:spcPts val="0"/>
              </a:spcAft>
              <a:buClr>
                <a:schemeClr val="dk1"/>
              </a:buClr>
              <a:buSzPts val="1800"/>
              <a:buChar char="●"/>
              <a:defRPr/>
            </a:lvl8pPr>
            <a:lvl9pPr indent="-342900" lvl="8" marL="4114800" rtl="0" algn="l">
              <a:lnSpc>
                <a:spcPct val="90000"/>
              </a:lnSpc>
              <a:spcBef>
                <a:spcPts val="1200"/>
              </a:spcBef>
              <a:spcAft>
                <a:spcPts val="1200"/>
              </a:spcAft>
              <a:buClr>
                <a:schemeClr val="dk1"/>
              </a:buClr>
              <a:buSzPts val="1800"/>
              <a:buChar char="●"/>
              <a:defRPr/>
            </a:lvl9pPr>
          </a:lstStyle>
          <a:p/>
        </p:txBody>
      </p:sp>
      <p:sp>
        <p:nvSpPr>
          <p:cNvPr id="118" name="Google Shape;118;p20"/>
          <p:cNvSpPr txBox="1"/>
          <p:nvPr>
            <p:ph idx="2" type="body"/>
          </p:nvPr>
        </p:nvSpPr>
        <p:spPr>
          <a:xfrm>
            <a:off x="9144" y="1038593"/>
            <a:ext cx="9144000" cy="675600"/>
          </a:xfrm>
          <a:prstGeom prst="rect">
            <a:avLst/>
          </a:prstGeom>
          <a:noFill/>
          <a:ln>
            <a:noFill/>
          </a:ln>
        </p:spPr>
        <p:txBody>
          <a:bodyPr anchorCtr="0" anchor="ctr" bIns="45700" lIns="91425" spcFirstLastPara="1" rIns="91425" wrap="square" tIns="45700">
            <a:normAutofit/>
          </a:bodyPr>
          <a:lstStyle>
            <a:lvl1pPr indent="-228600" lvl="0" marL="457200" rtl="0" algn="ctr">
              <a:lnSpc>
                <a:spcPct val="90000"/>
              </a:lnSpc>
              <a:spcBef>
                <a:spcPts val="1000"/>
              </a:spcBef>
              <a:spcAft>
                <a:spcPts val="0"/>
              </a:spcAft>
              <a:buClr>
                <a:srgbClr val="FFFFFF"/>
              </a:buClr>
              <a:buSzPts val="2000"/>
              <a:buNone/>
              <a:defRPr b="0" i="0" sz="2000" u="none" cap="none" strike="noStrike">
                <a:solidFill>
                  <a:srgbClr val="FFFFFF"/>
                </a:solidFill>
                <a:latin typeface="Arial"/>
                <a:ea typeface="Arial"/>
                <a:cs typeface="Arial"/>
                <a:sym typeface="Arial"/>
              </a:defRPr>
            </a:lvl1pPr>
            <a:lvl2pPr indent="-342900" lvl="1" marL="914400" rtl="0" algn="l">
              <a:lnSpc>
                <a:spcPct val="90000"/>
              </a:lnSpc>
              <a:spcBef>
                <a:spcPts val="1200"/>
              </a:spcBef>
              <a:spcAft>
                <a:spcPts val="0"/>
              </a:spcAft>
              <a:buClr>
                <a:srgbClr val="595959"/>
              </a:buClr>
              <a:buSzPts val="1800"/>
              <a:buChar char="●"/>
              <a:defRPr/>
            </a:lvl2pPr>
            <a:lvl3pPr indent="-342900" lvl="2" marL="1371600" rtl="0" algn="l">
              <a:lnSpc>
                <a:spcPct val="90000"/>
              </a:lnSpc>
              <a:spcBef>
                <a:spcPts val="1200"/>
              </a:spcBef>
              <a:spcAft>
                <a:spcPts val="0"/>
              </a:spcAft>
              <a:buClr>
                <a:srgbClr val="595959"/>
              </a:buClr>
              <a:buSzPts val="1800"/>
              <a:buChar char="●"/>
              <a:defRPr/>
            </a:lvl3pPr>
            <a:lvl4pPr indent="-342900" lvl="3" marL="1828800" rtl="0" algn="l">
              <a:lnSpc>
                <a:spcPct val="90000"/>
              </a:lnSpc>
              <a:spcBef>
                <a:spcPts val="1200"/>
              </a:spcBef>
              <a:spcAft>
                <a:spcPts val="0"/>
              </a:spcAft>
              <a:buClr>
                <a:srgbClr val="595959"/>
              </a:buClr>
              <a:buSzPts val="1800"/>
              <a:buChar char="●"/>
              <a:defRPr/>
            </a:lvl4pPr>
            <a:lvl5pPr indent="-342900" lvl="4" marL="2286000" rtl="0" algn="l">
              <a:lnSpc>
                <a:spcPct val="90000"/>
              </a:lnSpc>
              <a:spcBef>
                <a:spcPts val="1200"/>
              </a:spcBef>
              <a:spcAft>
                <a:spcPts val="0"/>
              </a:spcAft>
              <a:buClr>
                <a:srgbClr val="595959"/>
              </a:buClr>
              <a:buSzPts val="1800"/>
              <a:buChar char="●"/>
              <a:defRPr/>
            </a:lvl5pPr>
            <a:lvl6pPr indent="-342900" lvl="5" marL="2743200" rtl="0" algn="l">
              <a:lnSpc>
                <a:spcPct val="90000"/>
              </a:lnSpc>
              <a:spcBef>
                <a:spcPts val="1200"/>
              </a:spcBef>
              <a:spcAft>
                <a:spcPts val="0"/>
              </a:spcAft>
              <a:buClr>
                <a:srgbClr val="09294E"/>
              </a:buClr>
              <a:buSzPts val="1800"/>
              <a:buChar char="●"/>
              <a:defRPr/>
            </a:lvl6pPr>
            <a:lvl7pPr indent="-342900" lvl="6" marL="3200400" rtl="0" algn="l">
              <a:lnSpc>
                <a:spcPct val="90000"/>
              </a:lnSpc>
              <a:spcBef>
                <a:spcPts val="1200"/>
              </a:spcBef>
              <a:spcAft>
                <a:spcPts val="0"/>
              </a:spcAft>
              <a:buClr>
                <a:schemeClr val="dk1"/>
              </a:buClr>
              <a:buSzPts val="1800"/>
              <a:buChar char="●"/>
              <a:defRPr/>
            </a:lvl7pPr>
            <a:lvl8pPr indent="-342900" lvl="7" marL="3657600" rtl="0" algn="l">
              <a:lnSpc>
                <a:spcPct val="90000"/>
              </a:lnSpc>
              <a:spcBef>
                <a:spcPts val="1200"/>
              </a:spcBef>
              <a:spcAft>
                <a:spcPts val="0"/>
              </a:spcAft>
              <a:buClr>
                <a:schemeClr val="dk1"/>
              </a:buClr>
              <a:buSzPts val="1800"/>
              <a:buChar char="●"/>
              <a:defRPr/>
            </a:lvl8pPr>
            <a:lvl9pPr indent="-342900" lvl="8" marL="4114800" rtl="0" algn="l">
              <a:lnSpc>
                <a:spcPct val="90000"/>
              </a:lnSpc>
              <a:spcBef>
                <a:spcPts val="1200"/>
              </a:spcBef>
              <a:spcAft>
                <a:spcPts val="1200"/>
              </a:spcAft>
              <a:buClr>
                <a:schemeClr val="dk1"/>
              </a:buClr>
              <a:buSzPts val="1800"/>
              <a:buChar char="●"/>
              <a:defRPr/>
            </a:lvl9pPr>
          </a:lstStyle>
          <a:p/>
        </p:txBody>
      </p:sp>
      <p:sp>
        <p:nvSpPr>
          <p:cNvPr id="119" name="Google Shape;119;p20"/>
          <p:cNvSpPr txBox="1"/>
          <p:nvPr>
            <p:ph idx="3" type="body"/>
          </p:nvPr>
        </p:nvSpPr>
        <p:spPr>
          <a:xfrm>
            <a:off x="-9143" y="4537527"/>
            <a:ext cx="2249400" cy="529800"/>
          </a:xfrm>
          <a:prstGeom prst="rect">
            <a:avLst/>
          </a:prstGeom>
          <a:noFill/>
          <a:ln>
            <a:noFill/>
          </a:ln>
        </p:spPr>
        <p:txBody>
          <a:bodyPr anchorCtr="0" anchor="ctr" bIns="45700" lIns="91425" spcFirstLastPara="1" rIns="91425" wrap="square" tIns="45700">
            <a:normAutofit/>
          </a:bodyPr>
          <a:lstStyle>
            <a:lvl1pPr indent="-228600" lvl="0" marL="457200" rtl="0" algn="ctr">
              <a:lnSpc>
                <a:spcPct val="90000"/>
              </a:lnSpc>
              <a:spcBef>
                <a:spcPts val="1000"/>
              </a:spcBef>
              <a:spcAft>
                <a:spcPts val="0"/>
              </a:spcAft>
              <a:buClr>
                <a:srgbClr val="FFFFFF"/>
              </a:buClr>
              <a:buSzPts val="1800"/>
              <a:buNone/>
              <a:defRPr b="0" i="0" sz="1800" u="none" cap="none" strike="noStrike">
                <a:solidFill>
                  <a:srgbClr val="FFFFFF"/>
                </a:solidFill>
                <a:latin typeface="Arial"/>
                <a:ea typeface="Arial"/>
                <a:cs typeface="Arial"/>
                <a:sym typeface="Arial"/>
              </a:defRPr>
            </a:lvl1pPr>
            <a:lvl2pPr indent="-342900" lvl="1" marL="914400" rtl="0" algn="l">
              <a:lnSpc>
                <a:spcPct val="90000"/>
              </a:lnSpc>
              <a:spcBef>
                <a:spcPts val="1200"/>
              </a:spcBef>
              <a:spcAft>
                <a:spcPts val="0"/>
              </a:spcAft>
              <a:buClr>
                <a:srgbClr val="595959"/>
              </a:buClr>
              <a:buSzPts val="1800"/>
              <a:buChar char="●"/>
              <a:defRPr/>
            </a:lvl2pPr>
            <a:lvl3pPr indent="-342900" lvl="2" marL="1371600" rtl="0" algn="l">
              <a:lnSpc>
                <a:spcPct val="90000"/>
              </a:lnSpc>
              <a:spcBef>
                <a:spcPts val="1200"/>
              </a:spcBef>
              <a:spcAft>
                <a:spcPts val="0"/>
              </a:spcAft>
              <a:buClr>
                <a:srgbClr val="595959"/>
              </a:buClr>
              <a:buSzPts val="1800"/>
              <a:buChar char="●"/>
              <a:defRPr/>
            </a:lvl3pPr>
            <a:lvl4pPr indent="-342900" lvl="3" marL="1828800" rtl="0" algn="l">
              <a:lnSpc>
                <a:spcPct val="90000"/>
              </a:lnSpc>
              <a:spcBef>
                <a:spcPts val="1200"/>
              </a:spcBef>
              <a:spcAft>
                <a:spcPts val="0"/>
              </a:spcAft>
              <a:buClr>
                <a:srgbClr val="595959"/>
              </a:buClr>
              <a:buSzPts val="1800"/>
              <a:buChar char="●"/>
              <a:defRPr/>
            </a:lvl4pPr>
            <a:lvl5pPr indent="-342900" lvl="4" marL="2286000" rtl="0" algn="l">
              <a:lnSpc>
                <a:spcPct val="90000"/>
              </a:lnSpc>
              <a:spcBef>
                <a:spcPts val="1200"/>
              </a:spcBef>
              <a:spcAft>
                <a:spcPts val="0"/>
              </a:spcAft>
              <a:buClr>
                <a:srgbClr val="595959"/>
              </a:buClr>
              <a:buSzPts val="1800"/>
              <a:buChar char="●"/>
              <a:defRPr/>
            </a:lvl5pPr>
            <a:lvl6pPr indent="-342900" lvl="5" marL="2743200" rtl="0" algn="l">
              <a:lnSpc>
                <a:spcPct val="90000"/>
              </a:lnSpc>
              <a:spcBef>
                <a:spcPts val="1200"/>
              </a:spcBef>
              <a:spcAft>
                <a:spcPts val="0"/>
              </a:spcAft>
              <a:buClr>
                <a:srgbClr val="09294E"/>
              </a:buClr>
              <a:buSzPts val="1800"/>
              <a:buChar char="●"/>
              <a:defRPr/>
            </a:lvl6pPr>
            <a:lvl7pPr indent="-342900" lvl="6" marL="3200400" rtl="0" algn="l">
              <a:lnSpc>
                <a:spcPct val="90000"/>
              </a:lnSpc>
              <a:spcBef>
                <a:spcPts val="1200"/>
              </a:spcBef>
              <a:spcAft>
                <a:spcPts val="0"/>
              </a:spcAft>
              <a:buClr>
                <a:schemeClr val="dk1"/>
              </a:buClr>
              <a:buSzPts val="1800"/>
              <a:buChar char="●"/>
              <a:defRPr/>
            </a:lvl7pPr>
            <a:lvl8pPr indent="-342900" lvl="7" marL="3657600" rtl="0" algn="l">
              <a:lnSpc>
                <a:spcPct val="90000"/>
              </a:lnSpc>
              <a:spcBef>
                <a:spcPts val="1200"/>
              </a:spcBef>
              <a:spcAft>
                <a:spcPts val="0"/>
              </a:spcAft>
              <a:buClr>
                <a:schemeClr val="dk1"/>
              </a:buClr>
              <a:buSzPts val="1800"/>
              <a:buChar char="●"/>
              <a:defRPr/>
            </a:lvl8pPr>
            <a:lvl9pPr indent="-342900" lvl="8" marL="4114800" rtl="0" algn="l">
              <a:lnSpc>
                <a:spcPct val="90000"/>
              </a:lnSpc>
              <a:spcBef>
                <a:spcPts val="1200"/>
              </a:spcBef>
              <a:spcAft>
                <a:spcPts val="1200"/>
              </a:spcAft>
              <a:buClr>
                <a:schemeClr val="dk1"/>
              </a:buClr>
              <a:buSzPts val="1800"/>
              <a:buChar char="●"/>
              <a:defRPr/>
            </a:lvl9pPr>
          </a:lstStyle>
          <a:p/>
        </p:txBody>
      </p:sp>
      <p:sp>
        <p:nvSpPr>
          <p:cNvPr id="120" name="Google Shape;120;p20"/>
          <p:cNvSpPr txBox="1"/>
          <p:nvPr>
            <p:ph idx="4" type="body"/>
          </p:nvPr>
        </p:nvSpPr>
        <p:spPr>
          <a:xfrm>
            <a:off x="2362200" y="4537526"/>
            <a:ext cx="4724400" cy="529800"/>
          </a:xfrm>
          <a:prstGeom prst="rect">
            <a:avLst/>
          </a:prstGeom>
          <a:noFill/>
          <a:ln>
            <a:noFill/>
          </a:ln>
        </p:spPr>
        <p:txBody>
          <a:bodyPr anchorCtr="0" anchor="ctr" bIns="45700" lIns="91425" spcFirstLastPara="1" rIns="91425" wrap="square" tIns="45700">
            <a:normAutofit/>
          </a:bodyPr>
          <a:lstStyle>
            <a:lvl1pPr indent="-228600" lvl="0" marL="457200" rtl="0" algn="ctr">
              <a:lnSpc>
                <a:spcPct val="90000"/>
              </a:lnSpc>
              <a:spcBef>
                <a:spcPts val="1000"/>
              </a:spcBef>
              <a:spcAft>
                <a:spcPts val="0"/>
              </a:spcAft>
              <a:buClr>
                <a:srgbClr val="FFFFFF"/>
              </a:buClr>
              <a:buSzPts val="1800"/>
              <a:buNone/>
              <a:defRPr b="0" i="0" sz="1800" u="none" cap="none" strike="noStrike">
                <a:solidFill>
                  <a:srgbClr val="FFFFFF"/>
                </a:solidFill>
                <a:latin typeface="Arial"/>
                <a:ea typeface="Arial"/>
                <a:cs typeface="Arial"/>
                <a:sym typeface="Arial"/>
              </a:defRPr>
            </a:lvl1pPr>
            <a:lvl2pPr indent="-342900" lvl="1" marL="914400" rtl="0" algn="l">
              <a:lnSpc>
                <a:spcPct val="90000"/>
              </a:lnSpc>
              <a:spcBef>
                <a:spcPts val="1200"/>
              </a:spcBef>
              <a:spcAft>
                <a:spcPts val="0"/>
              </a:spcAft>
              <a:buClr>
                <a:srgbClr val="595959"/>
              </a:buClr>
              <a:buSzPts val="1800"/>
              <a:buChar char="●"/>
              <a:defRPr/>
            </a:lvl2pPr>
            <a:lvl3pPr indent="-342900" lvl="2" marL="1371600" rtl="0" algn="l">
              <a:lnSpc>
                <a:spcPct val="90000"/>
              </a:lnSpc>
              <a:spcBef>
                <a:spcPts val="1200"/>
              </a:spcBef>
              <a:spcAft>
                <a:spcPts val="0"/>
              </a:spcAft>
              <a:buClr>
                <a:srgbClr val="595959"/>
              </a:buClr>
              <a:buSzPts val="1800"/>
              <a:buChar char="●"/>
              <a:defRPr/>
            </a:lvl3pPr>
            <a:lvl4pPr indent="-342900" lvl="3" marL="1828800" rtl="0" algn="l">
              <a:lnSpc>
                <a:spcPct val="90000"/>
              </a:lnSpc>
              <a:spcBef>
                <a:spcPts val="1200"/>
              </a:spcBef>
              <a:spcAft>
                <a:spcPts val="0"/>
              </a:spcAft>
              <a:buClr>
                <a:srgbClr val="595959"/>
              </a:buClr>
              <a:buSzPts val="1800"/>
              <a:buChar char="●"/>
              <a:defRPr/>
            </a:lvl4pPr>
            <a:lvl5pPr indent="-342900" lvl="4" marL="2286000" rtl="0" algn="l">
              <a:lnSpc>
                <a:spcPct val="90000"/>
              </a:lnSpc>
              <a:spcBef>
                <a:spcPts val="1200"/>
              </a:spcBef>
              <a:spcAft>
                <a:spcPts val="0"/>
              </a:spcAft>
              <a:buClr>
                <a:srgbClr val="595959"/>
              </a:buClr>
              <a:buSzPts val="1800"/>
              <a:buChar char="●"/>
              <a:defRPr/>
            </a:lvl5pPr>
            <a:lvl6pPr indent="-342900" lvl="5" marL="2743200" rtl="0" algn="l">
              <a:lnSpc>
                <a:spcPct val="90000"/>
              </a:lnSpc>
              <a:spcBef>
                <a:spcPts val="1200"/>
              </a:spcBef>
              <a:spcAft>
                <a:spcPts val="0"/>
              </a:spcAft>
              <a:buClr>
                <a:srgbClr val="09294E"/>
              </a:buClr>
              <a:buSzPts val="1800"/>
              <a:buChar char="●"/>
              <a:defRPr/>
            </a:lvl6pPr>
            <a:lvl7pPr indent="-342900" lvl="6" marL="3200400" rtl="0" algn="l">
              <a:lnSpc>
                <a:spcPct val="90000"/>
              </a:lnSpc>
              <a:spcBef>
                <a:spcPts val="1200"/>
              </a:spcBef>
              <a:spcAft>
                <a:spcPts val="0"/>
              </a:spcAft>
              <a:buClr>
                <a:schemeClr val="dk1"/>
              </a:buClr>
              <a:buSzPts val="1800"/>
              <a:buChar char="●"/>
              <a:defRPr/>
            </a:lvl7pPr>
            <a:lvl8pPr indent="-342900" lvl="7" marL="3657600" rtl="0" algn="l">
              <a:lnSpc>
                <a:spcPct val="90000"/>
              </a:lnSpc>
              <a:spcBef>
                <a:spcPts val="1200"/>
              </a:spcBef>
              <a:spcAft>
                <a:spcPts val="0"/>
              </a:spcAft>
              <a:buClr>
                <a:schemeClr val="dk1"/>
              </a:buClr>
              <a:buSzPts val="1800"/>
              <a:buChar char="●"/>
              <a:defRPr/>
            </a:lvl8pPr>
            <a:lvl9pPr indent="-342900" lvl="8" marL="4114800" rtl="0" algn="l">
              <a:lnSpc>
                <a:spcPct val="90000"/>
              </a:lnSpc>
              <a:spcBef>
                <a:spcPts val="1200"/>
              </a:spcBef>
              <a:spcAft>
                <a:spcPts val="1200"/>
              </a:spcAft>
              <a:buClr>
                <a:schemeClr val="dk1"/>
              </a:buClr>
              <a:buSzPts val="1800"/>
              <a:buChar char="●"/>
              <a:defRPr/>
            </a:lvl9pPr>
          </a:lstStyl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1">
  <p:cSld name="CUSTOM_2_1">
    <p:bg>
      <p:bgPr>
        <a:solidFill>
          <a:schemeClr val="accent6"/>
        </a:solidFill>
      </p:bgPr>
    </p:bg>
    <p:spTree>
      <p:nvGrpSpPr>
        <p:cNvPr id="20" name="Shape 20"/>
        <p:cNvGrpSpPr/>
        <p:nvPr/>
      </p:nvGrpSpPr>
      <p:grpSpPr>
        <a:xfrm>
          <a:off x="0" y="0"/>
          <a:ext cx="0" cy="0"/>
          <a:chOff x="0" y="0"/>
          <a:chExt cx="0" cy="0"/>
        </a:xfrm>
      </p:grpSpPr>
      <p:sp>
        <p:nvSpPr>
          <p:cNvPr id="21" name="Google Shape;21;p3"/>
          <p:cNvSpPr txBox="1"/>
          <p:nvPr>
            <p:ph type="title"/>
          </p:nvPr>
        </p:nvSpPr>
        <p:spPr>
          <a:xfrm>
            <a:off x="4467300" y="445025"/>
            <a:ext cx="4212600" cy="1124100"/>
          </a:xfrm>
          <a:prstGeom prst="rect">
            <a:avLst/>
          </a:prstGeom>
        </p:spPr>
        <p:txBody>
          <a:bodyPr anchorCtr="0" anchor="t" bIns="91425" lIns="91425" spcFirstLastPara="1" rIns="91425" wrap="square" tIns="91425">
            <a:normAutofit/>
          </a:bodyPr>
          <a:lstStyle>
            <a:lvl1pPr lvl="0" rtl="0">
              <a:spcBef>
                <a:spcPts val="0"/>
              </a:spcBef>
              <a:spcAft>
                <a:spcPts val="0"/>
              </a:spcAft>
              <a:buSzPts val="2800"/>
              <a:buFont typeface="Open Sans"/>
              <a:buNone/>
              <a:defRPr b="1" sz="2800">
                <a:latin typeface="Open Sans"/>
                <a:ea typeface="Open Sans"/>
                <a:cs typeface="Open Sans"/>
                <a:sym typeface="Open Sans"/>
              </a:defRPr>
            </a:lvl1pPr>
            <a:lvl2pPr lvl="1" rtl="0">
              <a:spcBef>
                <a:spcPts val="0"/>
              </a:spcBef>
              <a:spcAft>
                <a:spcPts val="0"/>
              </a:spcAft>
              <a:buClr>
                <a:schemeClr val="dk1"/>
              </a:buClr>
              <a:buSzPts val="2800"/>
              <a:buNone/>
              <a:defRPr sz="2800">
                <a:solidFill>
                  <a:schemeClr val="dk1"/>
                </a:solidFill>
              </a:defRPr>
            </a:lvl2pPr>
            <a:lvl3pPr lvl="2" rtl="0">
              <a:spcBef>
                <a:spcPts val="0"/>
              </a:spcBef>
              <a:spcAft>
                <a:spcPts val="0"/>
              </a:spcAft>
              <a:buClr>
                <a:schemeClr val="dk1"/>
              </a:buClr>
              <a:buSzPts val="2800"/>
              <a:buNone/>
              <a:defRPr sz="2800">
                <a:solidFill>
                  <a:schemeClr val="dk1"/>
                </a:solidFill>
              </a:defRPr>
            </a:lvl3pPr>
            <a:lvl4pPr lvl="3" rtl="0">
              <a:spcBef>
                <a:spcPts val="0"/>
              </a:spcBef>
              <a:spcAft>
                <a:spcPts val="0"/>
              </a:spcAft>
              <a:buClr>
                <a:schemeClr val="dk1"/>
              </a:buClr>
              <a:buSzPts val="2800"/>
              <a:buNone/>
              <a:defRPr sz="2800">
                <a:solidFill>
                  <a:schemeClr val="dk1"/>
                </a:solidFill>
              </a:defRPr>
            </a:lvl4pPr>
            <a:lvl5pPr lvl="4" rtl="0">
              <a:spcBef>
                <a:spcPts val="0"/>
              </a:spcBef>
              <a:spcAft>
                <a:spcPts val="0"/>
              </a:spcAft>
              <a:buClr>
                <a:schemeClr val="dk1"/>
              </a:buClr>
              <a:buSzPts val="2800"/>
              <a:buNone/>
              <a:defRPr sz="2800">
                <a:solidFill>
                  <a:schemeClr val="dk1"/>
                </a:solidFill>
              </a:defRPr>
            </a:lvl5pPr>
            <a:lvl6pPr lvl="5" rtl="0">
              <a:spcBef>
                <a:spcPts val="0"/>
              </a:spcBef>
              <a:spcAft>
                <a:spcPts val="0"/>
              </a:spcAft>
              <a:buClr>
                <a:schemeClr val="dk1"/>
              </a:buClr>
              <a:buSzPts val="2800"/>
              <a:buNone/>
              <a:defRPr sz="2800">
                <a:solidFill>
                  <a:schemeClr val="dk1"/>
                </a:solidFill>
              </a:defRPr>
            </a:lvl6pPr>
            <a:lvl7pPr lvl="6" rtl="0">
              <a:spcBef>
                <a:spcPts val="0"/>
              </a:spcBef>
              <a:spcAft>
                <a:spcPts val="0"/>
              </a:spcAft>
              <a:buClr>
                <a:schemeClr val="dk1"/>
              </a:buClr>
              <a:buSzPts val="2800"/>
              <a:buNone/>
              <a:defRPr sz="2800">
                <a:solidFill>
                  <a:schemeClr val="dk1"/>
                </a:solidFill>
              </a:defRPr>
            </a:lvl7pPr>
            <a:lvl8pPr lvl="7" rtl="0">
              <a:spcBef>
                <a:spcPts val="0"/>
              </a:spcBef>
              <a:spcAft>
                <a:spcPts val="0"/>
              </a:spcAft>
              <a:buClr>
                <a:schemeClr val="dk1"/>
              </a:buClr>
              <a:buSzPts val="2800"/>
              <a:buNone/>
              <a:defRPr sz="2800">
                <a:solidFill>
                  <a:schemeClr val="dk1"/>
                </a:solidFill>
              </a:defRPr>
            </a:lvl8pPr>
            <a:lvl9pPr lvl="8" rtl="0">
              <a:spcBef>
                <a:spcPts val="0"/>
              </a:spcBef>
              <a:spcAft>
                <a:spcPts val="0"/>
              </a:spcAft>
              <a:buClr>
                <a:schemeClr val="dk1"/>
              </a:buClr>
              <a:buSzPts val="2800"/>
              <a:buNone/>
              <a:defRPr sz="2800">
                <a:solidFill>
                  <a:schemeClr val="dk1"/>
                </a:solidFill>
              </a:defRPr>
            </a:lvl9pPr>
          </a:lstStyle>
          <a:p/>
        </p:txBody>
      </p:sp>
      <p:pic>
        <p:nvPicPr>
          <p:cNvPr id="22" name="Google Shape;22;p3"/>
          <p:cNvPicPr preferRelativeResize="0"/>
          <p:nvPr/>
        </p:nvPicPr>
        <p:blipFill rotWithShape="1">
          <a:blip r:embed="rId2">
            <a:alphaModFix/>
          </a:blip>
          <a:srcRect b="0" l="0" r="0" t="0"/>
          <a:stretch/>
        </p:blipFill>
        <p:spPr>
          <a:xfrm>
            <a:off x="7143775" y="4418775"/>
            <a:ext cx="1744701" cy="667899"/>
          </a:xfrm>
          <a:prstGeom prst="rect">
            <a:avLst/>
          </a:prstGeom>
          <a:noFill/>
          <a:ln>
            <a:noFill/>
          </a:ln>
        </p:spPr>
      </p:pic>
      <p:sp>
        <p:nvSpPr>
          <p:cNvPr id="23" name="Google Shape;23;p3"/>
          <p:cNvSpPr/>
          <p:nvPr/>
        </p:nvSpPr>
        <p:spPr>
          <a:xfrm>
            <a:off x="8301850" y="94900"/>
            <a:ext cx="679800" cy="633600"/>
          </a:xfrm>
          <a:prstGeom prst="rect">
            <a:avLst/>
          </a:prstGeom>
          <a:solidFill>
            <a:schemeClr val="accent6"/>
          </a:solidFill>
          <a:ln cap="flat" cmpd="sng" w="9525">
            <a:solidFill>
              <a:schemeClr val="accent6"/>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 name="Google Shape;24;p3"/>
          <p:cNvSpPr/>
          <p:nvPr>
            <p:ph idx="2" type="pic"/>
          </p:nvPr>
        </p:nvSpPr>
        <p:spPr>
          <a:xfrm>
            <a:off x="0" y="0"/>
            <a:ext cx="4119600" cy="4178100"/>
          </a:xfrm>
          <a:prstGeom prst="rect">
            <a:avLst/>
          </a:prstGeom>
          <a:noFill/>
          <a:ln>
            <a:noFill/>
          </a:ln>
        </p:spPr>
      </p:sp>
      <p:sp>
        <p:nvSpPr>
          <p:cNvPr id="25" name="Google Shape;25;p3"/>
          <p:cNvSpPr txBox="1"/>
          <p:nvPr>
            <p:ph idx="1" type="subTitle"/>
          </p:nvPr>
        </p:nvSpPr>
        <p:spPr>
          <a:xfrm>
            <a:off x="4467300" y="1407375"/>
            <a:ext cx="3985200" cy="667800"/>
          </a:xfrm>
          <a:prstGeom prst="rect">
            <a:avLst/>
          </a:prstGeom>
        </p:spPr>
        <p:txBody>
          <a:bodyPr anchorCtr="0" anchor="t" bIns="91425" lIns="91425" spcFirstLastPara="1" rIns="91425" wrap="square" tIns="91425">
            <a:normAutofit/>
          </a:bodyPr>
          <a:lstStyle>
            <a:lvl1pPr lvl="0" rtl="0">
              <a:spcBef>
                <a:spcPts val="0"/>
              </a:spcBef>
              <a:spcAft>
                <a:spcPts val="0"/>
              </a:spcAft>
              <a:buClr>
                <a:schemeClr val="lt1"/>
              </a:buClr>
              <a:buSzPts val="1400"/>
              <a:buNone/>
              <a:defRPr b="1" sz="1400">
                <a:solidFill>
                  <a:schemeClr val="lt1"/>
                </a:solidFill>
              </a:defRPr>
            </a:lvl1pPr>
            <a:lvl2pPr lvl="1" rtl="0">
              <a:spcBef>
                <a:spcPts val="0"/>
              </a:spcBef>
              <a:spcAft>
                <a:spcPts val="0"/>
              </a:spcAft>
              <a:buSzPts val="1800"/>
              <a:buNone/>
              <a:defRPr/>
            </a:lvl2pPr>
            <a:lvl3pPr lvl="2" rtl="0">
              <a:spcBef>
                <a:spcPts val="0"/>
              </a:spcBef>
              <a:spcAft>
                <a:spcPts val="0"/>
              </a:spcAft>
              <a:buSzPts val="15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26" name="Google Shape;26;p3"/>
          <p:cNvSpPr/>
          <p:nvPr>
            <p:ph idx="3" type="pic"/>
          </p:nvPr>
        </p:nvSpPr>
        <p:spPr>
          <a:xfrm>
            <a:off x="4638750" y="3230175"/>
            <a:ext cx="1291200" cy="440100"/>
          </a:xfrm>
          <a:prstGeom prst="rect">
            <a:avLst/>
          </a:prstGeom>
          <a:noFill/>
          <a:ln>
            <a:noFill/>
          </a:ln>
        </p:spPr>
      </p:sp>
      <p:sp>
        <p:nvSpPr>
          <p:cNvPr id="27" name="Google Shape;27;p3"/>
          <p:cNvSpPr/>
          <p:nvPr>
            <p:ph idx="4" type="pic"/>
          </p:nvPr>
        </p:nvSpPr>
        <p:spPr>
          <a:xfrm>
            <a:off x="6004200" y="3230175"/>
            <a:ext cx="1291200" cy="440100"/>
          </a:xfrm>
          <a:prstGeom prst="rect">
            <a:avLst/>
          </a:prstGeom>
          <a:noFill/>
          <a:ln>
            <a:noFill/>
          </a:ln>
        </p:spPr>
      </p:sp>
      <p:sp>
        <p:nvSpPr>
          <p:cNvPr id="28" name="Google Shape;28;p3"/>
          <p:cNvSpPr/>
          <p:nvPr>
            <p:ph idx="5" type="pic"/>
          </p:nvPr>
        </p:nvSpPr>
        <p:spPr>
          <a:xfrm>
            <a:off x="4638750" y="3738000"/>
            <a:ext cx="1291200" cy="440100"/>
          </a:xfrm>
          <a:prstGeom prst="rect">
            <a:avLst/>
          </a:prstGeom>
          <a:noFill/>
          <a:ln>
            <a:noFill/>
          </a:ln>
        </p:spPr>
      </p:sp>
      <p:sp>
        <p:nvSpPr>
          <p:cNvPr id="29" name="Google Shape;29;p3"/>
          <p:cNvSpPr/>
          <p:nvPr>
            <p:ph idx="6" type="pic"/>
          </p:nvPr>
        </p:nvSpPr>
        <p:spPr>
          <a:xfrm>
            <a:off x="6004200" y="3738000"/>
            <a:ext cx="1291200" cy="440100"/>
          </a:xfrm>
          <a:prstGeom prst="rect">
            <a:avLst/>
          </a:prstGeom>
          <a:noFill/>
          <a:ln>
            <a:noFill/>
          </a:ln>
        </p:spPr>
      </p:sp>
      <p:sp>
        <p:nvSpPr>
          <p:cNvPr id="30" name="Google Shape;30;p3"/>
          <p:cNvSpPr/>
          <p:nvPr>
            <p:ph idx="7" type="pic"/>
          </p:nvPr>
        </p:nvSpPr>
        <p:spPr>
          <a:xfrm>
            <a:off x="7369650" y="3230175"/>
            <a:ext cx="1291200" cy="440100"/>
          </a:xfrm>
          <a:prstGeom prst="rect">
            <a:avLst/>
          </a:prstGeom>
          <a:noFill/>
          <a:ln>
            <a:noFill/>
          </a:ln>
        </p:spPr>
      </p:sp>
      <p:sp>
        <p:nvSpPr>
          <p:cNvPr id="31" name="Google Shape;31;p3"/>
          <p:cNvSpPr/>
          <p:nvPr>
            <p:ph idx="8" type="pic"/>
          </p:nvPr>
        </p:nvSpPr>
        <p:spPr>
          <a:xfrm>
            <a:off x="7369650" y="3738000"/>
            <a:ext cx="1291200" cy="440100"/>
          </a:xfrm>
          <a:prstGeom prst="rect">
            <a:avLst/>
          </a:prstGeom>
          <a:noFill/>
          <a:ln>
            <a:noFill/>
          </a:ln>
        </p:spPr>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verview of ICAT">
  <p:cSld name="Overview of ICAT">
    <p:spTree>
      <p:nvGrpSpPr>
        <p:cNvPr id="121" name="Shape 121"/>
        <p:cNvGrpSpPr/>
        <p:nvPr/>
      </p:nvGrpSpPr>
      <p:grpSpPr>
        <a:xfrm>
          <a:off x="0" y="0"/>
          <a:ext cx="0" cy="0"/>
          <a:chOff x="0" y="0"/>
          <a:chExt cx="0" cy="0"/>
        </a:xfrm>
      </p:grpSpPr>
      <p:grpSp>
        <p:nvGrpSpPr>
          <p:cNvPr id="122" name="Google Shape;122;p21"/>
          <p:cNvGrpSpPr/>
          <p:nvPr/>
        </p:nvGrpSpPr>
        <p:grpSpPr>
          <a:xfrm>
            <a:off x="0" y="498022"/>
            <a:ext cx="9144000" cy="4725450"/>
            <a:chOff x="0" y="0"/>
            <a:chExt cx="9144000" cy="6300600"/>
          </a:xfrm>
        </p:grpSpPr>
        <p:sp>
          <p:nvSpPr>
            <p:cNvPr id="123" name="Google Shape;123;p21"/>
            <p:cNvSpPr/>
            <p:nvPr/>
          </p:nvSpPr>
          <p:spPr>
            <a:xfrm>
              <a:off x="0" y="0"/>
              <a:ext cx="9144000" cy="6300600"/>
            </a:xfrm>
            <a:prstGeom prst="rect">
              <a:avLst/>
            </a:prstGeom>
            <a:solidFill>
              <a:schemeClr val="lt1"/>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grpSp>
          <p:nvGrpSpPr>
            <p:cNvPr id="124" name="Google Shape;124;p21"/>
            <p:cNvGrpSpPr/>
            <p:nvPr/>
          </p:nvGrpSpPr>
          <p:grpSpPr>
            <a:xfrm>
              <a:off x="398649" y="264053"/>
              <a:ext cx="8177205" cy="5975719"/>
              <a:chOff x="144889" y="152400"/>
              <a:chExt cx="5943600" cy="4343450"/>
            </a:xfrm>
          </p:grpSpPr>
          <p:sp>
            <p:nvSpPr>
              <p:cNvPr id="125" name="Google Shape;125;p21"/>
              <p:cNvSpPr/>
              <p:nvPr/>
            </p:nvSpPr>
            <p:spPr>
              <a:xfrm>
                <a:off x="144889" y="817555"/>
                <a:ext cx="5943600" cy="2535300"/>
              </a:xfrm>
              <a:prstGeom prst="roundRect">
                <a:avLst>
                  <a:gd fmla="val 5738" name="adj"/>
                </a:avLst>
              </a:prstGeom>
              <a:solidFill>
                <a:srgbClr val="4A92D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200"/>
                  <a:buFont typeface="Arial"/>
                  <a:buNone/>
                </a:pPr>
                <a:r>
                  <a:t/>
                </a:r>
                <a:endParaRPr b="0" i="0" sz="1200" u="none" cap="none" strike="noStrike">
                  <a:solidFill>
                    <a:srgbClr val="FFFFFF"/>
                  </a:solidFill>
                  <a:latin typeface="Arial"/>
                  <a:ea typeface="Arial"/>
                  <a:cs typeface="Arial"/>
                  <a:sym typeface="Arial"/>
                </a:endParaRPr>
              </a:p>
            </p:txBody>
          </p:sp>
          <p:sp>
            <p:nvSpPr>
              <p:cNvPr id="126" name="Google Shape;126;p21"/>
              <p:cNvSpPr/>
              <p:nvPr/>
            </p:nvSpPr>
            <p:spPr>
              <a:xfrm>
                <a:off x="144889" y="3409250"/>
                <a:ext cx="5943600" cy="1086600"/>
              </a:xfrm>
              <a:prstGeom prst="roundRect">
                <a:avLst>
                  <a:gd fmla="val 8322" name="adj"/>
                </a:avLst>
              </a:prstGeom>
              <a:solidFill>
                <a:srgbClr val="1A294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900"/>
                  <a:buFont typeface="Arial"/>
                  <a:buNone/>
                </a:pPr>
                <a:r>
                  <a:t/>
                </a:r>
                <a:endParaRPr b="0" i="0" sz="900" u="none" cap="none" strike="noStrike">
                  <a:solidFill>
                    <a:srgbClr val="FFFFFF"/>
                  </a:solidFill>
                  <a:latin typeface="Arial"/>
                  <a:ea typeface="Arial"/>
                  <a:cs typeface="Arial"/>
                  <a:sym typeface="Arial"/>
                </a:endParaRPr>
              </a:p>
            </p:txBody>
          </p:sp>
          <p:sp>
            <p:nvSpPr>
              <p:cNvPr id="127" name="Google Shape;127;p21"/>
              <p:cNvSpPr txBox="1"/>
              <p:nvPr/>
            </p:nvSpPr>
            <p:spPr>
              <a:xfrm>
                <a:off x="1790809" y="3388493"/>
                <a:ext cx="2651700" cy="358200"/>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FFFFFF"/>
                  </a:buClr>
                  <a:buSzPts val="1500"/>
                  <a:buFont typeface="Arial"/>
                  <a:buNone/>
                </a:pPr>
                <a:r>
                  <a:rPr b="0" i="1" lang="en-ZA" sz="1500" u="none" cap="none" strike="noStrike">
                    <a:solidFill>
                      <a:srgbClr val="FFFFFF"/>
                    </a:solidFill>
                    <a:latin typeface="Arial"/>
                    <a:ea typeface="Arial"/>
                    <a:cs typeface="Arial"/>
                    <a:sym typeface="Arial"/>
                  </a:rPr>
                  <a:t>Process Guidance Documents</a:t>
                </a:r>
                <a:endParaRPr b="0" i="1" sz="1500" u="none" cap="none" strike="noStrike">
                  <a:solidFill>
                    <a:srgbClr val="FFFFFF"/>
                  </a:solidFill>
                  <a:latin typeface="Arial"/>
                  <a:ea typeface="Arial"/>
                  <a:cs typeface="Arial"/>
                  <a:sym typeface="Arial"/>
                </a:endParaRPr>
              </a:p>
            </p:txBody>
          </p:sp>
          <p:sp>
            <p:nvSpPr>
              <p:cNvPr id="128" name="Google Shape;128;p21"/>
              <p:cNvSpPr/>
              <p:nvPr/>
            </p:nvSpPr>
            <p:spPr>
              <a:xfrm>
                <a:off x="348429" y="1226880"/>
                <a:ext cx="3549900" cy="2021100"/>
              </a:xfrm>
              <a:prstGeom prst="roundRect">
                <a:avLst>
                  <a:gd fmla="val 8969" name="adj"/>
                </a:avLst>
              </a:prstGeom>
              <a:noFill/>
              <a:ln cap="flat" cmpd="sng" w="25400">
                <a:solidFill>
                  <a:schemeClr val="lt1"/>
                </a:solidFill>
                <a:prstDash val="dash"/>
                <a:miter lim="800000"/>
                <a:headEnd len="sm" w="sm" type="none"/>
                <a:tailEnd len="sm" w="sm" type="none"/>
              </a:ln>
            </p:spPr>
            <p:txBody>
              <a:bodyPr anchorCtr="0" anchor="ctr" bIns="45700" lIns="6850" spcFirstLastPara="1" rIns="6850" wrap="square" tIns="45700">
                <a:noAutofit/>
              </a:bodyPr>
              <a:lstStyle/>
              <a:p>
                <a:pPr indent="0" lvl="0" marL="0" marR="0" rtl="0" algn="ctr">
                  <a:lnSpc>
                    <a:spcPct val="100000"/>
                  </a:lnSpc>
                  <a:spcBef>
                    <a:spcPts val="0"/>
                  </a:spcBef>
                  <a:spcAft>
                    <a:spcPts val="0"/>
                  </a:spcAft>
                  <a:buClr>
                    <a:schemeClr val="lt1"/>
                  </a:buClr>
                  <a:buSzPts val="1500"/>
                  <a:buFont typeface="Arial"/>
                  <a:buNone/>
                </a:pPr>
                <a:r>
                  <a:t/>
                </a:r>
                <a:endParaRPr b="0" i="0" sz="1500" u="none" cap="none" strike="noStrike">
                  <a:solidFill>
                    <a:srgbClr val="002060"/>
                  </a:solidFill>
                  <a:latin typeface="Arial"/>
                  <a:ea typeface="Arial"/>
                  <a:cs typeface="Arial"/>
                  <a:sym typeface="Arial"/>
                </a:endParaRPr>
              </a:p>
            </p:txBody>
          </p:sp>
          <p:sp>
            <p:nvSpPr>
              <p:cNvPr id="129" name="Google Shape;129;p21"/>
              <p:cNvSpPr txBox="1"/>
              <p:nvPr/>
            </p:nvSpPr>
            <p:spPr>
              <a:xfrm>
                <a:off x="1257625" y="817555"/>
                <a:ext cx="3566100" cy="358200"/>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FFFFFF"/>
                  </a:buClr>
                  <a:buSzPts val="1500"/>
                  <a:buFont typeface="Arial"/>
                  <a:buNone/>
                </a:pPr>
                <a:r>
                  <a:rPr b="0" i="1" lang="en-ZA" sz="1500" u="none" cap="none" strike="noStrike">
                    <a:solidFill>
                      <a:srgbClr val="FFFFFF"/>
                    </a:solidFill>
                    <a:latin typeface="Arial"/>
                    <a:ea typeface="Arial"/>
                    <a:cs typeface="Arial"/>
                    <a:sym typeface="Arial"/>
                  </a:rPr>
                  <a:t>Impact Assessment Methodologies</a:t>
                </a:r>
                <a:endParaRPr b="0" i="1" sz="1500" u="none" cap="none" strike="noStrike">
                  <a:solidFill>
                    <a:srgbClr val="FFFFFF"/>
                  </a:solidFill>
                  <a:latin typeface="Arial"/>
                  <a:ea typeface="Arial"/>
                  <a:cs typeface="Arial"/>
                  <a:sym typeface="Arial"/>
                </a:endParaRPr>
              </a:p>
            </p:txBody>
          </p:sp>
          <p:sp>
            <p:nvSpPr>
              <p:cNvPr id="130" name="Google Shape;130;p21"/>
              <p:cNvSpPr/>
              <p:nvPr/>
            </p:nvSpPr>
            <p:spPr>
              <a:xfrm>
                <a:off x="144889" y="152400"/>
                <a:ext cx="5943600" cy="614100"/>
              </a:xfrm>
              <a:prstGeom prst="roundRect">
                <a:avLst>
                  <a:gd fmla="val 16667" name="adj"/>
                </a:avLst>
              </a:prstGeom>
              <a:solidFill>
                <a:srgbClr val="00973F"/>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0" i="0" lang="en-ZA" sz="2400" u="none" cap="none" strike="noStrike">
                    <a:solidFill>
                      <a:schemeClr val="lt1"/>
                    </a:solidFill>
                    <a:latin typeface="Arial"/>
                    <a:ea typeface="Arial"/>
                    <a:cs typeface="Arial"/>
                    <a:sym typeface="Arial"/>
                  </a:rPr>
                  <a:t>  Introductory Guide </a:t>
                </a:r>
                <a:endParaRPr b="0" i="0" sz="2400" u="none" cap="none" strike="noStrike">
                  <a:solidFill>
                    <a:schemeClr val="lt1"/>
                  </a:solidFill>
                  <a:latin typeface="Arial"/>
                  <a:ea typeface="Arial"/>
                  <a:cs typeface="Arial"/>
                  <a:sym typeface="Arial"/>
                </a:endParaRPr>
              </a:p>
            </p:txBody>
          </p:sp>
          <p:sp>
            <p:nvSpPr>
              <p:cNvPr id="131" name="Google Shape;131;p21"/>
              <p:cNvSpPr/>
              <p:nvPr/>
            </p:nvSpPr>
            <p:spPr>
              <a:xfrm>
                <a:off x="1171109" y="1277012"/>
                <a:ext cx="1828800" cy="204600"/>
              </a:xfrm>
              <a:prstGeom prst="roundRect">
                <a:avLst>
                  <a:gd fmla="val 16667" name="adj"/>
                </a:avLst>
              </a:prstGeom>
              <a:noFill/>
              <a:ln>
                <a:noFill/>
              </a:ln>
            </p:spPr>
            <p:txBody>
              <a:bodyPr anchorCtr="0" anchor="ctr" bIns="45700" lIns="6850" spcFirstLastPara="1" rIns="6850" wrap="square" tIns="45700">
                <a:noAutofit/>
              </a:bodyPr>
              <a:lstStyle/>
              <a:p>
                <a:pPr indent="0" lvl="0" marL="0" marR="0" rtl="0" algn="ctr">
                  <a:lnSpc>
                    <a:spcPct val="100000"/>
                  </a:lnSpc>
                  <a:spcBef>
                    <a:spcPts val="0"/>
                  </a:spcBef>
                  <a:spcAft>
                    <a:spcPts val="0"/>
                  </a:spcAft>
                  <a:buClr>
                    <a:srgbClr val="FFFFFF"/>
                  </a:buClr>
                  <a:buSzPts val="1050"/>
                  <a:buFont typeface="Arial"/>
                  <a:buNone/>
                </a:pPr>
                <a:r>
                  <a:rPr b="1" i="0" lang="en-ZA" sz="1050" u="none" cap="none" strike="noStrike">
                    <a:solidFill>
                      <a:srgbClr val="FFFFFF"/>
                    </a:solidFill>
                    <a:latin typeface="Arial"/>
                    <a:ea typeface="Arial"/>
                    <a:cs typeface="Arial"/>
                    <a:sym typeface="Arial"/>
                  </a:rPr>
                  <a:t>Greenhouse gas impacts</a:t>
                </a:r>
                <a:endParaRPr/>
              </a:p>
            </p:txBody>
          </p:sp>
        </p:grpSp>
      </p:grpSp>
      <p:pic>
        <p:nvPicPr>
          <p:cNvPr id="132" name="Google Shape;132;p21"/>
          <p:cNvPicPr preferRelativeResize="0"/>
          <p:nvPr/>
        </p:nvPicPr>
        <p:blipFill rotWithShape="1">
          <a:blip r:embed="rId2">
            <a:alphaModFix/>
          </a:blip>
          <a:srcRect b="0" l="0" r="0" t="0"/>
          <a:stretch/>
        </p:blipFill>
        <p:spPr>
          <a:xfrm>
            <a:off x="7126936" y="0"/>
            <a:ext cx="1642414" cy="651272"/>
          </a:xfrm>
          <a:prstGeom prst="rect">
            <a:avLst/>
          </a:prstGeom>
          <a:noFill/>
          <a:ln>
            <a:noFill/>
          </a:ln>
        </p:spPr>
      </p:pic>
      <p:pic>
        <p:nvPicPr>
          <p:cNvPr id="133" name="Google Shape;133;p21"/>
          <p:cNvPicPr preferRelativeResize="0"/>
          <p:nvPr/>
        </p:nvPicPr>
        <p:blipFill rotWithShape="1">
          <a:blip r:embed="rId3">
            <a:alphaModFix/>
          </a:blip>
          <a:srcRect b="0" l="0" r="0" t="0"/>
          <a:stretch/>
        </p:blipFill>
        <p:spPr>
          <a:xfrm>
            <a:off x="5699169" y="72868"/>
            <a:ext cx="2453736" cy="514303"/>
          </a:xfrm>
          <a:prstGeom prst="rect">
            <a:avLst/>
          </a:prstGeom>
          <a:noFill/>
          <a:ln>
            <a:noFill/>
          </a:ln>
        </p:spPr>
      </p:pic>
      <p:sp>
        <p:nvSpPr>
          <p:cNvPr id="134" name="Google Shape;134;p21"/>
          <p:cNvSpPr txBox="1"/>
          <p:nvPr/>
        </p:nvSpPr>
        <p:spPr>
          <a:xfrm>
            <a:off x="612648" y="212598"/>
            <a:ext cx="8153400" cy="438900"/>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625852"/>
              </a:buClr>
              <a:buSzPts val="3200"/>
              <a:buFont typeface="Arial"/>
              <a:buNone/>
            </a:pPr>
            <a:r>
              <a:rPr b="0" i="0" lang="en-ZA" sz="3200" u="none" cap="none" strike="noStrike">
                <a:solidFill>
                  <a:srgbClr val="625852"/>
                </a:solidFill>
                <a:latin typeface="Arial"/>
                <a:ea typeface="Arial"/>
                <a:cs typeface="Arial"/>
                <a:sym typeface="Arial"/>
              </a:rPr>
              <a:t>Overview of ICAT</a:t>
            </a:r>
            <a:endParaRPr/>
          </a:p>
        </p:txBody>
      </p:sp>
      <p:sp>
        <p:nvSpPr>
          <p:cNvPr id="135" name="Google Shape;135;p21"/>
          <p:cNvSpPr txBox="1"/>
          <p:nvPr>
            <p:ph idx="1" type="body"/>
          </p:nvPr>
        </p:nvSpPr>
        <p:spPr>
          <a:xfrm>
            <a:off x="795171" y="795612"/>
            <a:ext cx="2030700" cy="407400"/>
          </a:xfrm>
          <a:prstGeom prst="rect">
            <a:avLst/>
          </a:prstGeom>
          <a:noFill/>
          <a:ln cap="flat" cmpd="sng" w="57150">
            <a:solidFill>
              <a:srgbClr val="F6D749"/>
            </a:solidFill>
            <a:prstDash val="solid"/>
            <a:round/>
            <a:headEnd len="sm" w="sm" type="none"/>
            <a:tailEnd len="sm" w="sm" type="none"/>
          </a:ln>
          <a:effectLst>
            <a:outerShdw blurRad="63500" sx="104000" rotWithShape="0" algn="ctr" sy="104000">
              <a:srgbClr val="000000">
                <a:alpha val="40000"/>
              </a:srgbClr>
            </a:outerShdw>
          </a:effectLst>
        </p:spPr>
        <p:txBody>
          <a:bodyPr anchorCtr="0" anchor="ctr" bIns="45700" lIns="91425" spcFirstLastPara="1" rIns="91425" wrap="square" tIns="45700">
            <a:normAutofit/>
          </a:bodyPr>
          <a:lstStyle>
            <a:lvl1pPr indent="-285750" lvl="0" marL="457200" rtl="0" algn="l">
              <a:lnSpc>
                <a:spcPct val="90000"/>
              </a:lnSpc>
              <a:spcBef>
                <a:spcPts val="1000"/>
              </a:spcBef>
              <a:spcAft>
                <a:spcPts val="0"/>
              </a:spcAft>
              <a:buClr>
                <a:schemeClr val="dk1"/>
              </a:buClr>
              <a:buSzPts val="900"/>
              <a:buChar char="●"/>
              <a:defRPr b="0" i="0" sz="900" u="none" cap="none" strike="noStrike">
                <a:solidFill>
                  <a:schemeClr val="dk1"/>
                </a:solidFill>
                <a:latin typeface="Arial"/>
                <a:ea typeface="Arial"/>
                <a:cs typeface="Arial"/>
                <a:sym typeface="Arial"/>
              </a:defRPr>
            </a:lvl1pPr>
            <a:lvl2pPr indent="-342900" lvl="1" marL="914400" rtl="0" algn="l">
              <a:lnSpc>
                <a:spcPct val="90000"/>
              </a:lnSpc>
              <a:spcBef>
                <a:spcPts val="1200"/>
              </a:spcBef>
              <a:spcAft>
                <a:spcPts val="0"/>
              </a:spcAft>
              <a:buClr>
                <a:srgbClr val="595959"/>
              </a:buClr>
              <a:buSzPts val="1800"/>
              <a:buChar char="●"/>
              <a:defRPr/>
            </a:lvl2pPr>
            <a:lvl3pPr indent="-342900" lvl="2" marL="1371600" rtl="0" algn="l">
              <a:lnSpc>
                <a:spcPct val="90000"/>
              </a:lnSpc>
              <a:spcBef>
                <a:spcPts val="1200"/>
              </a:spcBef>
              <a:spcAft>
                <a:spcPts val="0"/>
              </a:spcAft>
              <a:buClr>
                <a:srgbClr val="595959"/>
              </a:buClr>
              <a:buSzPts val="1800"/>
              <a:buChar char="●"/>
              <a:defRPr/>
            </a:lvl3pPr>
            <a:lvl4pPr indent="-342900" lvl="3" marL="1828800" rtl="0" algn="l">
              <a:lnSpc>
                <a:spcPct val="90000"/>
              </a:lnSpc>
              <a:spcBef>
                <a:spcPts val="1200"/>
              </a:spcBef>
              <a:spcAft>
                <a:spcPts val="0"/>
              </a:spcAft>
              <a:buClr>
                <a:srgbClr val="595959"/>
              </a:buClr>
              <a:buSzPts val="1800"/>
              <a:buChar char="●"/>
              <a:defRPr/>
            </a:lvl4pPr>
            <a:lvl5pPr indent="-342900" lvl="4" marL="2286000" rtl="0" algn="l">
              <a:lnSpc>
                <a:spcPct val="90000"/>
              </a:lnSpc>
              <a:spcBef>
                <a:spcPts val="1200"/>
              </a:spcBef>
              <a:spcAft>
                <a:spcPts val="0"/>
              </a:spcAft>
              <a:buClr>
                <a:srgbClr val="595959"/>
              </a:buClr>
              <a:buSzPts val="1800"/>
              <a:buChar char="●"/>
              <a:defRPr/>
            </a:lvl5pPr>
            <a:lvl6pPr indent="-342900" lvl="5" marL="2743200" rtl="0" algn="l">
              <a:lnSpc>
                <a:spcPct val="90000"/>
              </a:lnSpc>
              <a:spcBef>
                <a:spcPts val="1200"/>
              </a:spcBef>
              <a:spcAft>
                <a:spcPts val="0"/>
              </a:spcAft>
              <a:buClr>
                <a:srgbClr val="09294E"/>
              </a:buClr>
              <a:buSzPts val="1800"/>
              <a:buChar char="●"/>
              <a:defRPr/>
            </a:lvl6pPr>
            <a:lvl7pPr indent="-342900" lvl="6" marL="3200400" rtl="0" algn="l">
              <a:lnSpc>
                <a:spcPct val="90000"/>
              </a:lnSpc>
              <a:spcBef>
                <a:spcPts val="1200"/>
              </a:spcBef>
              <a:spcAft>
                <a:spcPts val="0"/>
              </a:spcAft>
              <a:buClr>
                <a:schemeClr val="dk1"/>
              </a:buClr>
              <a:buSzPts val="1800"/>
              <a:buChar char="●"/>
              <a:defRPr/>
            </a:lvl7pPr>
            <a:lvl8pPr indent="-342900" lvl="7" marL="3657600" rtl="0" algn="l">
              <a:lnSpc>
                <a:spcPct val="90000"/>
              </a:lnSpc>
              <a:spcBef>
                <a:spcPts val="1200"/>
              </a:spcBef>
              <a:spcAft>
                <a:spcPts val="0"/>
              </a:spcAft>
              <a:buClr>
                <a:schemeClr val="dk1"/>
              </a:buClr>
              <a:buSzPts val="1800"/>
              <a:buChar char="●"/>
              <a:defRPr/>
            </a:lvl8pPr>
            <a:lvl9pPr indent="-342900" lvl="8" marL="4114800" rtl="0" algn="l">
              <a:lnSpc>
                <a:spcPct val="90000"/>
              </a:lnSpc>
              <a:spcBef>
                <a:spcPts val="1200"/>
              </a:spcBef>
              <a:spcAft>
                <a:spcPts val="1200"/>
              </a:spcAft>
              <a:buClr>
                <a:schemeClr val="dk1"/>
              </a:buClr>
              <a:buSzPts val="1800"/>
              <a:buChar char="●"/>
              <a:defRPr/>
            </a:lvl9pPr>
          </a:lstStyle>
          <a:p/>
        </p:txBody>
      </p:sp>
      <p:pic>
        <p:nvPicPr>
          <p:cNvPr id="136" name="Google Shape;136;p21"/>
          <p:cNvPicPr preferRelativeResize="0"/>
          <p:nvPr/>
        </p:nvPicPr>
        <p:blipFill rotWithShape="1">
          <a:blip r:embed="rId4">
            <a:alphaModFix/>
          </a:blip>
          <a:srcRect b="0" l="0" r="0" t="0"/>
          <a:stretch/>
        </p:blipFill>
        <p:spPr>
          <a:xfrm>
            <a:off x="6361803" y="3139686"/>
            <a:ext cx="1404000" cy="842400"/>
          </a:xfrm>
          <a:prstGeom prst="roundRect">
            <a:avLst>
              <a:gd fmla="val 16667" name="adj"/>
            </a:avLst>
          </a:prstGeom>
          <a:noFill/>
          <a:ln>
            <a:noFill/>
          </a:ln>
        </p:spPr>
      </p:pic>
      <p:pic>
        <p:nvPicPr>
          <p:cNvPr id="137" name="Google Shape;137;p21"/>
          <p:cNvPicPr preferRelativeResize="0"/>
          <p:nvPr/>
        </p:nvPicPr>
        <p:blipFill rotWithShape="1">
          <a:blip r:embed="rId5">
            <a:alphaModFix/>
          </a:blip>
          <a:srcRect b="0" l="0" r="0" t="0"/>
          <a:stretch/>
        </p:blipFill>
        <p:spPr>
          <a:xfrm>
            <a:off x="2382713" y="4423231"/>
            <a:ext cx="1702800" cy="534900"/>
          </a:xfrm>
          <a:prstGeom prst="roundRect">
            <a:avLst>
              <a:gd fmla="val 16667" name="adj"/>
            </a:avLst>
          </a:prstGeom>
          <a:noFill/>
          <a:ln cap="flat" cmpd="sng" w="9525">
            <a:solidFill>
              <a:schemeClr val="lt2"/>
            </a:solidFill>
            <a:prstDash val="solid"/>
            <a:round/>
            <a:headEnd len="sm" w="sm" type="none"/>
            <a:tailEnd len="sm" w="sm" type="none"/>
          </a:ln>
        </p:spPr>
      </p:pic>
      <p:pic>
        <p:nvPicPr>
          <p:cNvPr id="138" name="Google Shape;138;p21"/>
          <p:cNvPicPr preferRelativeResize="0"/>
          <p:nvPr/>
        </p:nvPicPr>
        <p:blipFill rotWithShape="1">
          <a:blip r:embed="rId6">
            <a:alphaModFix/>
          </a:blip>
          <a:srcRect b="0" l="0" r="0" t="0"/>
          <a:stretch/>
        </p:blipFill>
        <p:spPr>
          <a:xfrm>
            <a:off x="5029200" y="4436439"/>
            <a:ext cx="1702800" cy="534900"/>
          </a:xfrm>
          <a:prstGeom prst="roundRect">
            <a:avLst>
              <a:gd fmla="val 16667" name="adj"/>
            </a:avLst>
          </a:prstGeom>
          <a:noFill/>
          <a:ln cap="flat" cmpd="sng" w="9525">
            <a:solidFill>
              <a:schemeClr val="lt2"/>
            </a:solidFill>
            <a:prstDash val="solid"/>
            <a:round/>
            <a:headEnd len="sm" w="sm" type="none"/>
            <a:tailEnd len="sm" w="sm" type="none"/>
          </a:ln>
        </p:spPr>
      </p:pic>
      <p:pic>
        <p:nvPicPr>
          <p:cNvPr id="139" name="Google Shape;139;p21"/>
          <p:cNvPicPr preferRelativeResize="0"/>
          <p:nvPr/>
        </p:nvPicPr>
        <p:blipFill rotWithShape="1">
          <a:blip r:embed="rId7">
            <a:alphaModFix/>
          </a:blip>
          <a:srcRect b="0" l="0" r="0" t="0"/>
          <a:stretch/>
        </p:blipFill>
        <p:spPr>
          <a:xfrm>
            <a:off x="1012243" y="2735082"/>
            <a:ext cx="1980000" cy="471900"/>
          </a:xfrm>
          <a:prstGeom prst="roundRect">
            <a:avLst>
              <a:gd fmla="val 16667" name="adj"/>
            </a:avLst>
          </a:prstGeom>
          <a:noFill/>
          <a:ln>
            <a:noFill/>
          </a:ln>
        </p:spPr>
      </p:pic>
      <p:pic>
        <p:nvPicPr>
          <p:cNvPr id="140" name="Google Shape;140;p21"/>
          <p:cNvPicPr preferRelativeResize="0"/>
          <p:nvPr/>
        </p:nvPicPr>
        <p:blipFill rotWithShape="1">
          <a:blip r:embed="rId8">
            <a:alphaModFix/>
          </a:blip>
          <a:srcRect b="0" l="0" r="0" t="0"/>
          <a:stretch/>
        </p:blipFill>
        <p:spPr>
          <a:xfrm>
            <a:off x="1012243" y="2229312"/>
            <a:ext cx="1980000" cy="467700"/>
          </a:xfrm>
          <a:prstGeom prst="roundRect">
            <a:avLst>
              <a:gd fmla="val 16667" name="adj"/>
            </a:avLst>
          </a:prstGeom>
          <a:noFill/>
          <a:ln>
            <a:noFill/>
          </a:ln>
        </p:spPr>
      </p:pic>
      <p:pic>
        <p:nvPicPr>
          <p:cNvPr id="141" name="Google Shape;141;p21"/>
          <p:cNvPicPr preferRelativeResize="0"/>
          <p:nvPr/>
        </p:nvPicPr>
        <p:blipFill rotWithShape="1">
          <a:blip r:embed="rId9">
            <a:alphaModFix/>
          </a:blip>
          <a:srcRect b="0" l="0" r="0" t="0"/>
          <a:stretch/>
        </p:blipFill>
        <p:spPr>
          <a:xfrm>
            <a:off x="3276600" y="2469679"/>
            <a:ext cx="1980000" cy="472800"/>
          </a:xfrm>
          <a:prstGeom prst="roundRect">
            <a:avLst>
              <a:gd fmla="val 16667" name="adj"/>
            </a:avLst>
          </a:prstGeom>
          <a:noFill/>
          <a:ln>
            <a:noFill/>
          </a:ln>
        </p:spPr>
      </p:pic>
      <p:pic>
        <p:nvPicPr>
          <p:cNvPr id="142" name="Google Shape;142;p21"/>
          <p:cNvPicPr preferRelativeResize="0"/>
          <p:nvPr/>
        </p:nvPicPr>
        <p:blipFill rotWithShape="1">
          <a:blip r:embed="rId10">
            <a:alphaModFix/>
          </a:blip>
          <a:srcRect b="0" l="0" r="0" t="0"/>
          <a:stretch/>
        </p:blipFill>
        <p:spPr>
          <a:xfrm>
            <a:off x="3276600" y="2973341"/>
            <a:ext cx="1980000" cy="472800"/>
          </a:xfrm>
          <a:prstGeom prst="roundRect">
            <a:avLst>
              <a:gd fmla="val 16667" name="adj"/>
            </a:avLst>
          </a:prstGeom>
          <a:noFill/>
          <a:ln>
            <a:noFill/>
          </a:ln>
        </p:spPr>
      </p:pic>
      <p:pic>
        <p:nvPicPr>
          <p:cNvPr id="143" name="Google Shape;143;p21"/>
          <p:cNvPicPr preferRelativeResize="0"/>
          <p:nvPr/>
        </p:nvPicPr>
        <p:blipFill rotWithShape="1">
          <a:blip r:embed="rId11">
            <a:alphaModFix/>
          </a:blip>
          <a:srcRect b="0" l="0" r="0" t="0"/>
          <a:stretch/>
        </p:blipFill>
        <p:spPr>
          <a:xfrm>
            <a:off x="1012243" y="3243838"/>
            <a:ext cx="1980000" cy="471900"/>
          </a:xfrm>
          <a:prstGeom prst="roundRect">
            <a:avLst>
              <a:gd fmla="val 16667" name="adj"/>
            </a:avLst>
          </a:prstGeom>
          <a:noFill/>
          <a:ln>
            <a:noFill/>
          </a:ln>
        </p:spPr>
      </p:pic>
      <p:pic>
        <p:nvPicPr>
          <p:cNvPr id="144" name="Google Shape;144;p21"/>
          <p:cNvPicPr preferRelativeResize="0"/>
          <p:nvPr/>
        </p:nvPicPr>
        <p:blipFill rotWithShape="1">
          <a:blip r:embed="rId12">
            <a:alphaModFix/>
          </a:blip>
          <a:srcRect b="0" l="0" r="0" t="0"/>
          <a:stretch/>
        </p:blipFill>
        <p:spPr>
          <a:xfrm>
            <a:off x="6361803" y="2285420"/>
            <a:ext cx="1404000" cy="821700"/>
          </a:xfrm>
          <a:prstGeom prst="roundRect">
            <a:avLst>
              <a:gd fmla="val 16667" name="adj"/>
            </a:avLst>
          </a:prstGeom>
          <a:noFill/>
          <a:ln>
            <a:noFill/>
          </a:ln>
        </p:spPr>
      </p:pic>
      <p:pic>
        <p:nvPicPr>
          <p:cNvPr id="145" name="Google Shape;145;p21"/>
          <p:cNvPicPr preferRelativeResize="0"/>
          <p:nvPr/>
        </p:nvPicPr>
        <p:blipFill rotWithShape="1">
          <a:blip r:embed="rId13">
            <a:alphaModFix/>
          </a:blip>
          <a:srcRect b="0" l="0" r="0" t="0"/>
          <a:stretch/>
        </p:blipFill>
        <p:spPr>
          <a:xfrm>
            <a:off x="6361803" y="1407434"/>
            <a:ext cx="1404000" cy="841200"/>
          </a:xfrm>
          <a:prstGeom prst="roundRect">
            <a:avLst>
              <a:gd fmla="val 16667" name="adj"/>
            </a:avLst>
          </a:prstGeom>
          <a:noFill/>
          <a:ln>
            <a:noFill/>
          </a:ln>
        </p:spPr>
      </p:pic>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slide">
  <p:cSld name="Content slide">
    <p:spTree>
      <p:nvGrpSpPr>
        <p:cNvPr id="146" name="Shape 146"/>
        <p:cNvGrpSpPr/>
        <p:nvPr/>
      </p:nvGrpSpPr>
      <p:grpSpPr>
        <a:xfrm>
          <a:off x="0" y="0"/>
          <a:ext cx="0" cy="0"/>
          <a:chOff x="0" y="0"/>
          <a:chExt cx="0" cy="0"/>
        </a:xfrm>
      </p:grpSpPr>
      <p:sp>
        <p:nvSpPr>
          <p:cNvPr id="147" name="Google Shape;147;p22"/>
          <p:cNvSpPr/>
          <p:nvPr/>
        </p:nvSpPr>
        <p:spPr>
          <a:xfrm>
            <a:off x="0" y="685800"/>
            <a:ext cx="533400" cy="171600"/>
          </a:xfrm>
          <a:prstGeom prst="rect">
            <a:avLst/>
          </a:prstGeom>
          <a:solidFill>
            <a:srgbClr val="09294E"/>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1800"/>
              <a:buFont typeface="Arial"/>
              <a:buNone/>
            </a:pPr>
            <a:r>
              <a:t/>
            </a:r>
            <a:endParaRPr b="0" i="0" sz="1800" u="none" cap="none" strike="noStrike">
              <a:solidFill>
                <a:srgbClr val="FFFFFF"/>
              </a:solidFill>
              <a:latin typeface="Arial"/>
              <a:ea typeface="Arial"/>
              <a:cs typeface="Arial"/>
              <a:sym typeface="Arial"/>
            </a:endParaRPr>
          </a:p>
        </p:txBody>
      </p:sp>
      <p:sp>
        <p:nvSpPr>
          <p:cNvPr id="148" name="Google Shape;148;p22"/>
          <p:cNvSpPr/>
          <p:nvPr/>
        </p:nvSpPr>
        <p:spPr>
          <a:xfrm>
            <a:off x="590550" y="685800"/>
            <a:ext cx="8553600" cy="171600"/>
          </a:xfrm>
          <a:prstGeom prst="rect">
            <a:avLst/>
          </a:prstGeom>
          <a:solidFill>
            <a:srgbClr val="4A92D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1800"/>
              <a:buFont typeface="Arial"/>
              <a:buNone/>
            </a:pPr>
            <a:r>
              <a:t/>
            </a:r>
            <a:endParaRPr b="0" i="0" sz="1800" u="none" cap="none" strike="noStrike">
              <a:solidFill>
                <a:srgbClr val="FFFFFF"/>
              </a:solidFill>
              <a:latin typeface="Arial"/>
              <a:ea typeface="Arial"/>
              <a:cs typeface="Arial"/>
              <a:sym typeface="Arial"/>
            </a:endParaRPr>
          </a:p>
        </p:txBody>
      </p:sp>
      <p:pic>
        <p:nvPicPr>
          <p:cNvPr id="149" name="Google Shape;149;p22"/>
          <p:cNvPicPr preferRelativeResize="0"/>
          <p:nvPr/>
        </p:nvPicPr>
        <p:blipFill rotWithShape="1">
          <a:blip r:embed="rId2">
            <a:alphaModFix/>
          </a:blip>
          <a:srcRect b="0" l="0" r="0" t="0"/>
          <a:stretch/>
        </p:blipFill>
        <p:spPr>
          <a:xfrm>
            <a:off x="6806989" y="4695681"/>
            <a:ext cx="1467009" cy="434669"/>
          </a:xfrm>
          <a:prstGeom prst="rect">
            <a:avLst/>
          </a:prstGeom>
          <a:noFill/>
          <a:ln>
            <a:noFill/>
          </a:ln>
        </p:spPr>
      </p:pic>
      <p:sp>
        <p:nvSpPr>
          <p:cNvPr id="150" name="Google Shape;150;p22"/>
          <p:cNvSpPr txBox="1"/>
          <p:nvPr/>
        </p:nvSpPr>
        <p:spPr>
          <a:xfrm>
            <a:off x="8766048" y="4857750"/>
            <a:ext cx="378000" cy="285900"/>
          </a:xfrm>
          <a:prstGeom prst="rect">
            <a:avLst/>
          </a:prstGeom>
          <a:noFill/>
          <a:ln>
            <a:noFill/>
          </a:ln>
        </p:spPr>
        <p:txBody>
          <a:bodyPr anchorCtr="0" anchor="ctr" bIns="45700" lIns="91425" spcFirstLastPara="1" rIns="91425" wrap="square" tIns="45700">
            <a:normAutofit lnSpcReduction="10000"/>
          </a:bodyPr>
          <a:lstStyle/>
          <a:p>
            <a:pPr indent="0" lvl="0" marL="0" marR="0" rtl="0" algn="ctr">
              <a:lnSpc>
                <a:spcPct val="100000"/>
              </a:lnSpc>
              <a:spcBef>
                <a:spcPts val="0"/>
              </a:spcBef>
              <a:spcAft>
                <a:spcPts val="0"/>
              </a:spcAft>
              <a:buClr>
                <a:srgbClr val="000000"/>
              </a:buClr>
              <a:buSzPts val="1400"/>
              <a:buFont typeface="Arial"/>
              <a:buNone/>
            </a:pPr>
            <a:fld id="{00000000-1234-1234-1234-123412341234}" type="slidenum">
              <a:rPr b="0" i="0" lang="en-ZA"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
        <p:nvSpPr>
          <p:cNvPr id="151" name="Google Shape;151;p22"/>
          <p:cNvSpPr txBox="1"/>
          <p:nvPr>
            <p:ph type="title"/>
          </p:nvPr>
        </p:nvSpPr>
        <p:spPr>
          <a:xfrm>
            <a:off x="607820" y="7507"/>
            <a:ext cx="6122100" cy="652800"/>
          </a:xfrm>
          <a:prstGeom prst="rect">
            <a:avLst/>
          </a:prstGeom>
          <a:noFill/>
          <a:ln>
            <a:noFill/>
          </a:ln>
        </p:spPr>
        <p:txBody>
          <a:bodyPr anchorCtr="0" anchor="ctr" bIns="45700" lIns="91425" spcFirstLastPara="1" rIns="91425" wrap="square" tIns="45700">
            <a:normAutofit/>
          </a:bodyPr>
          <a:lstStyle>
            <a:lvl1pPr lvl="0" rtl="0" algn="l">
              <a:lnSpc>
                <a:spcPct val="90000"/>
              </a:lnSpc>
              <a:spcBef>
                <a:spcPts val="0"/>
              </a:spcBef>
              <a:spcAft>
                <a:spcPts val="0"/>
              </a:spcAft>
              <a:buClr>
                <a:srgbClr val="625852"/>
              </a:buClr>
              <a:buSzPts val="3200"/>
              <a:buFont typeface="Arial"/>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152" name="Google Shape;152;p22"/>
          <p:cNvSpPr txBox="1"/>
          <p:nvPr>
            <p:ph idx="1" type="body"/>
          </p:nvPr>
        </p:nvSpPr>
        <p:spPr>
          <a:xfrm>
            <a:off x="628650" y="1035614"/>
            <a:ext cx="8134500" cy="3484200"/>
          </a:xfrm>
          <a:prstGeom prst="rect">
            <a:avLst/>
          </a:prstGeom>
          <a:noFill/>
          <a:ln>
            <a:noFill/>
          </a:ln>
        </p:spPr>
        <p:txBody>
          <a:bodyPr anchorCtr="0" anchor="t" bIns="45700" lIns="91425" spcFirstLastPara="1" rIns="91425" wrap="square" tIns="45700">
            <a:normAutofit/>
          </a:bodyPr>
          <a:lstStyle>
            <a:lvl1pPr indent="-342900" lvl="0" marL="457200" rtl="0" algn="l">
              <a:lnSpc>
                <a:spcPct val="90000"/>
              </a:lnSpc>
              <a:spcBef>
                <a:spcPts val="1000"/>
              </a:spcBef>
              <a:spcAft>
                <a:spcPts val="0"/>
              </a:spcAft>
              <a:buClr>
                <a:srgbClr val="595959"/>
              </a:buClr>
              <a:buSzPts val="1800"/>
              <a:buChar char="●"/>
              <a:defRPr/>
            </a:lvl1pPr>
            <a:lvl2pPr indent="-342900" lvl="1" marL="914400" rtl="0" algn="l">
              <a:lnSpc>
                <a:spcPct val="90000"/>
              </a:lnSpc>
              <a:spcBef>
                <a:spcPts val="1200"/>
              </a:spcBef>
              <a:spcAft>
                <a:spcPts val="0"/>
              </a:spcAft>
              <a:buClr>
                <a:srgbClr val="595959"/>
              </a:buClr>
              <a:buSzPts val="1800"/>
              <a:buChar char="●"/>
              <a:defRPr/>
            </a:lvl2pPr>
            <a:lvl3pPr indent="-342900" lvl="2" marL="1371600" rtl="0" algn="l">
              <a:lnSpc>
                <a:spcPct val="90000"/>
              </a:lnSpc>
              <a:spcBef>
                <a:spcPts val="1200"/>
              </a:spcBef>
              <a:spcAft>
                <a:spcPts val="0"/>
              </a:spcAft>
              <a:buClr>
                <a:srgbClr val="595959"/>
              </a:buClr>
              <a:buSzPts val="1800"/>
              <a:buChar char="●"/>
              <a:defRPr/>
            </a:lvl3pPr>
            <a:lvl4pPr indent="-342900" lvl="3" marL="1828800" rtl="0" algn="l">
              <a:lnSpc>
                <a:spcPct val="90000"/>
              </a:lnSpc>
              <a:spcBef>
                <a:spcPts val="1200"/>
              </a:spcBef>
              <a:spcAft>
                <a:spcPts val="0"/>
              </a:spcAft>
              <a:buClr>
                <a:srgbClr val="595959"/>
              </a:buClr>
              <a:buSzPts val="1800"/>
              <a:buChar char="●"/>
              <a:defRPr/>
            </a:lvl4pPr>
            <a:lvl5pPr indent="-342900" lvl="4" marL="2286000" rtl="0" algn="l">
              <a:lnSpc>
                <a:spcPct val="90000"/>
              </a:lnSpc>
              <a:spcBef>
                <a:spcPts val="1200"/>
              </a:spcBef>
              <a:spcAft>
                <a:spcPts val="0"/>
              </a:spcAft>
              <a:buClr>
                <a:srgbClr val="595959"/>
              </a:buClr>
              <a:buSzPts val="1800"/>
              <a:buChar char="●"/>
              <a:defRPr/>
            </a:lvl5pPr>
            <a:lvl6pPr indent="-342900" lvl="5" marL="2743200" rtl="0" algn="l">
              <a:lnSpc>
                <a:spcPct val="90000"/>
              </a:lnSpc>
              <a:spcBef>
                <a:spcPts val="1200"/>
              </a:spcBef>
              <a:spcAft>
                <a:spcPts val="0"/>
              </a:spcAft>
              <a:buClr>
                <a:srgbClr val="09294E"/>
              </a:buClr>
              <a:buSzPts val="1800"/>
              <a:buChar char="●"/>
              <a:defRPr/>
            </a:lvl6pPr>
            <a:lvl7pPr indent="-342900" lvl="6" marL="3200400" rtl="0" algn="l">
              <a:lnSpc>
                <a:spcPct val="90000"/>
              </a:lnSpc>
              <a:spcBef>
                <a:spcPts val="1200"/>
              </a:spcBef>
              <a:spcAft>
                <a:spcPts val="0"/>
              </a:spcAft>
              <a:buClr>
                <a:schemeClr val="dk1"/>
              </a:buClr>
              <a:buSzPts val="1800"/>
              <a:buChar char="●"/>
              <a:defRPr/>
            </a:lvl7pPr>
            <a:lvl8pPr indent="-342900" lvl="7" marL="3657600" rtl="0" algn="l">
              <a:lnSpc>
                <a:spcPct val="90000"/>
              </a:lnSpc>
              <a:spcBef>
                <a:spcPts val="1200"/>
              </a:spcBef>
              <a:spcAft>
                <a:spcPts val="0"/>
              </a:spcAft>
              <a:buClr>
                <a:schemeClr val="dk1"/>
              </a:buClr>
              <a:buSzPts val="1800"/>
              <a:buChar char="●"/>
              <a:defRPr/>
            </a:lvl8pPr>
            <a:lvl9pPr indent="-342900" lvl="8" marL="4114800" rtl="0" algn="l">
              <a:lnSpc>
                <a:spcPct val="90000"/>
              </a:lnSpc>
              <a:spcBef>
                <a:spcPts val="1200"/>
              </a:spcBef>
              <a:spcAft>
                <a:spcPts val="1200"/>
              </a:spcAft>
              <a:buClr>
                <a:schemeClr val="dk1"/>
              </a:buClr>
              <a:buSzPts val="1800"/>
              <a:buChar char="●"/>
              <a:defRPr/>
            </a:lvl9pPr>
          </a:lstStyle>
          <a:p/>
        </p:txBody>
      </p:sp>
      <p:cxnSp>
        <p:nvCxnSpPr>
          <p:cNvPr id="153" name="Google Shape;153;p22"/>
          <p:cNvCxnSpPr/>
          <p:nvPr/>
        </p:nvCxnSpPr>
        <p:spPr>
          <a:xfrm>
            <a:off x="304800" y="4664021"/>
            <a:ext cx="8534400" cy="0"/>
          </a:xfrm>
          <a:prstGeom prst="straightConnector1">
            <a:avLst/>
          </a:prstGeom>
          <a:noFill/>
          <a:ln cap="flat" cmpd="sng" w="22225">
            <a:solidFill>
              <a:srgbClr val="9D90A0"/>
            </a:solidFill>
            <a:prstDash val="solid"/>
            <a:round/>
            <a:headEnd len="sm" w="sm" type="none"/>
            <a:tailEnd len="sm" w="sm" type="none"/>
          </a:ln>
        </p:spPr>
      </p:cxn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verview_interactive_panel">
  <p:cSld name="Overview_interactive_panel">
    <p:spTree>
      <p:nvGrpSpPr>
        <p:cNvPr id="154" name="Shape 154"/>
        <p:cNvGrpSpPr/>
        <p:nvPr/>
      </p:nvGrpSpPr>
      <p:grpSpPr>
        <a:xfrm>
          <a:off x="0" y="0"/>
          <a:ext cx="0" cy="0"/>
          <a:chOff x="0" y="0"/>
          <a:chExt cx="0" cy="0"/>
        </a:xfrm>
      </p:grpSpPr>
      <p:sp>
        <p:nvSpPr>
          <p:cNvPr id="155" name="Google Shape;155;p23"/>
          <p:cNvSpPr/>
          <p:nvPr/>
        </p:nvSpPr>
        <p:spPr>
          <a:xfrm>
            <a:off x="0" y="685800"/>
            <a:ext cx="533400" cy="171600"/>
          </a:xfrm>
          <a:prstGeom prst="rect">
            <a:avLst/>
          </a:prstGeom>
          <a:solidFill>
            <a:srgbClr val="09294E"/>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1800"/>
              <a:buFont typeface="Arial"/>
              <a:buNone/>
            </a:pPr>
            <a:r>
              <a:t/>
            </a:r>
            <a:endParaRPr b="0" i="0" sz="1800" u="none" cap="none" strike="noStrike">
              <a:solidFill>
                <a:srgbClr val="FFFFFF"/>
              </a:solidFill>
              <a:latin typeface="Arial"/>
              <a:ea typeface="Arial"/>
              <a:cs typeface="Arial"/>
              <a:sym typeface="Arial"/>
            </a:endParaRPr>
          </a:p>
        </p:txBody>
      </p:sp>
      <p:sp>
        <p:nvSpPr>
          <p:cNvPr id="156" name="Google Shape;156;p23"/>
          <p:cNvSpPr/>
          <p:nvPr/>
        </p:nvSpPr>
        <p:spPr>
          <a:xfrm>
            <a:off x="590550" y="685800"/>
            <a:ext cx="8553600" cy="171600"/>
          </a:xfrm>
          <a:prstGeom prst="rect">
            <a:avLst/>
          </a:prstGeom>
          <a:solidFill>
            <a:srgbClr val="4A92D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1800"/>
              <a:buFont typeface="Arial"/>
              <a:buNone/>
            </a:pPr>
            <a:r>
              <a:t/>
            </a:r>
            <a:endParaRPr b="0" i="0" sz="1800" u="none" cap="none" strike="noStrike">
              <a:solidFill>
                <a:srgbClr val="FFFFFF"/>
              </a:solidFill>
              <a:latin typeface="Arial"/>
              <a:ea typeface="Arial"/>
              <a:cs typeface="Arial"/>
              <a:sym typeface="Arial"/>
            </a:endParaRPr>
          </a:p>
        </p:txBody>
      </p:sp>
      <p:pic>
        <p:nvPicPr>
          <p:cNvPr id="157" name="Google Shape;157;p23"/>
          <p:cNvPicPr preferRelativeResize="0"/>
          <p:nvPr/>
        </p:nvPicPr>
        <p:blipFill rotWithShape="1">
          <a:blip r:embed="rId2">
            <a:alphaModFix/>
          </a:blip>
          <a:srcRect b="0" l="0" r="0" t="0"/>
          <a:stretch/>
        </p:blipFill>
        <p:spPr>
          <a:xfrm>
            <a:off x="6806989" y="4695681"/>
            <a:ext cx="1467009" cy="434669"/>
          </a:xfrm>
          <a:prstGeom prst="rect">
            <a:avLst/>
          </a:prstGeom>
          <a:noFill/>
          <a:ln>
            <a:noFill/>
          </a:ln>
        </p:spPr>
      </p:pic>
      <p:sp>
        <p:nvSpPr>
          <p:cNvPr id="158" name="Google Shape;158;p23"/>
          <p:cNvSpPr txBox="1"/>
          <p:nvPr/>
        </p:nvSpPr>
        <p:spPr>
          <a:xfrm>
            <a:off x="8766048" y="4857750"/>
            <a:ext cx="378000" cy="285900"/>
          </a:xfrm>
          <a:prstGeom prst="rect">
            <a:avLst/>
          </a:prstGeom>
          <a:noFill/>
          <a:ln>
            <a:noFill/>
          </a:ln>
        </p:spPr>
        <p:txBody>
          <a:bodyPr anchorCtr="0" anchor="ctr" bIns="45700" lIns="91425" spcFirstLastPara="1" rIns="91425" wrap="square" tIns="45700">
            <a:normAutofit lnSpcReduction="10000"/>
          </a:bodyPr>
          <a:lstStyle/>
          <a:p>
            <a:pPr indent="0" lvl="0" marL="0" marR="0" rtl="0" algn="ctr">
              <a:lnSpc>
                <a:spcPct val="100000"/>
              </a:lnSpc>
              <a:spcBef>
                <a:spcPts val="0"/>
              </a:spcBef>
              <a:spcAft>
                <a:spcPts val="0"/>
              </a:spcAft>
              <a:buClr>
                <a:srgbClr val="000000"/>
              </a:buClr>
              <a:buSzPts val="1400"/>
              <a:buFont typeface="Arial"/>
              <a:buNone/>
            </a:pPr>
            <a:fld id="{00000000-1234-1234-1234-123412341234}" type="slidenum">
              <a:rPr b="0" i="0" lang="en-ZA"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
        <p:nvSpPr>
          <p:cNvPr id="159" name="Google Shape;159;p23"/>
          <p:cNvSpPr txBox="1"/>
          <p:nvPr>
            <p:ph type="title"/>
          </p:nvPr>
        </p:nvSpPr>
        <p:spPr>
          <a:xfrm>
            <a:off x="590550" y="32984"/>
            <a:ext cx="7963800" cy="652800"/>
          </a:xfrm>
          <a:prstGeom prst="rect">
            <a:avLst/>
          </a:prstGeom>
          <a:noFill/>
          <a:ln>
            <a:noFill/>
          </a:ln>
        </p:spPr>
        <p:txBody>
          <a:bodyPr anchorCtr="0" anchor="ctr" bIns="45700" lIns="91425" spcFirstLastPara="1" rIns="91425" wrap="square" tIns="45700">
            <a:normAutofit/>
          </a:bodyPr>
          <a:lstStyle>
            <a:lvl1pPr lvl="0" rtl="0" algn="l">
              <a:lnSpc>
                <a:spcPct val="90000"/>
              </a:lnSpc>
              <a:spcBef>
                <a:spcPts val="0"/>
              </a:spcBef>
              <a:spcAft>
                <a:spcPts val="0"/>
              </a:spcAft>
              <a:buClr>
                <a:srgbClr val="625852"/>
              </a:buClr>
              <a:buSzPts val="3200"/>
              <a:buFont typeface="Arial"/>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cxnSp>
        <p:nvCxnSpPr>
          <p:cNvPr id="160" name="Google Shape;160;p23"/>
          <p:cNvCxnSpPr/>
          <p:nvPr/>
        </p:nvCxnSpPr>
        <p:spPr>
          <a:xfrm>
            <a:off x="304800" y="4664021"/>
            <a:ext cx="8534400" cy="0"/>
          </a:xfrm>
          <a:prstGeom prst="straightConnector1">
            <a:avLst/>
          </a:prstGeom>
          <a:noFill/>
          <a:ln cap="flat" cmpd="sng" w="22225">
            <a:solidFill>
              <a:srgbClr val="9D90A0"/>
            </a:solidFill>
            <a:prstDash val="solid"/>
            <a:round/>
            <a:headEnd len="sm" w="sm" type="none"/>
            <a:tailEnd len="sm" w="sm" type="none"/>
          </a:ln>
        </p:spPr>
      </p:cxnSp>
      <p:grpSp>
        <p:nvGrpSpPr>
          <p:cNvPr id="161" name="Google Shape;161;p23"/>
          <p:cNvGrpSpPr/>
          <p:nvPr/>
        </p:nvGrpSpPr>
        <p:grpSpPr>
          <a:xfrm>
            <a:off x="4719828" y="4717275"/>
            <a:ext cx="2247900" cy="380505"/>
            <a:chOff x="971550" y="5915557"/>
            <a:chExt cx="2247900" cy="228600"/>
          </a:xfrm>
        </p:grpSpPr>
        <p:sp>
          <p:nvSpPr>
            <p:cNvPr id="162" name="Google Shape;162;p23"/>
            <p:cNvSpPr txBox="1"/>
            <p:nvPr/>
          </p:nvSpPr>
          <p:spPr>
            <a:xfrm>
              <a:off x="971550" y="5915557"/>
              <a:ext cx="2247900" cy="228600"/>
            </a:xfrm>
            <a:prstGeom prst="rect">
              <a:avLst/>
            </a:prstGeom>
            <a:noFill/>
            <a:ln>
              <a:noFill/>
            </a:ln>
          </p:spPr>
          <p:txBody>
            <a:bodyPr anchorCtr="0" anchor="ctr" bIns="45700" lIns="91425" spcFirstLastPara="1" rIns="91425" wrap="square" tIns="45700">
              <a:normAutofit lnSpcReduction="20000"/>
            </a:bodyPr>
            <a:lstStyle/>
            <a:p>
              <a:pPr indent="0" lvl="0" marL="0" marR="0" rtl="0" algn="ctr">
                <a:lnSpc>
                  <a:spcPct val="100000"/>
                </a:lnSpc>
                <a:spcBef>
                  <a:spcPts val="0"/>
                </a:spcBef>
                <a:spcAft>
                  <a:spcPts val="0"/>
                </a:spcAft>
                <a:buClr>
                  <a:srgbClr val="09294E"/>
                </a:buClr>
                <a:buSzPts val="800"/>
                <a:buFont typeface="Arial"/>
                <a:buNone/>
              </a:pPr>
              <a:r>
                <a:rPr b="1" i="0" lang="en-ZA" sz="800" u="none" cap="none" strike="noStrike">
                  <a:solidFill>
                    <a:srgbClr val="09294E"/>
                  </a:solidFill>
                  <a:latin typeface="Arial"/>
                  <a:ea typeface="Arial"/>
                  <a:cs typeface="Arial"/>
                  <a:sym typeface="Arial"/>
                </a:rPr>
                <a:t>This is an interactive panel: navigate </a:t>
              </a:r>
              <a:endParaRPr/>
            </a:p>
            <a:p>
              <a:pPr indent="0" lvl="0" marL="0" marR="0" rtl="0" algn="ctr">
                <a:lnSpc>
                  <a:spcPct val="100000"/>
                </a:lnSpc>
                <a:spcBef>
                  <a:spcPts val="0"/>
                </a:spcBef>
                <a:spcAft>
                  <a:spcPts val="0"/>
                </a:spcAft>
                <a:buClr>
                  <a:srgbClr val="09294E"/>
                </a:buClr>
                <a:buSzPts val="800"/>
                <a:buFont typeface="Arial"/>
                <a:buNone/>
              </a:pPr>
              <a:r>
                <a:rPr b="1" i="0" lang="en-ZA" sz="800" u="none" cap="none" strike="noStrike">
                  <a:solidFill>
                    <a:srgbClr val="09294E"/>
                  </a:solidFill>
                  <a:latin typeface="Arial"/>
                  <a:ea typeface="Arial"/>
                  <a:cs typeface="Arial"/>
                  <a:sym typeface="Arial"/>
                </a:rPr>
                <a:t>by clicking on a particular step</a:t>
              </a:r>
              <a:endParaRPr/>
            </a:p>
          </p:txBody>
        </p:sp>
        <p:sp>
          <p:nvSpPr>
            <p:cNvPr id="163" name="Google Shape;163;p23"/>
            <p:cNvSpPr/>
            <p:nvPr/>
          </p:nvSpPr>
          <p:spPr>
            <a:xfrm flipH="1" rot="10800000">
              <a:off x="1104900" y="5935820"/>
              <a:ext cx="1905000" cy="190800"/>
            </a:xfrm>
            <a:prstGeom prst="rect">
              <a:avLst/>
            </a:prstGeom>
            <a:noFill/>
            <a:ln cap="flat" cmpd="sng" w="38100">
              <a:solidFill>
                <a:srgbClr val="F4D63A"/>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1800"/>
                <a:buFont typeface="Arial"/>
                <a:buNone/>
              </a:pPr>
              <a:r>
                <a:t/>
              </a:r>
              <a:endParaRPr b="0" i="0" sz="1800" u="none" cap="none" strike="noStrike">
                <a:solidFill>
                  <a:srgbClr val="FFFFFF"/>
                </a:solidFill>
                <a:latin typeface="Arial"/>
                <a:ea typeface="Arial"/>
                <a:cs typeface="Arial"/>
                <a:sym typeface="Arial"/>
              </a:endParaRPr>
            </a:p>
          </p:txBody>
        </p:sp>
      </p:grpSp>
      <p:cxnSp>
        <p:nvCxnSpPr>
          <p:cNvPr id="164" name="Google Shape;164;p23"/>
          <p:cNvCxnSpPr>
            <a:stCxn id="165" idx="1"/>
            <a:endCxn id="166" idx="6"/>
          </p:cNvCxnSpPr>
          <p:nvPr/>
        </p:nvCxnSpPr>
        <p:spPr>
          <a:xfrm flipH="1">
            <a:off x="1312911" y="4891039"/>
            <a:ext cx="363600" cy="900"/>
          </a:xfrm>
          <a:prstGeom prst="straightConnector1">
            <a:avLst/>
          </a:prstGeom>
          <a:noFill/>
          <a:ln cap="flat" cmpd="sng" w="28575">
            <a:solidFill>
              <a:srgbClr val="F4D63A"/>
            </a:solidFill>
            <a:prstDash val="solid"/>
            <a:miter lim="800000"/>
            <a:headEnd len="sm" w="sm" type="none"/>
            <a:tailEnd len="sm" w="sm" type="none"/>
          </a:ln>
        </p:spPr>
      </p:cxnSp>
      <p:pic>
        <p:nvPicPr>
          <p:cNvPr id="166" name="Google Shape;166;p23"/>
          <p:cNvPicPr preferRelativeResize="0"/>
          <p:nvPr/>
        </p:nvPicPr>
        <p:blipFill rotWithShape="1">
          <a:blip r:embed="rId3">
            <a:alphaModFix/>
          </a:blip>
          <a:srcRect b="0" l="0" r="0" t="0"/>
          <a:stretch/>
        </p:blipFill>
        <p:spPr>
          <a:xfrm>
            <a:off x="928083" y="4699473"/>
            <a:ext cx="384900" cy="384900"/>
          </a:xfrm>
          <a:prstGeom prst="ellipse">
            <a:avLst/>
          </a:prstGeom>
          <a:noFill/>
          <a:ln cap="flat" cmpd="sng" w="9525">
            <a:solidFill>
              <a:srgbClr val="082649"/>
            </a:solidFill>
            <a:prstDash val="solid"/>
            <a:round/>
            <a:headEnd len="sm" w="sm" type="none"/>
            <a:tailEnd len="sm" w="sm" type="none"/>
          </a:ln>
          <a:effectLst>
            <a:outerShdw blurRad="50800" rotWithShape="0" algn="tl" dir="2700000" dist="38100">
              <a:srgbClr val="000000">
                <a:alpha val="40000"/>
              </a:srgbClr>
            </a:outerShdw>
          </a:effectLst>
        </p:spPr>
      </p:pic>
      <p:sp>
        <p:nvSpPr>
          <p:cNvPr id="167" name="Google Shape;167;p23"/>
          <p:cNvSpPr txBox="1"/>
          <p:nvPr/>
        </p:nvSpPr>
        <p:spPr>
          <a:xfrm>
            <a:off x="1163309" y="4713081"/>
            <a:ext cx="2247900" cy="380400"/>
          </a:xfrm>
          <a:prstGeom prst="rect">
            <a:avLst/>
          </a:prstGeom>
          <a:noFill/>
          <a:ln>
            <a:noFill/>
          </a:ln>
        </p:spPr>
        <p:txBody>
          <a:bodyPr anchorCtr="0" anchor="ctr" bIns="45700" lIns="91425" spcFirstLastPara="1" rIns="91425" wrap="square" tIns="45700">
            <a:normAutofit lnSpcReduction="20000"/>
          </a:bodyPr>
          <a:lstStyle/>
          <a:p>
            <a:pPr indent="0" lvl="0" marL="0" marR="0" rtl="0" algn="ctr">
              <a:lnSpc>
                <a:spcPct val="100000"/>
              </a:lnSpc>
              <a:spcBef>
                <a:spcPts val="0"/>
              </a:spcBef>
              <a:spcAft>
                <a:spcPts val="0"/>
              </a:spcAft>
              <a:buClr>
                <a:srgbClr val="09294E"/>
              </a:buClr>
              <a:buSzPts val="800"/>
              <a:buFont typeface="Arial"/>
              <a:buNone/>
            </a:pPr>
            <a:r>
              <a:rPr b="1" i="0" lang="en-ZA" sz="800" u="none" cap="none" strike="noStrike">
                <a:solidFill>
                  <a:srgbClr val="09294E"/>
                </a:solidFill>
                <a:latin typeface="Arial"/>
                <a:ea typeface="Arial"/>
                <a:cs typeface="Arial"/>
                <a:sym typeface="Arial"/>
              </a:rPr>
              <a:t>This button indicates a </a:t>
            </a:r>
            <a:endParaRPr/>
          </a:p>
          <a:p>
            <a:pPr indent="0" lvl="0" marL="0" marR="0" rtl="0" algn="ctr">
              <a:lnSpc>
                <a:spcPct val="100000"/>
              </a:lnSpc>
              <a:spcBef>
                <a:spcPts val="0"/>
              </a:spcBef>
              <a:spcAft>
                <a:spcPts val="0"/>
              </a:spcAft>
              <a:buClr>
                <a:srgbClr val="09294E"/>
              </a:buClr>
              <a:buSzPts val="800"/>
              <a:buFont typeface="Arial"/>
              <a:buNone/>
            </a:pPr>
            <a:r>
              <a:rPr b="1" lang="en-ZA" sz="800">
                <a:solidFill>
                  <a:srgbClr val="09294E"/>
                </a:solidFill>
                <a:latin typeface="Arial"/>
                <a:ea typeface="Arial"/>
                <a:cs typeface="Arial"/>
                <a:sym typeface="Arial"/>
              </a:rPr>
              <a:t>key recommendation</a:t>
            </a:r>
            <a:endParaRPr b="1" i="0" sz="800" u="none" cap="none" strike="noStrike">
              <a:solidFill>
                <a:srgbClr val="09294E"/>
              </a:solidFill>
              <a:latin typeface="Arial"/>
              <a:ea typeface="Arial"/>
              <a:cs typeface="Arial"/>
              <a:sym typeface="Arial"/>
            </a:endParaRPr>
          </a:p>
        </p:txBody>
      </p:sp>
      <p:sp>
        <p:nvSpPr>
          <p:cNvPr id="165" name="Google Shape;165;p23"/>
          <p:cNvSpPr/>
          <p:nvPr/>
        </p:nvSpPr>
        <p:spPr>
          <a:xfrm flipH="1" rot="10800000">
            <a:off x="1676511" y="4764589"/>
            <a:ext cx="1260900" cy="252900"/>
          </a:xfrm>
          <a:prstGeom prst="rect">
            <a:avLst/>
          </a:prstGeom>
          <a:noFill/>
          <a:ln cap="flat" cmpd="sng" w="38100">
            <a:solidFill>
              <a:srgbClr val="F4D63A"/>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1800"/>
              <a:buFont typeface="Arial"/>
              <a:buNone/>
            </a:pPr>
            <a:r>
              <a:t/>
            </a:r>
            <a:endParaRPr b="0" i="0" sz="1800" u="none" cap="none" strike="noStrike">
              <a:solidFill>
                <a:srgbClr val="FFFFFF"/>
              </a:solidFill>
              <a:latin typeface="Arial"/>
              <a:ea typeface="Arial"/>
              <a:cs typeface="Arial"/>
              <a:sym typeface="Arial"/>
            </a:endParaRPr>
          </a:p>
        </p:txBody>
      </p:sp>
      <p:sp>
        <p:nvSpPr>
          <p:cNvPr id="168" name="Google Shape;168;p23"/>
          <p:cNvSpPr/>
          <p:nvPr/>
        </p:nvSpPr>
        <p:spPr>
          <a:xfrm>
            <a:off x="612648" y="1887380"/>
            <a:ext cx="8130600" cy="1177200"/>
          </a:xfrm>
          <a:prstGeom prst="rect">
            <a:avLst/>
          </a:prstGeom>
          <a:solidFill>
            <a:srgbClr val="E7E7E7"/>
          </a:solidFill>
          <a:ln cap="flat" cmpd="sng" w="57150">
            <a:solidFill>
              <a:srgbClr val="F4D63A"/>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sp>
        <p:nvSpPr>
          <p:cNvPr id="169" name="Google Shape;169;p23"/>
          <p:cNvSpPr/>
          <p:nvPr/>
        </p:nvSpPr>
        <p:spPr>
          <a:xfrm>
            <a:off x="816483" y="2166256"/>
            <a:ext cx="7617000" cy="228600"/>
          </a:xfrm>
          <a:prstGeom prst="rect">
            <a:avLst/>
          </a:prstGeom>
          <a:solidFill>
            <a:srgbClr val="E7E7E7"/>
          </a:solidFill>
          <a:ln cap="flat" cmpd="sng" w="12700">
            <a:solidFill>
              <a:srgbClr val="BFBFB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sp>
        <p:nvSpPr>
          <p:cNvPr id="170" name="Google Shape;170;p23"/>
          <p:cNvSpPr/>
          <p:nvPr/>
        </p:nvSpPr>
        <p:spPr>
          <a:xfrm>
            <a:off x="821436" y="2448998"/>
            <a:ext cx="7617000" cy="228600"/>
          </a:xfrm>
          <a:prstGeom prst="rect">
            <a:avLst/>
          </a:prstGeom>
          <a:solidFill>
            <a:srgbClr val="E7E7E7"/>
          </a:solidFill>
          <a:ln cap="flat" cmpd="sng" w="12700">
            <a:solidFill>
              <a:srgbClr val="E7E7E7"/>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sp>
        <p:nvSpPr>
          <p:cNvPr id="171" name="Google Shape;171;p23">
            <a:hlinkClick action="ppaction://hlinksldjump" r:id="rId4"/>
          </p:cNvPr>
          <p:cNvSpPr/>
          <p:nvPr/>
        </p:nvSpPr>
        <p:spPr>
          <a:xfrm>
            <a:off x="842010" y="2166256"/>
            <a:ext cx="7617000" cy="2286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sp>
        <p:nvSpPr>
          <p:cNvPr id="172" name="Google Shape;172;p23"/>
          <p:cNvSpPr txBox="1"/>
          <p:nvPr>
            <p:ph idx="1" type="body"/>
          </p:nvPr>
        </p:nvSpPr>
        <p:spPr>
          <a:xfrm>
            <a:off x="819912" y="2166664"/>
            <a:ext cx="7620000" cy="226200"/>
          </a:xfrm>
          <a:prstGeom prst="rect">
            <a:avLst/>
          </a:prstGeom>
          <a:noFill/>
          <a:ln>
            <a:noFill/>
          </a:ln>
        </p:spPr>
        <p:txBody>
          <a:bodyPr anchorCtr="0" anchor="t" bIns="45700" lIns="91425" spcFirstLastPara="1" rIns="91425" wrap="square" tIns="45700">
            <a:noAutofit/>
          </a:bodyPr>
          <a:lstStyle>
            <a:lvl1pPr indent="-228600" lvl="0" marL="457200" rtl="0" algn="l">
              <a:lnSpc>
                <a:spcPct val="90000"/>
              </a:lnSpc>
              <a:spcBef>
                <a:spcPts val="1000"/>
              </a:spcBef>
              <a:spcAft>
                <a:spcPts val="0"/>
              </a:spcAft>
              <a:buClr>
                <a:schemeClr val="dk2"/>
              </a:buClr>
              <a:buSzPts val="1200"/>
              <a:buNone/>
              <a:defRPr sz="1200">
                <a:solidFill>
                  <a:schemeClr val="dk2"/>
                </a:solidFill>
              </a:defRPr>
            </a:lvl1pPr>
            <a:lvl2pPr indent="-295275" lvl="1" marL="914400" rtl="0" algn="l">
              <a:lnSpc>
                <a:spcPct val="90000"/>
              </a:lnSpc>
              <a:spcBef>
                <a:spcPts val="1200"/>
              </a:spcBef>
              <a:spcAft>
                <a:spcPts val="0"/>
              </a:spcAft>
              <a:buClr>
                <a:srgbClr val="595959"/>
              </a:buClr>
              <a:buSzPts val="1050"/>
              <a:buChar char="●"/>
              <a:defRPr sz="1050"/>
            </a:lvl2pPr>
            <a:lvl3pPr indent="-292100" lvl="2" marL="1371600" rtl="0" algn="l">
              <a:lnSpc>
                <a:spcPct val="90000"/>
              </a:lnSpc>
              <a:spcBef>
                <a:spcPts val="1200"/>
              </a:spcBef>
              <a:spcAft>
                <a:spcPts val="0"/>
              </a:spcAft>
              <a:buClr>
                <a:srgbClr val="595959"/>
              </a:buClr>
              <a:buSzPts val="1000"/>
              <a:buChar char="●"/>
              <a:defRPr sz="1000"/>
            </a:lvl3pPr>
            <a:lvl4pPr indent="-285750" lvl="3" marL="1828800" rtl="0" algn="l">
              <a:lnSpc>
                <a:spcPct val="90000"/>
              </a:lnSpc>
              <a:spcBef>
                <a:spcPts val="1200"/>
              </a:spcBef>
              <a:spcAft>
                <a:spcPts val="0"/>
              </a:spcAft>
              <a:buClr>
                <a:srgbClr val="595959"/>
              </a:buClr>
              <a:buSzPts val="900"/>
              <a:buChar char="●"/>
              <a:defRPr sz="900"/>
            </a:lvl4pPr>
            <a:lvl5pPr indent="-285750" lvl="4" marL="2286000" rtl="0" algn="l">
              <a:lnSpc>
                <a:spcPct val="90000"/>
              </a:lnSpc>
              <a:spcBef>
                <a:spcPts val="1200"/>
              </a:spcBef>
              <a:spcAft>
                <a:spcPts val="0"/>
              </a:spcAft>
              <a:buClr>
                <a:srgbClr val="595959"/>
              </a:buClr>
              <a:buSzPts val="900"/>
              <a:buChar char="●"/>
              <a:defRPr sz="900"/>
            </a:lvl5pPr>
            <a:lvl6pPr indent="-342900" lvl="5" marL="2743200" rtl="0" algn="l">
              <a:lnSpc>
                <a:spcPct val="90000"/>
              </a:lnSpc>
              <a:spcBef>
                <a:spcPts val="1200"/>
              </a:spcBef>
              <a:spcAft>
                <a:spcPts val="0"/>
              </a:spcAft>
              <a:buClr>
                <a:srgbClr val="09294E"/>
              </a:buClr>
              <a:buSzPts val="1800"/>
              <a:buChar char="●"/>
              <a:defRPr/>
            </a:lvl6pPr>
            <a:lvl7pPr indent="-342900" lvl="6" marL="3200400" rtl="0" algn="l">
              <a:lnSpc>
                <a:spcPct val="90000"/>
              </a:lnSpc>
              <a:spcBef>
                <a:spcPts val="1200"/>
              </a:spcBef>
              <a:spcAft>
                <a:spcPts val="0"/>
              </a:spcAft>
              <a:buClr>
                <a:schemeClr val="dk1"/>
              </a:buClr>
              <a:buSzPts val="1800"/>
              <a:buChar char="●"/>
              <a:defRPr/>
            </a:lvl7pPr>
            <a:lvl8pPr indent="-342900" lvl="7" marL="3657600" rtl="0" algn="l">
              <a:lnSpc>
                <a:spcPct val="90000"/>
              </a:lnSpc>
              <a:spcBef>
                <a:spcPts val="1200"/>
              </a:spcBef>
              <a:spcAft>
                <a:spcPts val="0"/>
              </a:spcAft>
              <a:buClr>
                <a:schemeClr val="dk1"/>
              </a:buClr>
              <a:buSzPts val="1800"/>
              <a:buChar char="●"/>
              <a:defRPr/>
            </a:lvl8pPr>
            <a:lvl9pPr indent="-342900" lvl="8" marL="4114800" rtl="0" algn="l">
              <a:lnSpc>
                <a:spcPct val="90000"/>
              </a:lnSpc>
              <a:spcBef>
                <a:spcPts val="1200"/>
              </a:spcBef>
              <a:spcAft>
                <a:spcPts val="1200"/>
              </a:spcAft>
              <a:buClr>
                <a:schemeClr val="dk1"/>
              </a:buClr>
              <a:buSzPts val="1800"/>
              <a:buChar char="●"/>
              <a:defRPr/>
            </a:lvl9pPr>
          </a:lstStyle>
          <a:p/>
        </p:txBody>
      </p:sp>
      <p:sp>
        <p:nvSpPr>
          <p:cNvPr id="173" name="Google Shape;173;p23"/>
          <p:cNvSpPr txBox="1"/>
          <p:nvPr>
            <p:ph idx="2" type="body"/>
          </p:nvPr>
        </p:nvSpPr>
        <p:spPr>
          <a:xfrm>
            <a:off x="819912" y="2466964"/>
            <a:ext cx="7620000" cy="226200"/>
          </a:xfrm>
          <a:prstGeom prst="rect">
            <a:avLst/>
          </a:prstGeom>
          <a:noFill/>
          <a:ln>
            <a:noFill/>
          </a:ln>
        </p:spPr>
        <p:txBody>
          <a:bodyPr anchorCtr="0" anchor="t" bIns="45700" lIns="91425" spcFirstLastPara="1" rIns="91425" wrap="square" tIns="45700">
            <a:noAutofit/>
          </a:bodyPr>
          <a:lstStyle>
            <a:lvl1pPr indent="-228600" lvl="0" marL="457200" rtl="0" algn="l">
              <a:lnSpc>
                <a:spcPct val="90000"/>
              </a:lnSpc>
              <a:spcBef>
                <a:spcPts val="1000"/>
              </a:spcBef>
              <a:spcAft>
                <a:spcPts val="0"/>
              </a:spcAft>
              <a:buClr>
                <a:schemeClr val="dk2"/>
              </a:buClr>
              <a:buSzPts val="1200"/>
              <a:buNone/>
              <a:defRPr sz="1200">
                <a:solidFill>
                  <a:schemeClr val="dk2"/>
                </a:solidFill>
              </a:defRPr>
            </a:lvl1pPr>
            <a:lvl2pPr indent="-295275" lvl="1" marL="914400" rtl="0" algn="l">
              <a:lnSpc>
                <a:spcPct val="90000"/>
              </a:lnSpc>
              <a:spcBef>
                <a:spcPts val="1200"/>
              </a:spcBef>
              <a:spcAft>
                <a:spcPts val="0"/>
              </a:spcAft>
              <a:buClr>
                <a:srgbClr val="595959"/>
              </a:buClr>
              <a:buSzPts val="1050"/>
              <a:buChar char="●"/>
              <a:defRPr sz="1050"/>
            </a:lvl2pPr>
            <a:lvl3pPr indent="-292100" lvl="2" marL="1371600" rtl="0" algn="l">
              <a:lnSpc>
                <a:spcPct val="90000"/>
              </a:lnSpc>
              <a:spcBef>
                <a:spcPts val="1200"/>
              </a:spcBef>
              <a:spcAft>
                <a:spcPts val="0"/>
              </a:spcAft>
              <a:buClr>
                <a:srgbClr val="595959"/>
              </a:buClr>
              <a:buSzPts val="1000"/>
              <a:buChar char="●"/>
              <a:defRPr sz="1000"/>
            </a:lvl3pPr>
            <a:lvl4pPr indent="-285750" lvl="3" marL="1828800" rtl="0" algn="l">
              <a:lnSpc>
                <a:spcPct val="90000"/>
              </a:lnSpc>
              <a:spcBef>
                <a:spcPts val="1200"/>
              </a:spcBef>
              <a:spcAft>
                <a:spcPts val="0"/>
              </a:spcAft>
              <a:buClr>
                <a:srgbClr val="595959"/>
              </a:buClr>
              <a:buSzPts val="900"/>
              <a:buChar char="●"/>
              <a:defRPr sz="900"/>
            </a:lvl4pPr>
            <a:lvl5pPr indent="-285750" lvl="4" marL="2286000" rtl="0" algn="l">
              <a:lnSpc>
                <a:spcPct val="90000"/>
              </a:lnSpc>
              <a:spcBef>
                <a:spcPts val="1200"/>
              </a:spcBef>
              <a:spcAft>
                <a:spcPts val="0"/>
              </a:spcAft>
              <a:buClr>
                <a:srgbClr val="595959"/>
              </a:buClr>
              <a:buSzPts val="900"/>
              <a:buChar char="●"/>
              <a:defRPr sz="900"/>
            </a:lvl5pPr>
            <a:lvl6pPr indent="-342900" lvl="5" marL="2743200" rtl="0" algn="l">
              <a:lnSpc>
                <a:spcPct val="90000"/>
              </a:lnSpc>
              <a:spcBef>
                <a:spcPts val="1200"/>
              </a:spcBef>
              <a:spcAft>
                <a:spcPts val="0"/>
              </a:spcAft>
              <a:buClr>
                <a:srgbClr val="09294E"/>
              </a:buClr>
              <a:buSzPts val="1800"/>
              <a:buChar char="●"/>
              <a:defRPr/>
            </a:lvl6pPr>
            <a:lvl7pPr indent="-342900" lvl="6" marL="3200400" rtl="0" algn="l">
              <a:lnSpc>
                <a:spcPct val="90000"/>
              </a:lnSpc>
              <a:spcBef>
                <a:spcPts val="1200"/>
              </a:spcBef>
              <a:spcAft>
                <a:spcPts val="0"/>
              </a:spcAft>
              <a:buClr>
                <a:schemeClr val="dk1"/>
              </a:buClr>
              <a:buSzPts val="1800"/>
              <a:buChar char="●"/>
              <a:defRPr/>
            </a:lvl7pPr>
            <a:lvl8pPr indent="-342900" lvl="7" marL="3657600" rtl="0" algn="l">
              <a:lnSpc>
                <a:spcPct val="90000"/>
              </a:lnSpc>
              <a:spcBef>
                <a:spcPts val="1200"/>
              </a:spcBef>
              <a:spcAft>
                <a:spcPts val="0"/>
              </a:spcAft>
              <a:buClr>
                <a:schemeClr val="dk1"/>
              </a:buClr>
              <a:buSzPts val="1800"/>
              <a:buChar char="●"/>
              <a:defRPr/>
            </a:lvl8pPr>
            <a:lvl9pPr indent="-342900" lvl="8" marL="4114800" rtl="0" algn="l">
              <a:lnSpc>
                <a:spcPct val="90000"/>
              </a:lnSpc>
              <a:spcBef>
                <a:spcPts val="1200"/>
              </a:spcBef>
              <a:spcAft>
                <a:spcPts val="1200"/>
              </a:spcAft>
              <a:buClr>
                <a:schemeClr val="dk1"/>
              </a:buClr>
              <a:buSzPts val="1800"/>
              <a:buChar char="●"/>
              <a:defRPr/>
            </a:lvl9pPr>
          </a:lstStyle>
          <a:p/>
        </p:txBody>
      </p:sp>
      <p:sp>
        <p:nvSpPr>
          <p:cNvPr id="174" name="Google Shape;174;p23"/>
          <p:cNvSpPr txBox="1"/>
          <p:nvPr>
            <p:ph idx="3" type="body"/>
          </p:nvPr>
        </p:nvSpPr>
        <p:spPr>
          <a:xfrm>
            <a:off x="819912" y="1934116"/>
            <a:ext cx="7620000" cy="226200"/>
          </a:xfrm>
          <a:prstGeom prst="rect">
            <a:avLst/>
          </a:prstGeom>
          <a:noFill/>
          <a:ln>
            <a:noFill/>
          </a:ln>
        </p:spPr>
        <p:txBody>
          <a:bodyPr anchorCtr="0" anchor="t" bIns="45700" lIns="91425" spcFirstLastPara="1" rIns="91425" wrap="square" tIns="45700">
            <a:noAutofit/>
          </a:bodyPr>
          <a:lstStyle>
            <a:lvl1pPr indent="-228600" lvl="0" marL="457200" rtl="0" algn="ctr">
              <a:lnSpc>
                <a:spcPct val="90000"/>
              </a:lnSpc>
              <a:spcBef>
                <a:spcPts val="1000"/>
              </a:spcBef>
              <a:spcAft>
                <a:spcPts val="0"/>
              </a:spcAft>
              <a:buClr>
                <a:srgbClr val="609EDC"/>
              </a:buClr>
              <a:buSzPts val="1400"/>
              <a:buNone/>
              <a:defRPr b="1" sz="1400">
                <a:solidFill>
                  <a:srgbClr val="609EDC"/>
                </a:solidFill>
                <a:latin typeface="Arial"/>
                <a:ea typeface="Arial"/>
                <a:cs typeface="Arial"/>
                <a:sym typeface="Arial"/>
              </a:defRPr>
            </a:lvl1pPr>
            <a:lvl2pPr indent="-295275" lvl="1" marL="914400" rtl="0" algn="l">
              <a:lnSpc>
                <a:spcPct val="90000"/>
              </a:lnSpc>
              <a:spcBef>
                <a:spcPts val="1200"/>
              </a:spcBef>
              <a:spcAft>
                <a:spcPts val="0"/>
              </a:spcAft>
              <a:buClr>
                <a:srgbClr val="595959"/>
              </a:buClr>
              <a:buSzPts val="1050"/>
              <a:buChar char="●"/>
              <a:defRPr sz="1050"/>
            </a:lvl2pPr>
            <a:lvl3pPr indent="-292100" lvl="2" marL="1371600" rtl="0" algn="l">
              <a:lnSpc>
                <a:spcPct val="90000"/>
              </a:lnSpc>
              <a:spcBef>
                <a:spcPts val="1200"/>
              </a:spcBef>
              <a:spcAft>
                <a:spcPts val="0"/>
              </a:spcAft>
              <a:buClr>
                <a:srgbClr val="595959"/>
              </a:buClr>
              <a:buSzPts val="1000"/>
              <a:buChar char="●"/>
              <a:defRPr sz="1000"/>
            </a:lvl3pPr>
            <a:lvl4pPr indent="-285750" lvl="3" marL="1828800" rtl="0" algn="l">
              <a:lnSpc>
                <a:spcPct val="90000"/>
              </a:lnSpc>
              <a:spcBef>
                <a:spcPts val="1200"/>
              </a:spcBef>
              <a:spcAft>
                <a:spcPts val="0"/>
              </a:spcAft>
              <a:buClr>
                <a:srgbClr val="595959"/>
              </a:buClr>
              <a:buSzPts val="900"/>
              <a:buChar char="●"/>
              <a:defRPr sz="900"/>
            </a:lvl4pPr>
            <a:lvl5pPr indent="-285750" lvl="4" marL="2286000" rtl="0" algn="l">
              <a:lnSpc>
                <a:spcPct val="90000"/>
              </a:lnSpc>
              <a:spcBef>
                <a:spcPts val="1200"/>
              </a:spcBef>
              <a:spcAft>
                <a:spcPts val="0"/>
              </a:spcAft>
              <a:buClr>
                <a:srgbClr val="595959"/>
              </a:buClr>
              <a:buSzPts val="900"/>
              <a:buChar char="●"/>
              <a:defRPr sz="900"/>
            </a:lvl5pPr>
            <a:lvl6pPr indent="-342900" lvl="5" marL="2743200" rtl="0" algn="l">
              <a:lnSpc>
                <a:spcPct val="90000"/>
              </a:lnSpc>
              <a:spcBef>
                <a:spcPts val="1200"/>
              </a:spcBef>
              <a:spcAft>
                <a:spcPts val="0"/>
              </a:spcAft>
              <a:buClr>
                <a:srgbClr val="09294E"/>
              </a:buClr>
              <a:buSzPts val="1800"/>
              <a:buChar char="●"/>
              <a:defRPr/>
            </a:lvl6pPr>
            <a:lvl7pPr indent="-342900" lvl="6" marL="3200400" rtl="0" algn="l">
              <a:lnSpc>
                <a:spcPct val="90000"/>
              </a:lnSpc>
              <a:spcBef>
                <a:spcPts val="1200"/>
              </a:spcBef>
              <a:spcAft>
                <a:spcPts val="0"/>
              </a:spcAft>
              <a:buClr>
                <a:schemeClr val="dk1"/>
              </a:buClr>
              <a:buSzPts val="1800"/>
              <a:buChar char="●"/>
              <a:defRPr/>
            </a:lvl7pPr>
            <a:lvl8pPr indent="-342900" lvl="7" marL="3657600" rtl="0" algn="l">
              <a:lnSpc>
                <a:spcPct val="90000"/>
              </a:lnSpc>
              <a:spcBef>
                <a:spcPts val="1200"/>
              </a:spcBef>
              <a:spcAft>
                <a:spcPts val="0"/>
              </a:spcAft>
              <a:buClr>
                <a:schemeClr val="dk1"/>
              </a:buClr>
              <a:buSzPts val="1800"/>
              <a:buChar char="●"/>
              <a:defRPr/>
            </a:lvl8pPr>
            <a:lvl9pPr indent="-342900" lvl="8" marL="4114800" rtl="0" algn="l">
              <a:lnSpc>
                <a:spcPct val="90000"/>
              </a:lnSpc>
              <a:spcBef>
                <a:spcPts val="1200"/>
              </a:spcBef>
              <a:spcAft>
                <a:spcPts val="1200"/>
              </a:spcAft>
              <a:buClr>
                <a:schemeClr val="dk1"/>
              </a:buClr>
              <a:buSzPts val="1800"/>
              <a:buChar char="●"/>
              <a:defRPr/>
            </a:lvl9pPr>
          </a:lstStyle>
          <a:p/>
        </p:txBody>
      </p:sp>
      <p:sp>
        <p:nvSpPr>
          <p:cNvPr id="175" name="Google Shape;175;p23"/>
          <p:cNvSpPr/>
          <p:nvPr/>
        </p:nvSpPr>
        <p:spPr>
          <a:xfrm>
            <a:off x="822960" y="2736314"/>
            <a:ext cx="7617000" cy="228600"/>
          </a:xfrm>
          <a:prstGeom prst="rect">
            <a:avLst/>
          </a:prstGeom>
          <a:solidFill>
            <a:srgbClr val="E7E7E7"/>
          </a:solidFill>
          <a:ln cap="flat" cmpd="sng" w="12700">
            <a:solidFill>
              <a:srgbClr val="E7E7E7"/>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sp>
        <p:nvSpPr>
          <p:cNvPr id="176" name="Google Shape;176;p23"/>
          <p:cNvSpPr txBox="1"/>
          <p:nvPr>
            <p:ph idx="4" type="body"/>
          </p:nvPr>
        </p:nvSpPr>
        <p:spPr>
          <a:xfrm>
            <a:off x="819912" y="2733703"/>
            <a:ext cx="7620000" cy="226200"/>
          </a:xfrm>
          <a:prstGeom prst="rect">
            <a:avLst/>
          </a:prstGeom>
          <a:noFill/>
          <a:ln>
            <a:noFill/>
          </a:ln>
        </p:spPr>
        <p:txBody>
          <a:bodyPr anchorCtr="0" anchor="t" bIns="45700" lIns="91425" spcFirstLastPara="1" rIns="91425" wrap="square" tIns="45700">
            <a:noAutofit/>
          </a:bodyPr>
          <a:lstStyle>
            <a:lvl1pPr indent="-228600" lvl="0" marL="457200" rtl="0" algn="l">
              <a:lnSpc>
                <a:spcPct val="90000"/>
              </a:lnSpc>
              <a:spcBef>
                <a:spcPts val="1000"/>
              </a:spcBef>
              <a:spcAft>
                <a:spcPts val="0"/>
              </a:spcAft>
              <a:buClr>
                <a:schemeClr val="dk2"/>
              </a:buClr>
              <a:buSzPts val="1200"/>
              <a:buNone/>
              <a:defRPr sz="1200">
                <a:solidFill>
                  <a:schemeClr val="dk2"/>
                </a:solidFill>
              </a:defRPr>
            </a:lvl1pPr>
            <a:lvl2pPr indent="-295275" lvl="1" marL="914400" rtl="0" algn="l">
              <a:lnSpc>
                <a:spcPct val="90000"/>
              </a:lnSpc>
              <a:spcBef>
                <a:spcPts val="1200"/>
              </a:spcBef>
              <a:spcAft>
                <a:spcPts val="0"/>
              </a:spcAft>
              <a:buClr>
                <a:srgbClr val="595959"/>
              </a:buClr>
              <a:buSzPts val="1050"/>
              <a:buChar char="●"/>
              <a:defRPr sz="1050"/>
            </a:lvl2pPr>
            <a:lvl3pPr indent="-292100" lvl="2" marL="1371600" rtl="0" algn="l">
              <a:lnSpc>
                <a:spcPct val="90000"/>
              </a:lnSpc>
              <a:spcBef>
                <a:spcPts val="1200"/>
              </a:spcBef>
              <a:spcAft>
                <a:spcPts val="0"/>
              </a:spcAft>
              <a:buClr>
                <a:srgbClr val="595959"/>
              </a:buClr>
              <a:buSzPts val="1000"/>
              <a:buChar char="●"/>
              <a:defRPr sz="1000"/>
            </a:lvl3pPr>
            <a:lvl4pPr indent="-285750" lvl="3" marL="1828800" rtl="0" algn="l">
              <a:lnSpc>
                <a:spcPct val="90000"/>
              </a:lnSpc>
              <a:spcBef>
                <a:spcPts val="1200"/>
              </a:spcBef>
              <a:spcAft>
                <a:spcPts val="0"/>
              </a:spcAft>
              <a:buClr>
                <a:srgbClr val="595959"/>
              </a:buClr>
              <a:buSzPts val="900"/>
              <a:buChar char="●"/>
              <a:defRPr sz="900"/>
            </a:lvl4pPr>
            <a:lvl5pPr indent="-285750" lvl="4" marL="2286000" rtl="0" algn="l">
              <a:lnSpc>
                <a:spcPct val="90000"/>
              </a:lnSpc>
              <a:spcBef>
                <a:spcPts val="1200"/>
              </a:spcBef>
              <a:spcAft>
                <a:spcPts val="0"/>
              </a:spcAft>
              <a:buClr>
                <a:srgbClr val="595959"/>
              </a:buClr>
              <a:buSzPts val="900"/>
              <a:buChar char="●"/>
              <a:defRPr sz="900"/>
            </a:lvl5pPr>
            <a:lvl6pPr indent="-342900" lvl="5" marL="2743200" rtl="0" algn="l">
              <a:lnSpc>
                <a:spcPct val="90000"/>
              </a:lnSpc>
              <a:spcBef>
                <a:spcPts val="1200"/>
              </a:spcBef>
              <a:spcAft>
                <a:spcPts val="0"/>
              </a:spcAft>
              <a:buClr>
                <a:srgbClr val="09294E"/>
              </a:buClr>
              <a:buSzPts val="1800"/>
              <a:buChar char="●"/>
              <a:defRPr/>
            </a:lvl6pPr>
            <a:lvl7pPr indent="-342900" lvl="6" marL="3200400" rtl="0" algn="l">
              <a:lnSpc>
                <a:spcPct val="90000"/>
              </a:lnSpc>
              <a:spcBef>
                <a:spcPts val="1200"/>
              </a:spcBef>
              <a:spcAft>
                <a:spcPts val="0"/>
              </a:spcAft>
              <a:buClr>
                <a:schemeClr val="dk1"/>
              </a:buClr>
              <a:buSzPts val="1800"/>
              <a:buChar char="●"/>
              <a:defRPr/>
            </a:lvl7pPr>
            <a:lvl8pPr indent="-342900" lvl="7" marL="3657600" rtl="0" algn="l">
              <a:lnSpc>
                <a:spcPct val="90000"/>
              </a:lnSpc>
              <a:spcBef>
                <a:spcPts val="1200"/>
              </a:spcBef>
              <a:spcAft>
                <a:spcPts val="0"/>
              </a:spcAft>
              <a:buClr>
                <a:schemeClr val="dk1"/>
              </a:buClr>
              <a:buSzPts val="1800"/>
              <a:buChar char="●"/>
              <a:defRPr/>
            </a:lvl8pPr>
            <a:lvl9pPr indent="-342900" lvl="8" marL="4114800" rtl="0" algn="l">
              <a:lnSpc>
                <a:spcPct val="90000"/>
              </a:lnSpc>
              <a:spcBef>
                <a:spcPts val="1200"/>
              </a:spcBef>
              <a:spcAft>
                <a:spcPts val="1200"/>
              </a:spcAft>
              <a:buClr>
                <a:schemeClr val="dk1"/>
              </a:buClr>
              <a:buSzPts val="1800"/>
              <a:buChar char="●"/>
              <a:defRPr/>
            </a:lvl9pPr>
          </a:lstStyle>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hapter">
  <p:cSld name="Chapter">
    <p:spTree>
      <p:nvGrpSpPr>
        <p:cNvPr id="177" name="Shape 177"/>
        <p:cNvGrpSpPr/>
        <p:nvPr/>
      </p:nvGrpSpPr>
      <p:grpSpPr>
        <a:xfrm>
          <a:off x="0" y="0"/>
          <a:ext cx="0" cy="0"/>
          <a:chOff x="0" y="0"/>
          <a:chExt cx="0" cy="0"/>
        </a:xfrm>
      </p:grpSpPr>
      <p:sp>
        <p:nvSpPr>
          <p:cNvPr id="178" name="Google Shape;178;p24"/>
          <p:cNvSpPr/>
          <p:nvPr/>
        </p:nvSpPr>
        <p:spPr>
          <a:xfrm>
            <a:off x="0" y="1143000"/>
            <a:ext cx="9144000" cy="857400"/>
          </a:xfrm>
          <a:prstGeom prst="rect">
            <a:avLst/>
          </a:prstGeom>
          <a:solidFill>
            <a:srgbClr val="FFFFFF"/>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1800"/>
              <a:buFont typeface="Arial"/>
              <a:buNone/>
            </a:pPr>
            <a:r>
              <a:t/>
            </a:r>
            <a:endParaRPr b="0" i="0" sz="1800" u="none" cap="none" strike="noStrike">
              <a:solidFill>
                <a:srgbClr val="FFFFFF"/>
              </a:solidFill>
              <a:latin typeface="Arial"/>
              <a:ea typeface="Arial"/>
              <a:cs typeface="Arial"/>
              <a:sym typeface="Arial"/>
            </a:endParaRPr>
          </a:p>
        </p:txBody>
      </p:sp>
      <p:sp>
        <p:nvSpPr>
          <p:cNvPr id="179" name="Google Shape;179;p24"/>
          <p:cNvSpPr/>
          <p:nvPr/>
        </p:nvSpPr>
        <p:spPr>
          <a:xfrm>
            <a:off x="0" y="1200150"/>
            <a:ext cx="1295400" cy="743100"/>
          </a:xfrm>
          <a:prstGeom prst="rect">
            <a:avLst/>
          </a:prstGeom>
          <a:solidFill>
            <a:srgbClr val="09294E"/>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1800"/>
              <a:buFont typeface="Arial"/>
              <a:buNone/>
            </a:pPr>
            <a:r>
              <a:t/>
            </a:r>
            <a:endParaRPr b="0" i="0" sz="1800" u="none" cap="none" strike="noStrike">
              <a:solidFill>
                <a:srgbClr val="FFFFFF"/>
              </a:solidFill>
              <a:latin typeface="Arial"/>
              <a:ea typeface="Arial"/>
              <a:cs typeface="Arial"/>
              <a:sym typeface="Arial"/>
            </a:endParaRPr>
          </a:p>
        </p:txBody>
      </p:sp>
      <p:sp>
        <p:nvSpPr>
          <p:cNvPr id="180" name="Google Shape;180;p24"/>
          <p:cNvSpPr/>
          <p:nvPr/>
        </p:nvSpPr>
        <p:spPr>
          <a:xfrm>
            <a:off x="1371600" y="1200149"/>
            <a:ext cx="7772400" cy="743100"/>
          </a:xfrm>
          <a:prstGeom prst="rect">
            <a:avLst/>
          </a:prstGeom>
          <a:solidFill>
            <a:srgbClr val="4A92D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1800"/>
              <a:buFont typeface="Arial"/>
              <a:buNone/>
            </a:pPr>
            <a:r>
              <a:t/>
            </a:r>
            <a:endParaRPr b="0" i="0" sz="1800" u="none" cap="none" strike="noStrike">
              <a:solidFill>
                <a:srgbClr val="FFFFFF"/>
              </a:solidFill>
              <a:latin typeface="Arial"/>
              <a:ea typeface="Arial"/>
              <a:cs typeface="Arial"/>
              <a:sym typeface="Arial"/>
            </a:endParaRPr>
          </a:p>
        </p:txBody>
      </p:sp>
      <p:sp>
        <p:nvSpPr>
          <p:cNvPr id="181" name="Google Shape;181;p24"/>
          <p:cNvSpPr txBox="1"/>
          <p:nvPr/>
        </p:nvSpPr>
        <p:spPr>
          <a:xfrm>
            <a:off x="1371600" y="1352334"/>
            <a:ext cx="7620000" cy="438600"/>
          </a:xfrm>
          <a:prstGeom prst="rect">
            <a:avLst/>
          </a:prstGeom>
          <a:noFill/>
          <a:ln>
            <a:noFill/>
          </a:ln>
        </p:spPr>
        <p:txBody>
          <a:bodyPr anchorCtr="0" anchor="ctr" bIns="45700" lIns="91425" spcFirstLastPara="1" rIns="91425" wrap="square" tIns="45700">
            <a:normAutofit fontScale="85000" lnSpcReduction="20000"/>
          </a:bodyPr>
          <a:lstStyle/>
          <a:p>
            <a:pPr indent="0" lvl="0" marL="0" marR="0" rtl="0" algn="l">
              <a:lnSpc>
                <a:spcPct val="100000"/>
              </a:lnSpc>
              <a:spcBef>
                <a:spcPts val="0"/>
              </a:spcBef>
              <a:spcAft>
                <a:spcPts val="0"/>
              </a:spcAft>
              <a:buClr>
                <a:srgbClr val="FFFFFF"/>
              </a:buClr>
              <a:buSzPct val="100000"/>
              <a:buFont typeface="Arial"/>
              <a:buNone/>
            </a:pPr>
            <a:r>
              <a:t/>
            </a:r>
            <a:endParaRPr b="0" i="0" sz="3200" u="none" cap="none" strike="noStrike">
              <a:solidFill>
                <a:srgbClr val="FFFFFF"/>
              </a:solidFill>
              <a:latin typeface="Arial"/>
              <a:ea typeface="Arial"/>
              <a:cs typeface="Arial"/>
              <a:sym typeface="Arial"/>
            </a:endParaRPr>
          </a:p>
        </p:txBody>
      </p:sp>
      <p:cxnSp>
        <p:nvCxnSpPr>
          <p:cNvPr id="182" name="Google Shape;182;p24"/>
          <p:cNvCxnSpPr/>
          <p:nvPr/>
        </p:nvCxnSpPr>
        <p:spPr>
          <a:xfrm>
            <a:off x="304800" y="4664021"/>
            <a:ext cx="8534400" cy="0"/>
          </a:xfrm>
          <a:prstGeom prst="straightConnector1">
            <a:avLst/>
          </a:prstGeom>
          <a:noFill/>
          <a:ln cap="flat" cmpd="sng" w="22225">
            <a:solidFill>
              <a:srgbClr val="9D90A0"/>
            </a:solidFill>
            <a:prstDash val="solid"/>
            <a:round/>
            <a:headEnd len="sm" w="sm" type="none"/>
            <a:tailEnd len="sm" w="sm" type="none"/>
          </a:ln>
        </p:spPr>
      </p:cxnSp>
      <p:pic>
        <p:nvPicPr>
          <p:cNvPr id="183" name="Google Shape;183;p24"/>
          <p:cNvPicPr preferRelativeResize="0"/>
          <p:nvPr/>
        </p:nvPicPr>
        <p:blipFill rotWithShape="1">
          <a:blip r:embed="rId2">
            <a:alphaModFix/>
          </a:blip>
          <a:srcRect b="0" l="0" r="0" t="0"/>
          <a:stretch/>
        </p:blipFill>
        <p:spPr>
          <a:xfrm>
            <a:off x="6806989" y="4695681"/>
            <a:ext cx="1467009" cy="434669"/>
          </a:xfrm>
          <a:prstGeom prst="rect">
            <a:avLst/>
          </a:prstGeom>
          <a:noFill/>
          <a:ln>
            <a:noFill/>
          </a:ln>
        </p:spPr>
      </p:pic>
      <p:sp>
        <p:nvSpPr>
          <p:cNvPr id="184" name="Google Shape;184;p24"/>
          <p:cNvSpPr txBox="1"/>
          <p:nvPr>
            <p:ph idx="1" type="body"/>
          </p:nvPr>
        </p:nvSpPr>
        <p:spPr>
          <a:xfrm>
            <a:off x="1371600" y="1200147"/>
            <a:ext cx="7772400" cy="743100"/>
          </a:xfrm>
          <a:prstGeom prst="rect">
            <a:avLst/>
          </a:prstGeom>
          <a:noFill/>
          <a:ln>
            <a:noFill/>
          </a:ln>
        </p:spPr>
        <p:txBody>
          <a:bodyPr anchorCtr="0" anchor="ctr" bIns="45700" lIns="91425" spcFirstLastPara="1" rIns="91425" wrap="square" tIns="45700">
            <a:normAutofit/>
          </a:bodyPr>
          <a:lstStyle>
            <a:lvl1pPr indent="-228600" lvl="0" marL="457200" marR="0" rtl="0" algn="l">
              <a:lnSpc>
                <a:spcPct val="100000"/>
              </a:lnSpc>
              <a:spcBef>
                <a:spcPts val="0"/>
              </a:spcBef>
              <a:spcAft>
                <a:spcPts val="0"/>
              </a:spcAft>
              <a:buClr>
                <a:srgbClr val="FFFFFF"/>
              </a:buClr>
              <a:buSzPts val="3200"/>
              <a:buFont typeface="Arial"/>
              <a:buNone/>
              <a:defRPr b="0" i="0" sz="3200" u="none" cap="none" strike="noStrike">
                <a:solidFill>
                  <a:srgbClr val="FFFFFF"/>
                </a:solidFill>
                <a:latin typeface="Arial"/>
                <a:ea typeface="Arial"/>
                <a:cs typeface="Arial"/>
                <a:sym typeface="Arial"/>
              </a:defRPr>
            </a:lvl1pPr>
            <a:lvl2pPr indent="-342900" lvl="1" marL="914400" rtl="0" algn="l">
              <a:lnSpc>
                <a:spcPct val="90000"/>
              </a:lnSpc>
              <a:spcBef>
                <a:spcPts val="500"/>
              </a:spcBef>
              <a:spcAft>
                <a:spcPts val="0"/>
              </a:spcAft>
              <a:buClr>
                <a:srgbClr val="595959"/>
              </a:buClr>
              <a:buSzPts val="1800"/>
              <a:buChar char="●"/>
              <a:defRPr/>
            </a:lvl2pPr>
            <a:lvl3pPr indent="-342900" lvl="2" marL="1371600" rtl="0" algn="l">
              <a:lnSpc>
                <a:spcPct val="90000"/>
              </a:lnSpc>
              <a:spcBef>
                <a:spcPts val="1200"/>
              </a:spcBef>
              <a:spcAft>
                <a:spcPts val="0"/>
              </a:spcAft>
              <a:buClr>
                <a:srgbClr val="595959"/>
              </a:buClr>
              <a:buSzPts val="1800"/>
              <a:buChar char="●"/>
              <a:defRPr/>
            </a:lvl3pPr>
            <a:lvl4pPr indent="-342900" lvl="3" marL="1828800" rtl="0" algn="l">
              <a:lnSpc>
                <a:spcPct val="90000"/>
              </a:lnSpc>
              <a:spcBef>
                <a:spcPts val="1200"/>
              </a:spcBef>
              <a:spcAft>
                <a:spcPts val="0"/>
              </a:spcAft>
              <a:buClr>
                <a:srgbClr val="595959"/>
              </a:buClr>
              <a:buSzPts val="1800"/>
              <a:buChar char="●"/>
              <a:defRPr/>
            </a:lvl4pPr>
            <a:lvl5pPr indent="-342900" lvl="4" marL="2286000" rtl="0" algn="l">
              <a:lnSpc>
                <a:spcPct val="90000"/>
              </a:lnSpc>
              <a:spcBef>
                <a:spcPts val="1200"/>
              </a:spcBef>
              <a:spcAft>
                <a:spcPts val="0"/>
              </a:spcAft>
              <a:buClr>
                <a:srgbClr val="595959"/>
              </a:buClr>
              <a:buSzPts val="1800"/>
              <a:buChar char="●"/>
              <a:defRPr/>
            </a:lvl5pPr>
            <a:lvl6pPr indent="-342900" lvl="5" marL="2743200" rtl="0" algn="l">
              <a:lnSpc>
                <a:spcPct val="90000"/>
              </a:lnSpc>
              <a:spcBef>
                <a:spcPts val="1200"/>
              </a:spcBef>
              <a:spcAft>
                <a:spcPts val="0"/>
              </a:spcAft>
              <a:buClr>
                <a:srgbClr val="09294E"/>
              </a:buClr>
              <a:buSzPts val="1800"/>
              <a:buChar char="●"/>
              <a:defRPr/>
            </a:lvl6pPr>
            <a:lvl7pPr indent="-342900" lvl="6" marL="3200400" rtl="0" algn="l">
              <a:lnSpc>
                <a:spcPct val="90000"/>
              </a:lnSpc>
              <a:spcBef>
                <a:spcPts val="1200"/>
              </a:spcBef>
              <a:spcAft>
                <a:spcPts val="0"/>
              </a:spcAft>
              <a:buClr>
                <a:schemeClr val="dk1"/>
              </a:buClr>
              <a:buSzPts val="1800"/>
              <a:buChar char="●"/>
              <a:defRPr/>
            </a:lvl7pPr>
            <a:lvl8pPr indent="-342900" lvl="7" marL="3657600" rtl="0" algn="l">
              <a:lnSpc>
                <a:spcPct val="90000"/>
              </a:lnSpc>
              <a:spcBef>
                <a:spcPts val="1200"/>
              </a:spcBef>
              <a:spcAft>
                <a:spcPts val="0"/>
              </a:spcAft>
              <a:buClr>
                <a:schemeClr val="dk1"/>
              </a:buClr>
              <a:buSzPts val="1800"/>
              <a:buChar char="●"/>
              <a:defRPr/>
            </a:lvl8pPr>
            <a:lvl9pPr indent="-342900" lvl="8" marL="4114800" rtl="0" algn="l">
              <a:lnSpc>
                <a:spcPct val="90000"/>
              </a:lnSpc>
              <a:spcBef>
                <a:spcPts val="1200"/>
              </a:spcBef>
              <a:spcAft>
                <a:spcPts val="1200"/>
              </a:spcAft>
              <a:buClr>
                <a:schemeClr val="dk1"/>
              </a:buClr>
              <a:buSzPts val="1800"/>
              <a:buChar char="●"/>
              <a:defRPr/>
            </a:lvl9pPr>
          </a:lstStyle>
          <a:p/>
        </p:txBody>
      </p:sp>
      <p:sp>
        <p:nvSpPr>
          <p:cNvPr id="185" name="Google Shape;185;p24"/>
          <p:cNvSpPr txBox="1"/>
          <p:nvPr/>
        </p:nvSpPr>
        <p:spPr>
          <a:xfrm>
            <a:off x="8766048" y="4857750"/>
            <a:ext cx="378000" cy="285900"/>
          </a:xfrm>
          <a:prstGeom prst="rect">
            <a:avLst/>
          </a:prstGeom>
          <a:noFill/>
          <a:ln>
            <a:noFill/>
          </a:ln>
        </p:spPr>
        <p:txBody>
          <a:bodyPr anchorCtr="0" anchor="ctr" bIns="45700" lIns="91425" spcFirstLastPara="1" rIns="91425" wrap="square" tIns="45700">
            <a:normAutofit lnSpcReduction="10000"/>
          </a:bodyPr>
          <a:lstStyle/>
          <a:p>
            <a:pPr indent="0" lvl="0" marL="0" marR="0" rtl="0" algn="ctr">
              <a:lnSpc>
                <a:spcPct val="100000"/>
              </a:lnSpc>
              <a:spcBef>
                <a:spcPts val="0"/>
              </a:spcBef>
              <a:spcAft>
                <a:spcPts val="0"/>
              </a:spcAft>
              <a:buClr>
                <a:srgbClr val="000000"/>
              </a:buClr>
              <a:buSzPts val="1400"/>
              <a:buFont typeface="Arial"/>
              <a:buNone/>
            </a:pPr>
            <a:fld id="{00000000-1234-1234-1234-123412341234}" type="slidenum">
              <a:rPr b="0" i="0" lang="en-ZA"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uttons">
  <p:cSld name="Buttons">
    <p:spTree>
      <p:nvGrpSpPr>
        <p:cNvPr id="186" name="Shape 186"/>
        <p:cNvGrpSpPr/>
        <p:nvPr/>
      </p:nvGrpSpPr>
      <p:grpSpPr>
        <a:xfrm>
          <a:off x="0" y="0"/>
          <a:ext cx="0" cy="0"/>
          <a:chOff x="0" y="0"/>
          <a:chExt cx="0" cy="0"/>
        </a:xfrm>
      </p:grpSpPr>
      <p:sp>
        <p:nvSpPr>
          <p:cNvPr id="187" name="Google Shape;187;p25"/>
          <p:cNvSpPr/>
          <p:nvPr/>
        </p:nvSpPr>
        <p:spPr>
          <a:xfrm>
            <a:off x="0" y="685800"/>
            <a:ext cx="533400" cy="171600"/>
          </a:xfrm>
          <a:prstGeom prst="rect">
            <a:avLst/>
          </a:prstGeom>
          <a:solidFill>
            <a:srgbClr val="09294E"/>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1800"/>
              <a:buFont typeface="Arial"/>
              <a:buNone/>
            </a:pPr>
            <a:r>
              <a:t/>
            </a:r>
            <a:endParaRPr b="0" i="0" sz="1800" u="none" cap="none" strike="noStrike">
              <a:solidFill>
                <a:srgbClr val="FFFFFF"/>
              </a:solidFill>
              <a:latin typeface="Arial"/>
              <a:ea typeface="Arial"/>
              <a:cs typeface="Arial"/>
              <a:sym typeface="Arial"/>
            </a:endParaRPr>
          </a:p>
        </p:txBody>
      </p:sp>
      <p:sp>
        <p:nvSpPr>
          <p:cNvPr id="188" name="Google Shape;188;p25"/>
          <p:cNvSpPr/>
          <p:nvPr/>
        </p:nvSpPr>
        <p:spPr>
          <a:xfrm>
            <a:off x="590550" y="685800"/>
            <a:ext cx="8553600" cy="171600"/>
          </a:xfrm>
          <a:prstGeom prst="rect">
            <a:avLst/>
          </a:prstGeom>
          <a:solidFill>
            <a:srgbClr val="4A92D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1800"/>
              <a:buFont typeface="Arial"/>
              <a:buNone/>
            </a:pPr>
            <a:r>
              <a:t/>
            </a:r>
            <a:endParaRPr b="0" i="0" sz="1800" u="none" cap="none" strike="noStrike">
              <a:solidFill>
                <a:srgbClr val="FFFFFF"/>
              </a:solidFill>
              <a:latin typeface="Arial"/>
              <a:ea typeface="Arial"/>
              <a:cs typeface="Arial"/>
              <a:sym typeface="Arial"/>
            </a:endParaRPr>
          </a:p>
        </p:txBody>
      </p:sp>
      <p:pic>
        <p:nvPicPr>
          <p:cNvPr id="189" name="Google Shape;189;p25"/>
          <p:cNvPicPr preferRelativeResize="0"/>
          <p:nvPr/>
        </p:nvPicPr>
        <p:blipFill rotWithShape="1">
          <a:blip r:embed="rId2">
            <a:alphaModFix/>
          </a:blip>
          <a:srcRect b="0" l="0" r="0" t="0"/>
          <a:stretch/>
        </p:blipFill>
        <p:spPr>
          <a:xfrm>
            <a:off x="6806989" y="4695681"/>
            <a:ext cx="1467009" cy="434669"/>
          </a:xfrm>
          <a:prstGeom prst="rect">
            <a:avLst/>
          </a:prstGeom>
          <a:noFill/>
          <a:ln>
            <a:noFill/>
          </a:ln>
        </p:spPr>
      </p:pic>
      <p:sp>
        <p:nvSpPr>
          <p:cNvPr id="190" name="Google Shape;190;p25"/>
          <p:cNvSpPr txBox="1"/>
          <p:nvPr/>
        </p:nvSpPr>
        <p:spPr>
          <a:xfrm>
            <a:off x="8766048" y="4857750"/>
            <a:ext cx="378000" cy="285900"/>
          </a:xfrm>
          <a:prstGeom prst="rect">
            <a:avLst/>
          </a:prstGeom>
          <a:noFill/>
          <a:ln>
            <a:noFill/>
          </a:ln>
        </p:spPr>
        <p:txBody>
          <a:bodyPr anchorCtr="0" anchor="ctr" bIns="45700" lIns="91425" spcFirstLastPara="1" rIns="91425" wrap="square" tIns="45700">
            <a:normAutofit lnSpcReduction="10000"/>
          </a:bodyPr>
          <a:lstStyle/>
          <a:p>
            <a:pPr indent="0" lvl="0" marL="0" marR="0" rtl="0" algn="ctr">
              <a:lnSpc>
                <a:spcPct val="100000"/>
              </a:lnSpc>
              <a:spcBef>
                <a:spcPts val="0"/>
              </a:spcBef>
              <a:spcAft>
                <a:spcPts val="0"/>
              </a:spcAft>
              <a:buClr>
                <a:srgbClr val="000000"/>
              </a:buClr>
              <a:buSzPts val="1400"/>
              <a:buFont typeface="Arial"/>
              <a:buNone/>
            </a:pPr>
            <a:fld id="{00000000-1234-1234-1234-123412341234}" type="slidenum">
              <a:rPr b="0" i="0" lang="en-ZA"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cxnSp>
        <p:nvCxnSpPr>
          <p:cNvPr id="191" name="Google Shape;191;p25"/>
          <p:cNvCxnSpPr/>
          <p:nvPr/>
        </p:nvCxnSpPr>
        <p:spPr>
          <a:xfrm>
            <a:off x="304800" y="4664021"/>
            <a:ext cx="8534400" cy="0"/>
          </a:xfrm>
          <a:prstGeom prst="straightConnector1">
            <a:avLst/>
          </a:prstGeom>
          <a:noFill/>
          <a:ln cap="flat" cmpd="sng" w="22225">
            <a:solidFill>
              <a:srgbClr val="9D90A0"/>
            </a:solidFill>
            <a:prstDash val="solid"/>
            <a:round/>
            <a:headEnd len="sm" w="sm" type="none"/>
            <a:tailEnd len="sm" w="sm" type="none"/>
          </a:ln>
        </p:spPr>
      </p:cxnSp>
      <p:sp>
        <p:nvSpPr>
          <p:cNvPr id="192" name="Google Shape;192;p25"/>
          <p:cNvSpPr/>
          <p:nvPr>
            <p:ph idx="1" type="body"/>
          </p:nvPr>
        </p:nvSpPr>
        <p:spPr>
          <a:xfrm>
            <a:off x="304800" y="4794488"/>
            <a:ext cx="1081200" cy="267300"/>
          </a:xfrm>
          <a:prstGeom prst="leftArrow">
            <a:avLst>
              <a:gd fmla="val 50000" name="adj1"/>
              <a:gd fmla="val 71387" name="adj2"/>
            </a:avLst>
          </a:prstGeom>
          <a:solidFill>
            <a:srgbClr val="E7E7E7"/>
          </a:solidFill>
          <a:ln cap="flat" cmpd="sng" w="12700">
            <a:solidFill>
              <a:srgbClr val="BFBFBF"/>
            </a:solidFill>
            <a:prstDash val="solid"/>
            <a:miter lim="800000"/>
            <a:headEnd len="sm" w="sm" type="none"/>
            <a:tailEnd len="sm" w="sm" type="none"/>
          </a:ln>
        </p:spPr>
        <p:txBody>
          <a:bodyPr anchorCtr="0" anchor="ctr" bIns="45700" lIns="91425" spcFirstLastPara="1" rIns="91425" wrap="square" tIns="45700">
            <a:normAutofit/>
          </a:bodyPr>
          <a:lstStyle>
            <a:lvl1pPr indent="-228600" lvl="0" marL="457200" rtl="0" algn="l">
              <a:lnSpc>
                <a:spcPct val="90000"/>
              </a:lnSpc>
              <a:spcBef>
                <a:spcPts val="1000"/>
              </a:spcBef>
              <a:spcAft>
                <a:spcPts val="0"/>
              </a:spcAft>
              <a:buClr>
                <a:srgbClr val="09294E"/>
              </a:buClr>
              <a:buSzPts val="800"/>
              <a:buNone/>
              <a:defRPr sz="800">
                <a:solidFill>
                  <a:srgbClr val="09294E"/>
                </a:solidFill>
                <a:latin typeface="Arial"/>
                <a:ea typeface="Arial"/>
                <a:cs typeface="Arial"/>
                <a:sym typeface="Arial"/>
              </a:defRPr>
            </a:lvl1pPr>
            <a:lvl2pPr indent="-342900" lvl="1" marL="914400" rtl="0" algn="l">
              <a:lnSpc>
                <a:spcPct val="90000"/>
              </a:lnSpc>
              <a:spcBef>
                <a:spcPts val="1200"/>
              </a:spcBef>
              <a:spcAft>
                <a:spcPts val="0"/>
              </a:spcAft>
              <a:buClr>
                <a:srgbClr val="595959"/>
              </a:buClr>
              <a:buSzPts val="1800"/>
              <a:buChar char="●"/>
              <a:defRPr/>
            </a:lvl2pPr>
            <a:lvl3pPr indent="-342900" lvl="2" marL="1371600" rtl="0" algn="l">
              <a:lnSpc>
                <a:spcPct val="90000"/>
              </a:lnSpc>
              <a:spcBef>
                <a:spcPts val="1200"/>
              </a:spcBef>
              <a:spcAft>
                <a:spcPts val="0"/>
              </a:spcAft>
              <a:buClr>
                <a:srgbClr val="595959"/>
              </a:buClr>
              <a:buSzPts val="1800"/>
              <a:buChar char="●"/>
              <a:defRPr/>
            </a:lvl3pPr>
            <a:lvl4pPr indent="-342900" lvl="3" marL="1828800" rtl="0" algn="l">
              <a:lnSpc>
                <a:spcPct val="90000"/>
              </a:lnSpc>
              <a:spcBef>
                <a:spcPts val="1200"/>
              </a:spcBef>
              <a:spcAft>
                <a:spcPts val="0"/>
              </a:spcAft>
              <a:buClr>
                <a:srgbClr val="595959"/>
              </a:buClr>
              <a:buSzPts val="1800"/>
              <a:buChar char="●"/>
              <a:defRPr/>
            </a:lvl4pPr>
            <a:lvl5pPr indent="-342900" lvl="4" marL="2286000" rtl="0" algn="l">
              <a:lnSpc>
                <a:spcPct val="90000"/>
              </a:lnSpc>
              <a:spcBef>
                <a:spcPts val="1200"/>
              </a:spcBef>
              <a:spcAft>
                <a:spcPts val="0"/>
              </a:spcAft>
              <a:buClr>
                <a:srgbClr val="595959"/>
              </a:buClr>
              <a:buSzPts val="1800"/>
              <a:buChar char="●"/>
              <a:defRPr/>
            </a:lvl5pPr>
            <a:lvl6pPr indent="-342900" lvl="5" marL="2743200" rtl="0" algn="l">
              <a:lnSpc>
                <a:spcPct val="90000"/>
              </a:lnSpc>
              <a:spcBef>
                <a:spcPts val="1200"/>
              </a:spcBef>
              <a:spcAft>
                <a:spcPts val="0"/>
              </a:spcAft>
              <a:buClr>
                <a:srgbClr val="09294E"/>
              </a:buClr>
              <a:buSzPts val="1800"/>
              <a:buChar char="●"/>
              <a:defRPr/>
            </a:lvl6pPr>
            <a:lvl7pPr indent="-342900" lvl="6" marL="3200400" rtl="0" algn="l">
              <a:lnSpc>
                <a:spcPct val="90000"/>
              </a:lnSpc>
              <a:spcBef>
                <a:spcPts val="1200"/>
              </a:spcBef>
              <a:spcAft>
                <a:spcPts val="0"/>
              </a:spcAft>
              <a:buClr>
                <a:schemeClr val="dk1"/>
              </a:buClr>
              <a:buSzPts val="1800"/>
              <a:buChar char="●"/>
              <a:defRPr/>
            </a:lvl7pPr>
            <a:lvl8pPr indent="-342900" lvl="7" marL="3657600" rtl="0" algn="l">
              <a:lnSpc>
                <a:spcPct val="90000"/>
              </a:lnSpc>
              <a:spcBef>
                <a:spcPts val="1200"/>
              </a:spcBef>
              <a:spcAft>
                <a:spcPts val="0"/>
              </a:spcAft>
              <a:buClr>
                <a:schemeClr val="dk1"/>
              </a:buClr>
              <a:buSzPts val="1800"/>
              <a:buChar char="●"/>
              <a:defRPr/>
            </a:lvl8pPr>
            <a:lvl9pPr indent="-342900" lvl="8" marL="4114800" rtl="0" algn="l">
              <a:lnSpc>
                <a:spcPct val="90000"/>
              </a:lnSpc>
              <a:spcBef>
                <a:spcPts val="1200"/>
              </a:spcBef>
              <a:spcAft>
                <a:spcPts val="1200"/>
              </a:spcAft>
              <a:buClr>
                <a:schemeClr val="dk1"/>
              </a:buClr>
              <a:buSzPts val="1800"/>
              <a:buChar char="●"/>
              <a:defRPr/>
            </a:lvl9pPr>
          </a:lstStyle>
          <a:p/>
        </p:txBody>
      </p:sp>
      <p:sp>
        <p:nvSpPr>
          <p:cNvPr id="193" name="Google Shape;193;p25"/>
          <p:cNvSpPr txBox="1"/>
          <p:nvPr>
            <p:ph idx="2" type="body"/>
          </p:nvPr>
        </p:nvSpPr>
        <p:spPr>
          <a:xfrm>
            <a:off x="1828946" y="4849434"/>
            <a:ext cx="681900" cy="153300"/>
          </a:xfrm>
          <a:prstGeom prst="rect">
            <a:avLst/>
          </a:prstGeom>
          <a:solidFill>
            <a:srgbClr val="E7E7E7"/>
          </a:solidFill>
          <a:ln cap="flat" cmpd="sng" w="12700">
            <a:solidFill>
              <a:srgbClr val="BFBFBF"/>
            </a:solidFill>
            <a:prstDash val="solid"/>
            <a:miter lim="800000"/>
            <a:headEnd len="sm" w="sm" type="none"/>
            <a:tailEnd len="sm" w="sm" type="none"/>
          </a:ln>
        </p:spPr>
        <p:txBody>
          <a:bodyPr anchorCtr="0" anchor="ctr" bIns="45700" lIns="91425" spcFirstLastPara="1" rIns="91425" wrap="square" tIns="45700">
            <a:noAutofit/>
          </a:bodyPr>
          <a:lstStyle>
            <a:lvl1pPr indent="-279400" lvl="0" marL="457200" rtl="0" algn="ctr">
              <a:lnSpc>
                <a:spcPct val="90000"/>
              </a:lnSpc>
              <a:spcBef>
                <a:spcPts val="1000"/>
              </a:spcBef>
              <a:spcAft>
                <a:spcPts val="0"/>
              </a:spcAft>
              <a:buClr>
                <a:srgbClr val="09294E"/>
              </a:buClr>
              <a:buSzPts val="800"/>
              <a:buChar char="●"/>
              <a:defRPr sz="800">
                <a:solidFill>
                  <a:srgbClr val="09294E"/>
                </a:solidFill>
                <a:latin typeface="Arial"/>
                <a:ea typeface="Arial"/>
                <a:cs typeface="Arial"/>
                <a:sym typeface="Arial"/>
              </a:defRPr>
            </a:lvl1pPr>
            <a:lvl2pPr indent="-342900" lvl="1" marL="914400" rtl="0" algn="l">
              <a:lnSpc>
                <a:spcPct val="90000"/>
              </a:lnSpc>
              <a:spcBef>
                <a:spcPts val="1200"/>
              </a:spcBef>
              <a:spcAft>
                <a:spcPts val="0"/>
              </a:spcAft>
              <a:buClr>
                <a:srgbClr val="595959"/>
              </a:buClr>
              <a:buSzPts val="1800"/>
              <a:buChar char="●"/>
              <a:defRPr/>
            </a:lvl2pPr>
            <a:lvl3pPr indent="-342900" lvl="2" marL="1371600" rtl="0" algn="l">
              <a:lnSpc>
                <a:spcPct val="90000"/>
              </a:lnSpc>
              <a:spcBef>
                <a:spcPts val="1200"/>
              </a:spcBef>
              <a:spcAft>
                <a:spcPts val="0"/>
              </a:spcAft>
              <a:buClr>
                <a:srgbClr val="595959"/>
              </a:buClr>
              <a:buSzPts val="1800"/>
              <a:buChar char="●"/>
              <a:defRPr/>
            </a:lvl3pPr>
            <a:lvl4pPr indent="-342900" lvl="3" marL="1828800" rtl="0" algn="l">
              <a:lnSpc>
                <a:spcPct val="90000"/>
              </a:lnSpc>
              <a:spcBef>
                <a:spcPts val="1200"/>
              </a:spcBef>
              <a:spcAft>
                <a:spcPts val="0"/>
              </a:spcAft>
              <a:buClr>
                <a:srgbClr val="595959"/>
              </a:buClr>
              <a:buSzPts val="1800"/>
              <a:buChar char="●"/>
              <a:defRPr/>
            </a:lvl4pPr>
            <a:lvl5pPr indent="-342900" lvl="4" marL="2286000" rtl="0" algn="l">
              <a:lnSpc>
                <a:spcPct val="90000"/>
              </a:lnSpc>
              <a:spcBef>
                <a:spcPts val="1200"/>
              </a:spcBef>
              <a:spcAft>
                <a:spcPts val="0"/>
              </a:spcAft>
              <a:buClr>
                <a:srgbClr val="595959"/>
              </a:buClr>
              <a:buSzPts val="1800"/>
              <a:buChar char="●"/>
              <a:defRPr/>
            </a:lvl5pPr>
            <a:lvl6pPr indent="-342900" lvl="5" marL="2743200" rtl="0" algn="l">
              <a:lnSpc>
                <a:spcPct val="90000"/>
              </a:lnSpc>
              <a:spcBef>
                <a:spcPts val="1200"/>
              </a:spcBef>
              <a:spcAft>
                <a:spcPts val="0"/>
              </a:spcAft>
              <a:buClr>
                <a:srgbClr val="09294E"/>
              </a:buClr>
              <a:buSzPts val="1800"/>
              <a:buChar char="●"/>
              <a:defRPr/>
            </a:lvl6pPr>
            <a:lvl7pPr indent="-342900" lvl="6" marL="3200400" rtl="0" algn="l">
              <a:lnSpc>
                <a:spcPct val="90000"/>
              </a:lnSpc>
              <a:spcBef>
                <a:spcPts val="1200"/>
              </a:spcBef>
              <a:spcAft>
                <a:spcPts val="0"/>
              </a:spcAft>
              <a:buClr>
                <a:schemeClr val="dk1"/>
              </a:buClr>
              <a:buSzPts val="1800"/>
              <a:buChar char="●"/>
              <a:defRPr/>
            </a:lvl7pPr>
            <a:lvl8pPr indent="-342900" lvl="7" marL="3657600" rtl="0" algn="l">
              <a:lnSpc>
                <a:spcPct val="90000"/>
              </a:lnSpc>
              <a:spcBef>
                <a:spcPts val="1200"/>
              </a:spcBef>
              <a:spcAft>
                <a:spcPts val="0"/>
              </a:spcAft>
              <a:buClr>
                <a:schemeClr val="dk1"/>
              </a:buClr>
              <a:buSzPts val="1800"/>
              <a:buChar char="●"/>
              <a:defRPr/>
            </a:lvl8pPr>
            <a:lvl9pPr indent="-342900" lvl="8" marL="4114800" rtl="0" algn="l">
              <a:lnSpc>
                <a:spcPct val="90000"/>
              </a:lnSpc>
              <a:spcBef>
                <a:spcPts val="1200"/>
              </a:spcBef>
              <a:spcAft>
                <a:spcPts val="1200"/>
              </a:spcAft>
              <a:buClr>
                <a:schemeClr val="dk1"/>
              </a:buClr>
              <a:buSzPts val="1800"/>
              <a:buChar char="●"/>
              <a:defRPr/>
            </a:lvl9pPr>
          </a:lstStyle>
          <a:p/>
        </p:txBody>
      </p:sp>
      <p:sp>
        <p:nvSpPr>
          <p:cNvPr id="194" name="Google Shape;194;p25"/>
          <p:cNvSpPr txBox="1"/>
          <p:nvPr>
            <p:ph idx="3" type="body"/>
          </p:nvPr>
        </p:nvSpPr>
        <p:spPr>
          <a:xfrm>
            <a:off x="3374703" y="4849434"/>
            <a:ext cx="685800" cy="153300"/>
          </a:xfrm>
          <a:prstGeom prst="rect">
            <a:avLst/>
          </a:prstGeom>
          <a:solidFill>
            <a:srgbClr val="E7E7E7"/>
          </a:solidFill>
          <a:ln cap="flat" cmpd="sng" w="12700">
            <a:solidFill>
              <a:srgbClr val="BFBFBF"/>
            </a:solidFill>
            <a:prstDash val="solid"/>
            <a:miter lim="800000"/>
            <a:headEnd len="sm" w="sm" type="none"/>
            <a:tailEnd len="sm" w="sm" type="none"/>
          </a:ln>
        </p:spPr>
        <p:txBody>
          <a:bodyPr anchorCtr="0" anchor="ctr" bIns="45700" lIns="91425" spcFirstLastPara="1" rIns="91425" wrap="square" tIns="45700">
            <a:noAutofit/>
          </a:bodyPr>
          <a:lstStyle>
            <a:lvl1pPr indent="-228600" lvl="0" marL="457200" rtl="0" algn="l">
              <a:lnSpc>
                <a:spcPct val="90000"/>
              </a:lnSpc>
              <a:spcBef>
                <a:spcPts val="1000"/>
              </a:spcBef>
              <a:spcAft>
                <a:spcPts val="0"/>
              </a:spcAft>
              <a:buClr>
                <a:srgbClr val="09294E"/>
              </a:buClr>
              <a:buSzPts val="800"/>
              <a:buNone/>
              <a:defRPr sz="800">
                <a:solidFill>
                  <a:srgbClr val="09294E"/>
                </a:solidFill>
                <a:latin typeface="Arial"/>
                <a:ea typeface="Arial"/>
                <a:cs typeface="Arial"/>
                <a:sym typeface="Arial"/>
              </a:defRPr>
            </a:lvl1pPr>
            <a:lvl2pPr indent="-342900" lvl="1" marL="914400" rtl="0" algn="l">
              <a:lnSpc>
                <a:spcPct val="90000"/>
              </a:lnSpc>
              <a:spcBef>
                <a:spcPts val="1200"/>
              </a:spcBef>
              <a:spcAft>
                <a:spcPts val="0"/>
              </a:spcAft>
              <a:buClr>
                <a:srgbClr val="595959"/>
              </a:buClr>
              <a:buSzPts val="1800"/>
              <a:buChar char="●"/>
              <a:defRPr/>
            </a:lvl2pPr>
            <a:lvl3pPr indent="-342900" lvl="2" marL="1371600" rtl="0" algn="l">
              <a:lnSpc>
                <a:spcPct val="90000"/>
              </a:lnSpc>
              <a:spcBef>
                <a:spcPts val="1200"/>
              </a:spcBef>
              <a:spcAft>
                <a:spcPts val="0"/>
              </a:spcAft>
              <a:buClr>
                <a:srgbClr val="595959"/>
              </a:buClr>
              <a:buSzPts val="1800"/>
              <a:buChar char="●"/>
              <a:defRPr/>
            </a:lvl3pPr>
            <a:lvl4pPr indent="-342900" lvl="3" marL="1828800" rtl="0" algn="l">
              <a:lnSpc>
                <a:spcPct val="90000"/>
              </a:lnSpc>
              <a:spcBef>
                <a:spcPts val="1200"/>
              </a:spcBef>
              <a:spcAft>
                <a:spcPts val="0"/>
              </a:spcAft>
              <a:buClr>
                <a:srgbClr val="595959"/>
              </a:buClr>
              <a:buSzPts val="1800"/>
              <a:buChar char="●"/>
              <a:defRPr/>
            </a:lvl4pPr>
            <a:lvl5pPr indent="-342900" lvl="4" marL="2286000" rtl="0" algn="l">
              <a:lnSpc>
                <a:spcPct val="90000"/>
              </a:lnSpc>
              <a:spcBef>
                <a:spcPts val="1200"/>
              </a:spcBef>
              <a:spcAft>
                <a:spcPts val="0"/>
              </a:spcAft>
              <a:buClr>
                <a:srgbClr val="595959"/>
              </a:buClr>
              <a:buSzPts val="1800"/>
              <a:buChar char="●"/>
              <a:defRPr/>
            </a:lvl5pPr>
            <a:lvl6pPr indent="-342900" lvl="5" marL="2743200" rtl="0" algn="l">
              <a:lnSpc>
                <a:spcPct val="90000"/>
              </a:lnSpc>
              <a:spcBef>
                <a:spcPts val="1200"/>
              </a:spcBef>
              <a:spcAft>
                <a:spcPts val="0"/>
              </a:spcAft>
              <a:buClr>
                <a:srgbClr val="09294E"/>
              </a:buClr>
              <a:buSzPts val="1800"/>
              <a:buChar char="●"/>
              <a:defRPr/>
            </a:lvl6pPr>
            <a:lvl7pPr indent="-342900" lvl="6" marL="3200400" rtl="0" algn="l">
              <a:lnSpc>
                <a:spcPct val="90000"/>
              </a:lnSpc>
              <a:spcBef>
                <a:spcPts val="1200"/>
              </a:spcBef>
              <a:spcAft>
                <a:spcPts val="0"/>
              </a:spcAft>
              <a:buClr>
                <a:schemeClr val="dk1"/>
              </a:buClr>
              <a:buSzPts val="1800"/>
              <a:buChar char="●"/>
              <a:defRPr/>
            </a:lvl7pPr>
            <a:lvl8pPr indent="-342900" lvl="7" marL="3657600" rtl="0" algn="l">
              <a:lnSpc>
                <a:spcPct val="90000"/>
              </a:lnSpc>
              <a:spcBef>
                <a:spcPts val="1200"/>
              </a:spcBef>
              <a:spcAft>
                <a:spcPts val="0"/>
              </a:spcAft>
              <a:buClr>
                <a:schemeClr val="dk1"/>
              </a:buClr>
              <a:buSzPts val="1800"/>
              <a:buChar char="●"/>
              <a:defRPr/>
            </a:lvl8pPr>
            <a:lvl9pPr indent="-342900" lvl="8" marL="4114800" rtl="0" algn="l">
              <a:lnSpc>
                <a:spcPct val="90000"/>
              </a:lnSpc>
              <a:spcBef>
                <a:spcPts val="1200"/>
              </a:spcBef>
              <a:spcAft>
                <a:spcPts val="1200"/>
              </a:spcAft>
              <a:buClr>
                <a:schemeClr val="dk1"/>
              </a:buClr>
              <a:buSzPts val="1800"/>
              <a:buChar char="●"/>
              <a:defRPr/>
            </a:lvl9pPr>
          </a:lstStyle>
          <a:p/>
        </p:txBody>
      </p:sp>
      <p:sp>
        <p:nvSpPr>
          <p:cNvPr id="195" name="Google Shape;195;p25"/>
          <p:cNvSpPr txBox="1"/>
          <p:nvPr>
            <p:ph idx="4" type="body"/>
          </p:nvPr>
        </p:nvSpPr>
        <p:spPr>
          <a:xfrm>
            <a:off x="2601824" y="4849434"/>
            <a:ext cx="681900" cy="153300"/>
          </a:xfrm>
          <a:prstGeom prst="rect">
            <a:avLst/>
          </a:prstGeom>
          <a:solidFill>
            <a:srgbClr val="E7E7E7"/>
          </a:solidFill>
          <a:ln cap="flat" cmpd="sng" w="12700">
            <a:solidFill>
              <a:srgbClr val="BFBFBF"/>
            </a:solidFill>
            <a:prstDash val="solid"/>
            <a:miter lim="800000"/>
            <a:headEnd len="sm" w="sm" type="none"/>
            <a:tailEnd len="sm" w="sm" type="none"/>
          </a:ln>
        </p:spPr>
        <p:txBody>
          <a:bodyPr anchorCtr="0" anchor="ctr" bIns="45700" lIns="91425" spcFirstLastPara="1" rIns="91425" wrap="square" tIns="45700">
            <a:noAutofit/>
          </a:bodyPr>
          <a:lstStyle>
            <a:lvl1pPr indent="-279400" lvl="0" marL="457200" rtl="0" algn="ctr">
              <a:lnSpc>
                <a:spcPct val="90000"/>
              </a:lnSpc>
              <a:spcBef>
                <a:spcPts val="1000"/>
              </a:spcBef>
              <a:spcAft>
                <a:spcPts val="0"/>
              </a:spcAft>
              <a:buClr>
                <a:srgbClr val="09294E"/>
              </a:buClr>
              <a:buSzPts val="800"/>
              <a:buChar char="●"/>
              <a:defRPr sz="800">
                <a:solidFill>
                  <a:srgbClr val="09294E"/>
                </a:solidFill>
                <a:latin typeface="Arial"/>
                <a:ea typeface="Arial"/>
                <a:cs typeface="Arial"/>
                <a:sym typeface="Arial"/>
              </a:defRPr>
            </a:lvl1pPr>
            <a:lvl2pPr indent="-342900" lvl="1" marL="914400" rtl="0" algn="l">
              <a:lnSpc>
                <a:spcPct val="90000"/>
              </a:lnSpc>
              <a:spcBef>
                <a:spcPts val="1200"/>
              </a:spcBef>
              <a:spcAft>
                <a:spcPts val="0"/>
              </a:spcAft>
              <a:buClr>
                <a:srgbClr val="595959"/>
              </a:buClr>
              <a:buSzPts val="1800"/>
              <a:buChar char="●"/>
              <a:defRPr/>
            </a:lvl2pPr>
            <a:lvl3pPr indent="-342900" lvl="2" marL="1371600" rtl="0" algn="l">
              <a:lnSpc>
                <a:spcPct val="90000"/>
              </a:lnSpc>
              <a:spcBef>
                <a:spcPts val="1200"/>
              </a:spcBef>
              <a:spcAft>
                <a:spcPts val="0"/>
              </a:spcAft>
              <a:buClr>
                <a:srgbClr val="595959"/>
              </a:buClr>
              <a:buSzPts val="1800"/>
              <a:buChar char="●"/>
              <a:defRPr/>
            </a:lvl3pPr>
            <a:lvl4pPr indent="-342900" lvl="3" marL="1828800" rtl="0" algn="l">
              <a:lnSpc>
                <a:spcPct val="90000"/>
              </a:lnSpc>
              <a:spcBef>
                <a:spcPts val="1200"/>
              </a:spcBef>
              <a:spcAft>
                <a:spcPts val="0"/>
              </a:spcAft>
              <a:buClr>
                <a:srgbClr val="595959"/>
              </a:buClr>
              <a:buSzPts val="1800"/>
              <a:buChar char="●"/>
              <a:defRPr/>
            </a:lvl4pPr>
            <a:lvl5pPr indent="-342900" lvl="4" marL="2286000" rtl="0" algn="l">
              <a:lnSpc>
                <a:spcPct val="90000"/>
              </a:lnSpc>
              <a:spcBef>
                <a:spcPts val="1200"/>
              </a:spcBef>
              <a:spcAft>
                <a:spcPts val="0"/>
              </a:spcAft>
              <a:buClr>
                <a:srgbClr val="595959"/>
              </a:buClr>
              <a:buSzPts val="1800"/>
              <a:buChar char="●"/>
              <a:defRPr/>
            </a:lvl5pPr>
            <a:lvl6pPr indent="-342900" lvl="5" marL="2743200" rtl="0" algn="l">
              <a:lnSpc>
                <a:spcPct val="90000"/>
              </a:lnSpc>
              <a:spcBef>
                <a:spcPts val="1200"/>
              </a:spcBef>
              <a:spcAft>
                <a:spcPts val="0"/>
              </a:spcAft>
              <a:buClr>
                <a:srgbClr val="09294E"/>
              </a:buClr>
              <a:buSzPts val="1800"/>
              <a:buChar char="●"/>
              <a:defRPr/>
            </a:lvl6pPr>
            <a:lvl7pPr indent="-342900" lvl="6" marL="3200400" rtl="0" algn="l">
              <a:lnSpc>
                <a:spcPct val="90000"/>
              </a:lnSpc>
              <a:spcBef>
                <a:spcPts val="1200"/>
              </a:spcBef>
              <a:spcAft>
                <a:spcPts val="0"/>
              </a:spcAft>
              <a:buClr>
                <a:schemeClr val="dk1"/>
              </a:buClr>
              <a:buSzPts val="1800"/>
              <a:buChar char="●"/>
              <a:defRPr/>
            </a:lvl7pPr>
            <a:lvl8pPr indent="-342900" lvl="7" marL="3657600" rtl="0" algn="l">
              <a:lnSpc>
                <a:spcPct val="90000"/>
              </a:lnSpc>
              <a:spcBef>
                <a:spcPts val="1200"/>
              </a:spcBef>
              <a:spcAft>
                <a:spcPts val="0"/>
              </a:spcAft>
              <a:buClr>
                <a:schemeClr val="dk1"/>
              </a:buClr>
              <a:buSzPts val="1800"/>
              <a:buChar char="●"/>
              <a:defRPr/>
            </a:lvl8pPr>
            <a:lvl9pPr indent="-342900" lvl="8" marL="4114800" rtl="0" algn="l">
              <a:lnSpc>
                <a:spcPct val="90000"/>
              </a:lnSpc>
              <a:spcBef>
                <a:spcPts val="1200"/>
              </a:spcBef>
              <a:spcAft>
                <a:spcPts val="1200"/>
              </a:spcAft>
              <a:buClr>
                <a:schemeClr val="dk1"/>
              </a:buClr>
              <a:buSzPts val="1800"/>
              <a:buChar char="●"/>
              <a:defRPr/>
            </a:lvl9pPr>
          </a:lstStyle>
          <a:p/>
        </p:txBody>
      </p:sp>
      <p:sp>
        <p:nvSpPr>
          <p:cNvPr id="196" name="Google Shape;196;p25"/>
          <p:cNvSpPr txBox="1"/>
          <p:nvPr>
            <p:ph type="title"/>
          </p:nvPr>
        </p:nvSpPr>
        <p:spPr>
          <a:xfrm>
            <a:off x="609600" y="60198"/>
            <a:ext cx="8153400" cy="652800"/>
          </a:xfrm>
          <a:prstGeom prst="rect">
            <a:avLst/>
          </a:prstGeom>
          <a:noFill/>
          <a:ln>
            <a:noFill/>
          </a:ln>
        </p:spPr>
        <p:txBody>
          <a:bodyPr anchorCtr="0" anchor="ctr" bIns="45700" lIns="91425" spcFirstLastPara="1" rIns="91425" wrap="square" tIns="45700">
            <a:normAutofit/>
          </a:bodyPr>
          <a:lstStyle>
            <a:lvl1pPr lvl="0" rtl="0" algn="l">
              <a:lnSpc>
                <a:spcPct val="90000"/>
              </a:lnSpc>
              <a:spcBef>
                <a:spcPts val="0"/>
              </a:spcBef>
              <a:spcAft>
                <a:spcPts val="0"/>
              </a:spcAft>
              <a:buClr>
                <a:srgbClr val="625852"/>
              </a:buClr>
              <a:buSzPts val="3200"/>
              <a:buFont typeface="Arial"/>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197" name="Google Shape;197;p25"/>
          <p:cNvSpPr txBox="1"/>
          <p:nvPr>
            <p:ph idx="5" type="body"/>
          </p:nvPr>
        </p:nvSpPr>
        <p:spPr>
          <a:xfrm>
            <a:off x="609600" y="1048734"/>
            <a:ext cx="8153400" cy="3579900"/>
          </a:xfrm>
          <a:prstGeom prst="rect">
            <a:avLst/>
          </a:prstGeom>
          <a:noFill/>
          <a:ln>
            <a:noFill/>
          </a:ln>
        </p:spPr>
        <p:txBody>
          <a:bodyPr anchorCtr="0" anchor="t" bIns="45700" lIns="91425" spcFirstLastPara="1" rIns="91425" wrap="square" tIns="45700">
            <a:normAutofit/>
          </a:bodyPr>
          <a:lstStyle>
            <a:lvl1pPr indent="-381000" lvl="0" marL="457200" rtl="0" algn="l">
              <a:lnSpc>
                <a:spcPct val="90000"/>
              </a:lnSpc>
              <a:spcBef>
                <a:spcPts val="1000"/>
              </a:spcBef>
              <a:spcAft>
                <a:spcPts val="0"/>
              </a:spcAft>
              <a:buClr>
                <a:srgbClr val="625852"/>
              </a:buClr>
              <a:buSzPts val="2400"/>
              <a:buChar char="●"/>
              <a:defRPr>
                <a:solidFill>
                  <a:srgbClr val="625852"/>
                </a:solidFill>
              </a:defRPr>
            </a:lvl1pPr>
            <a:lvl2pPr indent="-355600" lvl="1" marL="914400" rtl="0" algn="l">
              <a:lnSpc>
                <a:spcPct val="90000"/>
              </a:lnSpc>
              <a:spcBef>
                <a:spcPts val="1200"/>
              </a:spcBef>
              <a:spcAft>
                <a:spcPts val="0"/>
              </a:spcAft>
              <a:buClr>
                <a:srgbClr val="625852"/>
              </a:buClr>
              <a:buSzPts val="2000"/>
              <a:buChar char="●"/>
              <a:defRPr>
                <a:solidFill>
                  <a:srgbClr val="625852"/>
                </a:solidFill>
              </a:defRPr>
            </a:lvl2pPr>
            <a:lvl3pPr indent="-342900" lvl="2" marL="1371600" rtl="0" algn="l">
              <a:lnSpc>
                <a:spcPct val="90000"/>
              </a:lnSpc>
              <a:spcBef>
                <a:spcPts val="1200"/>
              </a:spcBef>
              <a:spcAft>
                <a:spcPts val="0"/>
              </a:spcAft>
              <a:buClr>
                <a:srgbClr val="625852"/>
              </a:buClr>
              <a:buSzPts val="1800"/>
              <a:buChar char="●"/>
              <a:defRPr>
                <a:solidFill>
                  <a:srgbClr val="625852"/>
                </a:solidFill>
              </a:defRPr>
            </a:lvl3pPr>
            <a:lvl4pPr indent="-330200" lvl="3" marL="1828800" rtl="0" algn="l">
              <a:lnSpc>
                <a:spcPct val="90000"/>
              </a:lnSpc>
              <a:spcBef>
                <a:spcPts val="1200"/>
              </a:spcBef>
              <a:spcAft>
                <a:spcPts val="0"/>
              </a:spcAft>
              <a:buClr>
                <a:srgbClr val="625852"/>
              </a:buClr>
              <a:buSzPts val="1600"/>
              <a:buChar char="●"/>
              <a:defRPr>
                <a:solidFill>
                  <a:srgbClr val="625852"/>
                </a:solidFill>
              </a:defRPr>
            </a:lvl4pPr>
            <a:lvl5pPr indent="-330200" lvl="4" marL="2286000" rtl="0" algn="l">
              <a:lnSpc>
                <a:spcPct val="90000"/>
              </a:lnSpc>
              <a:spcBef>
                <a:spcPts val="1200"/>
              </a:spcBef>
              <a:spcAft>
                <a:spcPts val="0"/>
              </a:spcAft>
              <a:buClr>
                <a:srgbClr val="625852"/>
              </a:buClr>
              <a:buSzPts val="1600"/>
              <a:buChar char="●"/>
              <a:defRPr>
                <a:solidFill>
                  <a:srgbClr val="625852"/>
                </a:solidFill>
              </a:defRPr>
            </a:lvl5pPr>
            <a:lvl6pPr indent="-342900" lvl="5" marL="2743200" rtl="0" algn="l">
              <a:lnSpc>
                <a:spcPct val="90000"/>
              </a:lnSpc>
              <a:spcBef>
                <a:spcPts val="1200"/>
              </a:spcBef>
              <a:spcAft>
                <a:spcPts val="0"/>
              </a:spcAft>
              <a:buClr>
                <a:srgbClr val="09294E"/>
              </a:buClr>
              <a:buSzPts val="1800"/>
              <a:buChar char="●"/>
              <a:defRPr/>
            </a:lvl6pPr>
            <a:lvl7pPr indent="-342900" lvl="6" marL="3200400" rtl="0" algn="l">
              <a:lnSpc>
                <a:spcPct val="90000"/>
              </a:lnSpc>
              <a:spcBef>
                <a:spcPts val="1200"/>
              </a:spcBef>
              <a:spcAft>
                <a:spcPts val="0"/>
              </a:spcAft>
              <a:buClr>
                <a:schemeClr val="dk1"/>
              </a:buClr>
              <a:buSzPts val="1800"/>
              <a:buChar char="●"/>
              <a:defRPr/>
            </a:lvl7pPr>
            <a:lvl8pPr indent="-342900" lvl="7" marL="3657600" rtl="0" algn="l">
              <a:lnSpc>
                <a:spcPct val="90000"/>
              </a:lnSpc>
              <a:spcBef>
                <a:spcPts val="1200"/>
              </a:spcBef>
              <a:spcAft>
                <a:spcPts val="0"/>
              </a:spcAft>
              <a:buClr>
                <a:schemeClr val="dk1"/>
              </a:buClr>
              <a:buSzPts val="1800"/>
              <a:buChar char="●"/>
              <a:defRPr/>
            </a:lvl8pPr>
            <a:lvl9pPr indent="-342900" lvl="8" marL="4114800" rtl="0" algn="l">
              <a:lnSpc>
                <a:spcPct val="90000"/>
              </a:lnSpc>
              <a:spcBef>
                <a:spcPts val="1200"/>
              </a:spcBef>
              <a:spcAft>
                <a:spcPts val="1200"/>
              </a:spcAft>
              <a:buClr>
                <a:schemeClr val="dk1"/>
              </a:buClr>
              <a:buSzPts val="1800"/>
              <a:buChar char="●"/>
              <a:defRPr/>
            </a:lvl9pPr>
          </a:lstStyle>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ultiple choice">
  <p:cSld name="Multiple choice">
    <p:bg>
      <p:bgPr>
        <a:blipFill>
          <a:blip r:embed="rId2">
            <a:alphaModFix/>
          </a:blip>
          <a:stretch>
            <a:fillRect/>
          </a:stretch>
        </a:blipFill>
      </p:bgPr>
    </p:bg>
    <p:spTree>
      <p:nvGrpSpPr>
        <p:cNvPr id="198" name="Shape 198"/>
        <p:cNvGrpSpPr/>
        <p:nvPr/>
      </p:nvGrpSpPr>
      <p:grpSpPr>
        <a:xfrm>
          <a:off x="0" y="0"/>
          <a:ext cx="0" cy="0"/>
          <a:chOff x="0" y="0"/>
          <a:chExt cx="0" cy="0"/>
        </a:xfrm>
      </p:grpSpPr>
      <p:sp>
        <p:nvSpPr>
          <p:cNvPr id="199" name="Google Shape;199;p26"/>
          <p:cNvSpPr/>
          <p:nvPr/>
        </p:nvSpPr>
        <p:spPr>
          <a:xfrm>
            <a:off x="0" y="172988"/>
            <a:ext cx="9144000" cy="857400"/>
          </a:xfrm>
          <a:prstGeom prst="rect">
            <a:avLst/>
          </a:prstGeom>
          <a:solidFill>
            <a:srgbClr val="FFFFFF"/>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1800"/>
              <a:buFont typeface="Arial"/>
              <a:buNone/>
            </a:pPr>
            <a:r>
              <a:t/>
            </a:r>
            <a:endParaRPr b="0" i="0" sz="1800" u="none" cap="none" strike="noStrike">
              <a:solidFill>
                <a:srgbClr val="FFFFFF"/>
              </a:solidFill>
              <a:latin typeface="Arial"/>
              <a:ea typeface="Arial"/>
              <a:cs typeface="Arial"/>
              <a:sym typeface="Arial"/>
            </a:endParaRPr>
          </a:p>
        </p:txBody>
      </p:sp>
      <p:sp>
        <p:nvSpPr>
          <p:cNvPr id="200" name="Google Shape;200;p26"/>
          <p:cNvSpPr txBox="1"/>
          <p:nvPr>
            <p:ph idx="1" type="body"/>
          </p:nvPr>
        </p:nvSpPr>
        <p:spPr>
          <a:xfrm>
            <a:off x="600075" y="2360140"/>
            <a:ext cx="8007300" cy="2187000"/>
          </a:xfrm>
          <a:prstGeom prst="rect">
            <a:avLst/>
          </a:prstGeom>
          <a:solidFill>
            <a:schemeClr val="dk1">
              <a:alpha val="78820"/>
            </a:schemeClr>
          </a:solidFill>
          <a:ln>
            <a:noFill/>
          </a:ln>
        </p:spPr>
        <p:txBody>
          <a:bodyPr anchorCtr="0" anchor="t" bIns="45700" lIns="91425" spcFirstLastPara="1" rIns="91425" wrap="square" tIns="45700">
            <a:normAutofit/>
          </a:bodyPr>
          <a:lstStyle>
            <a:lvl1pPr indent="-361950" lvl="0" marL="457200" rtl="0" algn="l">
              <a:lnSpc>
                <a:spcPct val="90000"/>
              </a:lnSpc>
              <a:spcBef>
                <a:spcPts val="1000"/>
              </a:spcBef>
              <a:spcAft>
                <a:spcPts val="0"/>
              </a:spcAft>
              <a:buClr>
                <a:schemeClr val="lt1"/>
              </a:buClr>
              <a:buSzPts val="2100"/>
              <a:buChar char="●"/>
              <a:defRPr b="0" sz="2100">
                <a:solidFill>
                  <a:schemeClr val="lt1"/>
                </a:solidFill>
              </a:defRPr>
            </a:lvl1pPr>
            <a:lvl2pPr indent="-342900" lvl="1" marL="914400" rtl="0" algn="l">
              <a:lnSpc>
                <a:spcPct val="90000"/>
              </a:lnSpc>
              <a:spcBef>
                <a:spcPts val="1200"/>
              </a:spcBef>
              <a:spcAft>
                <a:spcPts val="0"/>
              </a:spcAft>
              <a:buClr>
                <a:srgbClr val="595959"/>
              </a:buClr>
              <a:buSzPts val="1800"/>
              <a:buChar char="●"/>
              <a:defRPr/>
            </a:lvl2pPr>
            <a:lvl3pPr indent="-342900" lvl="2" marL="1371600" rtl="0" algn="l">
              <a:lnSpc>
                <a:spcPct val="90000"/>
              </a:lnSpc>
              <a:spcBef>
                <a:spcPts val="1200"/>
              </a:spcBef>
              <a:spcAft>
                <a:spcPts val="0"/>
              </a:spcAft>
              <a:buClr>
                <a:srgbClr val="595959"/>
              </a:buClr>
              <a:buSzPts val="1800"/>
              <a:buChar char="●"/>
              <a:defRPr/>
            </a:lvl3pPr>
            <a:lvl4pPr indent="-342900" lvl="3" marL="1828800" rtl="0" algn="l">
              <a:lnSpc>
                <a:spcPct val="90000"/>
              </a:lnSpc>
              <a:spcBef>
                <a:spcPts val="1200"/>
              </a:spcBef>
              <a:spcAft>
                <a:spcPts val="0"/>
              </a:spcAft>
              <a:buClr>
                <a:srgbClr val="595959"/>
              </a:buClr>
              <a:buSzPts val="1800"/>
              <a:buChar char="●"/>
              <a:defRPr/>
            </a:lvl4pPr>
            <a:lvl5pPr indent="-342900" lvl="4" marL="2286000" rtl="0" algn="l">
              <a:lnSpc>
                <a:spcPct val="90000"/>
              </a:lnSpc>
              <a:spcBef>
                <a:spcPts val="1200"/>
              </a:spcBef>
              <a:spcAft>
                <a:spcPts val="0"/>
              </a:spcAft>
              <a:buClr>
                <a:srgbClr val="595959"/>
              </a:buClr>
              <a:buSzPts val="1800"/>
              <a:buChar char="●"/>
              <a:defRPr/>
            </a:lvl5pPr>
            <a:lvl6pPr indent="-342900" lvl="5" marL="2743200" rtl="0" algn="l">
              <a:lnSpc>
                <a:spcPct val="90000"/>
              </a:lnSpc>
              <a:spcBef>
                <a:spcPts val="1200"/>
              </a:spcBef>
              <a:spcAft>
                <a:spcPts val="0"/>
              </a:spcAft>
              <a:buClr>
                <a:srgbClr val="09294E"/>
              </a:buClr>
              <a:buSzPts val="1800"/>
              <a:buChar char="●"/>
              <a:defRPr/>
            </a:lvl6pPr>
            <a:lvl7pPr indent="-342900" lvl="6" marL="3200400" rtl="0" algn="l">
              <a:lnSpc>
                <a:spcPct val="90000"/>
              </a:lnSpc>
              <a:spcBef>
                <a:spcPts val="1200"/>
              </a:spcBef>
              <a:spcAft>
                <a:spcPts val="0"/>
              </a:spcAft>
              <a:buClr>
                <a:schemeClr val="dk1"/>
              </a:buClr>
              <a:buSzPts val="1800"/>
              <a:buChar char="●"/>
              <a:defRPr/>
            </a:lvl7pPr>
            <a:lvl8pPr indent="-342900" lvl="7" marL="3657600" rtl="0" algn="l">
              <a:lnSpc>
                <a:spcPct val="90000"/>
              </a:lnSpc>
              <a:spcBef>
                <a:spcPts val="1200"/>
              </a:spcBef>
              <a:spcAft>
                <a:spcPts val="0"/>
              </a:spcAft>
              <a:buClr>
                <a:schemeClr val="dk1"/>
              </a:buClr>
              <a:buSzPts val="1800"/>
              <a:buChar char="●"/>
              <a:defRPr/>
            </a:lvl8pPr>
            <a:lvl9pPr indent="-342900" lvl="8" marL="4114800" rtl="0" algn="l">
              <a:lnSpc>
                <a:spcPct val="90000"/>
              </a:lnSpc>
              <a:spcBef>
                <a:spcPts val="1200"/>
              </a:spcBef>
              <a:spcAft>
                <a:spcPts val="1200"/>
              </a:spcAft>
              <a:buClr>
                <a:schemeClr val="dk1"/>
              </a:buClr>
              <a:buSzPts val="1800"/>
              <a:buChar char="●"/>
              <a:defRPr/>
            </a:lvl9pPr>
          </a:lstStyle>
          <a:p/>
        </p:txBody>
      </p:sp>
      <p:sp>
        <p:nvSpPr>
          <p:cNvPr id="201" name="Google Shape;201;p26"/>
          <p:cNvSpPr txBox="1"/>
          <p:nvPr>
            <p:ph idx="2" type="body"/>
          </p:nvPr>
        </p:nvSpPr>
        <p:spPr>
          <a:xfrm>
            <a:off x="600075" y="1249308"/>
            <a:ext cx="8026200" cy="962400"/>
          </a:xfrm>
          <a:prstGeom prst="rect">
            <a:avLst/>
          </a:prstGeom>
          <a:solidFill>
            <a:schemeClr val="dk1">
              <a:alpha val="77650"/>
            </a:schemeClr>
          </a:solidFill>
          <a:ln>
            <a:noFill/>
          </a:ln>
        </p:spPr>
        <p:txBody>
          <a:bodyPr anchorCtr="0" anchor="ctr" bIns="45700" lIns="91425" spcFirstLastPara="1" rIns="91425" wrap="square" tIns="45700">
            <a:normAutofit/>
          </a:bodyPr>
          <a:lstStyle>
            <a:lvl1pPr indent="-368300" lvl="0" marL="457200" rtl="0" algn="l">
              <a:lnSpc>
                <a:spcPct val="120000"/>
              </a:lnSpc>
              <a:spcBef>
                <a:spcPts val="1000"/>
              </a:spcBef>
              <a:spcAft>
                <a:spcPts val="0"/>
              </a:spcAft>
              <a:buClr>
                <a:srgbClr val="F4D63A"/>
              </a:buClr>
              <a:buSzPts val="2200"/>
              <a:buChar char="●"/>
              <a:defRPr b="1" sz="2200">
                <a:solidFill>
                  <a:srgbClr val="F4D63A"/>
                </a:solidFill>
              </a:defRPr>
            </a:lvl1pPr>
            <a:lvl2pPr indent="-342900" lvl="1" marL="914400" rtl="0" algn="l">
              <a:lnSpc>
                <a:spcPct val="90000"/>
              </a:lnSpc>
              <a:spcBef>
                <a:spcPts val="600"/>
              </a:spcBef>
              <a:spcAft>
                <a:spcPts val="0"/>
              </a:spcAft>
              <a:buClr>
                <a:srgbClr val="595959"/>
              </a:buClr>
              <a:buSzPts val="1800"/>
              <a:buChar char="●"/>
              <a:defRPr/>
            </a:lvl2pPr>
            <a:lvl3pPr indent="-342900" lvl="2" marL="1371600" rtl="0" algn="l">
              <a:lnSpc>
                <a:spcPct val="90000"/>
              </a:lnSpc>
              <a:spcBef>
                <a:spcPts val="1200"/>
              </a:spcBef>
              <a:spcAft>
                <a:spcPts val="0"/>
              </a:spcAft>
              <a:buClr>
                <a:srgbClr val="595959"/>
              </a:buClr>
              <a:buSzPts val="1800"/>
              <a:buChar char="●"/>
              <a:defRPr/>
            </a:lvl3pPr>
            <a:lvl4pPr indent="-342900" lvl="3" marL="1828800" rtl="0" algn="l">
              <a:lnSpc>
                <a:spcPct val="90000"/>
              </a:lnSpc>
              <a:spcBef>
                <a:spcPts val="1200"/>
              </a:spcBef>
              <a:spcAft>
                <a:spcPts val="0"/>
              </a:spcAft>
              <a:buClr>
                <a:srgbClr val="595959"/>
              </a:buClr>
              <a:buSzPts val="1800"/>
              <a:buChar char="●"/>
              <a:defRPr/>
            </a:lvl4pPr>
            <a:lvl5pPr indent="-342900" lvl="4" marL="2286000" rtl="0" algn="l">
              <a:lnSpc>
                <a:spcPct val="90000"/>
              </a:lnSpc>
              <a:spcBef>
                <a:spcPts val="1200"/>
              </a:spcBef>
              <a:spcAft>
                <a:spcPts val="0"/>
              </a:spcAft>
              <a:buClr>
                <a:srgbClr val="595959"/>
              </a:buClr>
              <a:buSzPts val="1800"/>
              <a:buChar char="●"/>
              <a:defRPr/>
            </a:lvl5pPr>
            <a:lvl6pPr indent="-342900" lvl="5" marL="2743200" rtl="0" algn="l">
              <a:lnSpc>
                <a:spcPct val="90000"/>
              </a:lnSpc>
              <a:spcBef>
                <a:spcPts val="1200"/>
              </a:spcBef>
              <a:spcAft>
                <a:spcPts val="0"/>
              </a:spcAft>
              <a:buClr>
                <a:srgbClr val="09294E"/>
              </a:buClr>
              <a:buSzPts val="1800"/>
              <a:buChar char="●"/>
              <a:defRPr/>
            </a:lvl6pPr>
            <a:lvl7pPr indent="-342900" lvl="6" marL="3200400" rtl="0" algn="l">
              <a:lnSpc>
                <a:spcPct val="90000"/>
              </a:lnSpc>
              <a:spcBef>
                <a:spcPts val="1200"/>
              </a:spcBef>
              <a:spcAft>
                <a:spcPts val="0"/>
              </a:spcAft>
              <a:buClr>
                <a:schemeClr val="dk1"/>
              </a:buClr>
              <a:buSzPts val="1800"/>
              <a:buChar char="●"/>
              <a:defRPr/>
            </a:lvl7pPr>
            <a:lvl8pPr indent="-342900" lvl="7" marL="3657600" rtl="0" algn="l">
              <a:lnSpc>
                <a:spcPct val="90000"/>
              </a:lnSpc>
              <a:spcBef>
                <a:spcPts val="1200"/>
              </a:spcBef>
              <a:spcAft>
                <a:spcPts val="0"/>
              </a:spcAft>
              <a:buClr>
                <a:schemeClr val="dk1"/>
              </a:buClr>
              <a:buSzPts val="1800"/>
              <a:buChar char="●"/>
              <a:defRPr/>
            </a:lvl8pPr>
            <a:lvl9pPr indent="-342900" lvl="8" marL="4114800" rtl="0" algn="l">
              <a:lnSpc>
                <a:spcPct val="90000"/>
              </a:lnSpc>
              <a:spcBef>
                <a:spcPts val="1200"/>
              </a:spcBef>
              <a:spcAft>
                <a:spcPts val="1200"/>
              </a:spcAft>
              <a:buClr>
                <a:schemeClr val="dk1"/>
              </a:buClr>
              <a:buSzPts val="1800"/>
              <a:buChar char="●"/>
              <a:defRPr/>
            </a:lvl9pPr>
          </a:lstStyle>
          <a:p/>
        </p:txBody>
      </p:sp>
      <p:pic>
        <p:nvPicPr>
          <p:cNvPr id="202" name="Google Shape;202;p26"/>
          <p:cNvPicPr preferRelativeResize="0"/>
          <p:nvPr/>
        </p:nvPicPr>
        <p:blipFill rotWithShape="1">
          <a:blip r:embed="rId3">
            <a:alphaModFix/>
          </a:blip>
          <a:srcRect b="0" l="0" r="0" t="0"/>
          <a:stretch/>
        </p:blipFill>
        <p:spPr>
          <a:xfrm>
            <a:off x="6806989" y="4695681"/>
            <a:ext cx="1467009" cy="434669"/>
          </a:xfrm>
          <a:prstGeom prst="rect">
            <a:avLst/>
          </a:prstGeom>
          <a:noFill/>
          <a:ln>
            <a:noFill/>
          </a:ln>
        </p:spPr>
      </p:pic>
      <p:sp>
        <p:nvSpPr>
          <p:cNvPr id="203" name="Google Shape;203;p26"/>
          <p:cNvSpPr/>
          <p:nvPr/>
        </p:nvSpPr>
        <p:spPr>
          <a:xfrm>
            <a:off x="0" y="230141"/>
            <a:ext cx="1295400" cy="743100"/>
          </a:xfrm>
          <a:prstGeom prst="rect">
            <a:avLst/>
          </a:prstGeom>
          <a:solidFill>
            <a:srgbClr val="09294E"/>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1800"/>
              <a:buFont typeface="Arial"/>
              <a:buNone/>
            </a:pPr>
            <a:r>
              <a:t/>
            </a:r>
            <a:endParaRPr b="0" i="0" sz="1800" u="none" cap="none" strike="noStrike">
              <a:solidFill>
                <a:srgbClr val="FFFFFF"/>
              </a:solidFill>
              <a:latin typeface="Arial"/>
              <a:ea typeface="Arial"/>
              <a:cs typeface="Arial"/>
              <a:sym typeface="Arial"/>
            </a:endParaRPr>
          </a:p>
        </p:txBody>
      </p:sp>
      <p:sp>
        <p:nvSpPr>
          <p:cNvPr id="204" name="Google Shape;204;p26"/>
          <p:cNvSpPr/>
          <p:nvPr/>
        </p:nvSpPr>
        <p:spPr>
          <a:xfrm>
            <a:off x="1371600" y="230141"/>
            <a:ext cx="7772400" cy="743100"/>
          </a:xfrm>
          <a:prstGeom prst="rect">
            <a:avLst/>
          </a:prstGeom>
          <a:solidFill>
            <a:srgbClr val="418FE9"/>
          </a:solidFill>
          <a:ln cap="flat" cmpd="sng" w="12700">
            <a:solidFill>
              <a:srgbClr val="418FE9"/>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2800">
              <a:solidFill>
                <a:schemeClr val="lt1"/>
              </a:solidFill>
              <a:latin typeface="Arial"/>
              <a:ea typeface="Arial"/>
              <a:cs typeface="Arial"/>
              <a:sym typeface="Arial"/>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_MIP exercise">
  <p:cSld name="3_MIP exercise">
    <p:bg>
      <p:bgPr>
        <a:blipFill>
          <a:blip r:embed="rId2">
            <a:alphaModFix/>
          </a:blip>
          <a:stretch>
            <a:fillRect/>
          </a:stretch>
        </a:blipFill>
      </p:bgPr>
    </p:bg>
    <p:spTree>
      <p:nvGrpSpPr>
        <p:cNvPr id="205" name="Shape 205"/>
        <p:cNvGrpSpPr/>
        <p:nvPr/>
      </p:nvGrpSpPr>
      <p:grpSpPr>
        <a:xfrm>
          <a:off x="0" y="0"/>
          <a:ext cx="0" cy="0"/>
          <a:chOff x="0" y="0"/>
          <a:chExt cx="0" cy="0"/>
        </a:xfrm>
      </p:grpSpPr>
      <p:sp>
        <p:nvSpPr>
          <p:cNvPr id="206" name="Google Shape;206;p27"/>
          <p:cNvSpPr/>
          <p:nvPr/>
        </p:nvSpPr>
        <p:spPr>
          <a:xfrm>
            <a:off x="0" y="172988"/>
            <a:ext cx="9144000" cy="857400"/>
          </a:xfrm>
          <a:prstGeom prst="rect">
            <a:avLst/>
          </a:prstGeom>
          <a:solidFill>
            <a:srgbClr val="FFFFFF"/>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1800"/>
              <a:buFont typeface="Arial"/>
              <a:buNone/>
            </a:pPr>
            <a:r>
              <a:t/>
            </a:r>
            <a:endParaRPr b="0" i="0" sz="1800" u="none" cap="none" strike="noStrike">
              <a:solidFill>
                <a:srgbClr val="FFFFFF"/>
              </a:solidFill>
              <a:latin typeface="Arial"/>
              <a:ea typeface="Arial"/>
              <a:cs typeface="Arial"/>
              <a:sym typeface="Arial"/>
            </a:endParaRPr>
          </a:p>
        </p:txBody>
      </p:sp>
      <p:sp>
        <p:nvSpPr>
          <p:cNvPr id="207" name="Google Shape;207;p27"/>
          <p:cNvSpPr txBox="1"/>
          <p:nvPr>
            <p:ph idx="1" type="body"/>
          </p:nvPr>
        </p:nvSpPr>
        <p:spPr>
          <a:xfrm>
            <a:off x="558886" y="4059194"/>
            <a:ext cx="8026200" cy="579300"/>
          </a:xfrm>
          <a:prstGeom prst="rect">
            <a:avLst/>
          </a:prstGeom>
          <a:solidFill>
            <a:schemeClr val="dk1">
              <a:alpha val="77650"/>
            </a:schemeClr>
          </a:solidFill>
          <a:ln>
            <a:noFill/>
          </a:ln>
        </p:spPr>
        <p:txBody>
          <a:bodyPr anchorCtr="0" anchor="ctr" bIns="45700" lIns="91425" spcFirstLastPara="1" rIns="91425" wrap="square" tIns="45700">
            <a:normAutofit/>
          </a:bodyPr>
          <a:lstStyle>
            <a:lvl1pPr indent="-368300" lvl="0" marL="457200" rtl="0" algn="l">
              <a:lnSpc>
                <a:spcPct val="120000"/>
              </a:lnSpc>
              <a:spcBef>
                <a:spcPts val="1000"/>
              </a:spcBef>
              <a:spcAft>
                <a:spcPts val="0"/>
              </a:spcAft>
              <a:buClr>
                <a:srgbClr val="F4D63A"/>
              </a:buClr>
              <a:buSzPts val="2200"/>
              <a:buChar char="●"/>
              <a:defRPr b="1" sz="2200">
                <a:solidFill>
                  <a:srgbClr val="F4D63A"/>
                </a:solidFill>
              </a:defRPr>
            </a:lvl1pPr>
            <a:lvl2pPr indent="-342900" lvl="1" marL="914400" rtl="0" algn="l">
              <a:lnSpc>
                <a:spcPct val="90000"/>
              </a:lnSpc>
              <a:spcBef>
                <a:spcPts val="600"/>
              </a:spcBef>
              <a:spcAft>
                <a:spcPts val="0"/>
              </a:spcAft>
              <a:buClr>
                <a:srgbClr val="595959"/>
              </a:buClr>
              <a:buSzPts val="1800"/>
              <a:buChar char="●"/>
              <a:defRPr/>
            </a:lvl2pPr>
            <a:lvl3pPr indent="-342900" lvl="2" marL="1371600" rtl="0" algn="l">
              <a:lnSpc>
                <a:spcPct val="90000"/>
              </a:lnSpc>
              <a:spcBef>
                <a:spcPts val="1200"/>
              </a:spcBef>
              <a:spcAft>
                <a:spcPts val="0"/>
              </a:spcAft>
              <a:buClr>
                <a:srgbClr val="595959"/>
              </a:buClr>
              <a:buSzPts val="1800"/>
              <a:buChar char="●"/>
              <a:defRPr/>
            </a:lvl3pPr>
            <a:lvl4pPr indent="-342900" lvl="3" marL="1828800" rtl="0" algn="l">
              <a:lnSpc>
                <a:spcPct val="90000"/>
              </a:lnSpc>
              <a:spcBef>
                <a:spcPts val="1200"/>
              </a:spcBef>
              <a:spcAft>
                <a:spcPts val="0"/>
              </a:spcAft>
              <a:buClr>
                <a:srgbClr val="595959"/>
              </a:buClr>
              <a:buSzPts val="1800"/>
              <a:buChar char="●"/>
              <a:defRPr/>
            </a:lvl4pPr>
            <a:lvl5pPr indent="-342900" lvl="4" marL="2286000" rtl="0" algn="l">
              <a:lnSpc>
                <a:spcPct val="90000"/>
              </a:lnSpc>
              <a:spcBef>
                <a:spcPts val="1200"/>
              </a:spcBef>
              <a:spcAft>
                <a:spcPts val="0"/>
              </a:spcAft>
              <a:buClr>
                <a:srgbClr val="595959"/>
              </a:buClr>
              <a:buSzPts val="1800"/>
              <a:buChar char="●"/>
              <a:defRPr/>
            </a:lvl5pPr>
            <a:lvl6pPr indent="-342900" lvl="5" marL="2743200" rtl="0" algn="l">
              <a:lnSpc>
                <a:spcPct val="90000"/>
              </a:lnSpc>
              <a:spcBef>
                <a:spcPts val="1200"/>
              </a:spcBef>
              <a:spcAft>
                <a:spcPts val="0"/>
              </a:spcAft>
              <a:buClr>
                <a:srgbClr val="09294E"/>
              </a:buClr>
              <a:buSzPts val="1800"/>
              <a:buChar char="●"/>
              <a:defRPr/>
            </a:lvl6pPr>
            <a:lvl7pPr indent="-342900" lvl="6" marL="3200400" rtl="0" algn="l">
              <a:lnSpc>
                <a:spcPct val="90000"/>
              </a:lnSpc>
              <a:spcBef>
                <a:spcPts val="1200"/>
              </a:spcBef>
              <a:spcAft>
                <a:spcPts val="0"/>
              </a:spcAft>
              <a:buClr>
                <a:schemeClr val="dk1"/>
              </a:buClr>
              <a:buSzPts val="1800"/>
              <a:buChar char="●"/>
              <a:defRPr/>
            </a:lvl7pPr>
            <a:lvl8pPr indent="-342900" lvl="7" marL="3657600" rtl="0" algn="l">
              <a:lnSpc>
                <a:spcPct val="90000"/>
              </a:lnSpc>
              <a:spcBef>
                <a:spcPts val="1200"/>
              </a:spcBef>
              <a:spcAft>
                <a:spcPts val="0"/>
              </a:spcAft>
              <a:buClr>
                <a:schemeClr val="dk1"/>
              </a:buClr>
              <a:buSzPts val="1800"/>
              <a:buChar char="●"/>
              <a:defRPr/>
            </a:lvl8pPr>
            <a:lvl9pPr indent="-342900" lvl="8" marL="4114800" rtl="0" algn="l">
              <a:lnSpc>
                <a:spcPct val="90000"/>
              </a:lnSpc>
              <a:spcBef>
                <a:spcPts val="1200"/>
              </a:spcBef>
              <a:spcAft>
                <a:spcPts val="1200"/>
              </a:spcAft>
              <a:buClr>
                <a:schemeClr val="dk1"/>
              </a:buClr>
              <a:buSzPts val="1800"/>
              <a:buChar char="●"/>
              <a:defRPr/>
            </a:lvl9pPr>
          </a:lstStyle>
          <a:p/>
        </p:txBody>
      </p:sp>
      <p:pic>
        <p:nvPicPr>
          <p:cNvPr id="208" name="Google Shape;208;p27"/>
          <p:cNvPicPr preferRelativeResize="0"/>
          <p:nvPr/>
        </p:nvPicPr>
        <p:blipFill rotWithShape="1">
          <a:blip r:embed="rId3">
            <a:alphaModFix/>
          </a:blip>
          <a:srcRect b="0" l="0" r="0" t="0"/>
          <a:stretch/>
        </p:blipFill>
        <p:spPr>
          <a:xfrm>
            <a:off x="6806989" y="4695681"/>
            <a:ext cx="1467009" cy="434669"/>
          </a:xfrm>
          <a:prstGeom prst="rect">
            <a:avLst/>
          </a:prstGeom>
          <a:noFill/>
          <a:ln>
            <a:noFill/>
          </a:ln>
        </p:spPr>
      </p:pic>
      <p:sp>
        <p:nvSpPr>
          <p:cNvPr id="209" name="Google Shape;209;p27"/>
          <p:cNvSpPr/>
          <p:nvPr/>
        </p:nvSpPr>
        <p:spPr>
          <a:xfrm>
            <a:off x="0" y="230141"/>
            <a:ext cx="1295400" cy="743100"/>
          </a:xfrm>
          <a:prstGeom prst="rect">
            <a:avLst/>
          </a:prstGeom>
          <a:solidFill>
            <a:srgbClr val="09294E"/>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1800"/>
              <a:buFont typeface="Arial"/>
              <a:buNone/>
            </a:pPr>
            <a:r>
              <a:t/>
            </a:r>
            <a:endParaRPr b="0" i="0" sz="1800" u="none" cap="none" strike="noStrike">
              <a:solidFill>
                <a:srgbClr val="FFFFFF"/>
              </a:solidFill>
              <a:latin typeface="Arial"/>
              <a:ea typeface="Arial"/>
              <a:cs typeface="Arial"/>
              <a:sym typeface="Arial"/>
            </a:endParaRPr>
          </a:p>
        </p:txBody>
      </p:sp>
      <p:sp>
        <p:nvSpPr>
          <p:cNvPr id="210" name="Google Shape;210;p27"/>
          <p:cNvSpPr/>
          <p:nvPr/>
        </p:nvSpPr>
        <p:spPr>
          <a:xfrm>
            <a:off x="1371600" y="230141"/>
            <a:ext cx="7772400" cy="743100"/>
          </a:xfrm>
          <a:prstGeom prst="rect">
            <a:avLst/>
          </a:prstGeom>
          <a:solidFill>
            <a:srgbClr val="418FE9"/>
          </a:solidFill>
          <a:ln cap="flat" cmpd="sng" w="12700">
            <a:solidFill>
              <a:srgbClr val="418FE9"/>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rPr lang="en-ZA" sz="2800">
                <a:solidFill>
                  <a:schemeClr val="lt1"/>
                </a:solidFill>
                <a:latin typeface="Arial"/>
                <a:ea typeface="Arial"/>
                <a:cs typeface="Arial"/>
                <a:sym typeface="Arial"/>
              </a:rPr>
              <a:t>SPREADSHEET EXERCISE</a:t>
            </a:r>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hank you">
  <p:cSld name="Thank you">
    <p:bg>
      <p:bgPr>
        <a:blipFill>
          <a:blip r:embed="rId2">
            <a:alphaModFix/>
          </a:blip>
          <a:stretch>
            <a:fillRect/>
          </a:stretch>
        </a:blipFill>
      </p:bgPr>
    </p:bg>
    <p:spTree>
      <p:nvGrpSpPr>
        <p:cNvPr id="211" name="Shape 211"/>
        <p:cNvGrpSpPr/>
        <p:nvPr/>
      </p:nvGrpSpPr>
      <p:grpSpPr>
        <a:xfrm>
          <a:off x="0" y="0"/>
          <a:ext cx="0" cy="0"/>
          <a:chOff x="0" y="0"/>
          <a:chExt cx="0" cy="0"/>
        </a:xfrm>
      </p:grpSpPr>
      <p:sp>
        <p:nvSpPr>
          <p:cNvPr id="212" name="Google Shape;212;p28"/>
          <p:cNvSpPr/>
          <p:nvPr/>
        </p:nvSpPr>
        <p:spPr>
          <a:xfrm>
            <a:off x="0" y="685800"/>
            <a:ext cx="533400" cy="171600"/>
          </a:xfrm>
          <a:prstGeom prst="rect">
            <a:avLst/>
          </a:prstGeom>
          <a:solidFill>
            <a:srgbClr val="09294E"/>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1800"/>
              <a:buFont typeface="Arial"/>
              <a:buNone/>
            </a:pPr>
            <a:r>
              <a:t/>
            </a:r>
            <a:endParaRPr b="0" i="0" sz="1800" u="none" cap="none" strike="noStrike">
              <a:solidFill>
                <a:srgbClr val="FFFFFF"/>
              </a:solidFill>
              <a:latin typeface="Arial"/>
              <a:ea typeface="Arial"/>
              <a:cs typeface="Arial"/>
              <a:sym typeface="Arial"/>
            </a:endParaRPr>
          </a:p>
        </p:txBody>
      </p:sp>
      <p:sp>
        <p:nvSpPr>
          <p:cNvPr id="213" name="Google Shape;213;p28"/>
          <p:cNvSpPr/>
          <p:nvPr/>
        </p:nvSpPr>
        <p:spPr>
          <a:xfrm>
            <a:off x="590550" y="685800"/>
            <a:ext cx="8553600" cy="171600"/>
          </a:xfrm>
          <a:prstGeom prst="rect">
            <a:avLst/>
          </a:prstGeom>
          <a:solidFill>
            <a:srgbClr val="4A92D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1800"/>
              <a:buFont typeface="Arial"/>
              <a:buNone/>
            </a:pPr>
            <a:r>
              <a:t/>
            </a:r>
            <a:endParaRPr b="0" i="0" sz="1800" u="none" cap="none" strike="noStrike">
              <a:solidFill>
                <a:srgbClr val="FFFFFF"/>
              </a:solidFill>
              <a:latin typeface="Arial"/>
              <a:ea typeface="Arial"/>
              <a:cs typeface="Arial"/>
              <a:sym typeface="Arial"/>
            </a:endParaRPr>
          </a:p>
        </p:txBody>
      </p:sp>
      <p:sp>
        <p:nvSpPr>
          <p:cNvPr id="214" name="Google Shape;214;p28"/>
          <p:cNvSpPr txBox="1"/>
          <p:nvPr>
            <p:ph idx="1" type="body"/>
          </p:nvPr>
        </p:nvSpPr>
        <p:spPr>
          <a:xfrm>
            <a:off x="609600" y="2057400"/>
            <a:ext cx="4572000" cy="1354500"/>
          </a:xfrm>
          <a:prstGeom prst="rect">
            <a:avLst/>
          </a:prstGeom>
          <a:solidFill>
            <a:schemeClr val="dk1">
              <a:alpha val="52940"/>
            </a:schemeClr>
          </a:solidFill>
          <a:ln>
            <a:noFill/>
          </a:ln>
        </p:spPr>
        <p:txBody>
          <a:bodyPr anchorCtr="0" anchor="t" bIns="45700" lIns="91425" spcFirstLastPara="1" rIns="91425" wrap="square" tIns="45700">
            <a:normAutofit/>
          </a:bodyPr>
          <a:lstStyle>
            <a:lvl1pPr indent="-361950" lvl="0" marL="457200" rtl="0" algn="l">
              <a:lnSpc>
                <a:spcPct val="90000"/>
              </a:lnSpc>
              <a:spcBef>
                <a:spcPts val="1000"/>
              </a:spcBef>
              <a:spcAft>
                <a:spcPts val="0"/>
              </a:spcAft>
              <a:buClr>
                <a:schemeClr val="lt1"/>
              </a:buClr>
              <a:buSzPts val="2100"/>
              <a:buChar char="●"/>
              <a:defRPr b="0" sz="2100">
                <a:solidFill>
                  <a:schemeClr val="lt1"/>
                </a:solidFill>
              </a:defRPr>
            </a:lvl1pPr>
            <a:lvl2pPr indent="-342900" lvl="1" marL="914400" rtl="0" algn="l">
              <a:lnSpc>
                <a:spcPct val="90000"/>
              </a:lnSpc>
              <a:spcBef>
                <a:spcPts val="1200"/>
              </a:spcBef>
              <a:spcAft>
                <a:spcPts val="0"/>
              </a:spcAft>
              <a:buClr>
                <a:srgbClr val="595959"/>
              </a:buClr>
              <a:buSzPts val="1800"/>
              <a:buChar char="●"/>
              <a:defRPr/>
            </a:lvl2pPr>
            <a:lvl3pPr indent="-342900" lvl="2" marL="1371600" rtl="0" algn="l">
              <a:lnSpc>
                <a:spcPct val="90000"/>
              </a:lnSpc>
              <a:spcBef>
                <a:spcPts val="1200"/>
              </a:spcBef>
              <a:spcAft>
                <a:spcPts val="0"/>
              </a:spcAft>
              <a:buClr>
                <a:srgbClr val="595959"/>
              </a:buClr>
              <a:buSzPts val="1800"/>
              <a:buChar char="●"/>
              <a:defRPr/>
            </a:lvl3pPr>
            <a:lvl4pPr indent="-342900" lvl="3" marL="1828800" rtl="0" algn="l">
              <a:lnSpc>
                <a:spcPct val="90000"/>
              </a:lnSpc>
              <a:spcBef>
                <a:spcPts val="1200"/>
              </a:spcBef>
              <a:spcAft>
                <a:spcPts val="0"/>
              </a:spcAft>
              <a:buClr>
                <a:srgbClr val="595959"/>
              </a:buClr>
              <a:buSzPts val="1800"/>
              <a:buChar char="●"/>
              <a:defRPr/>
            </a:lvl4pPr>
            <a:lvl5pPr indent="-342900" lvl="4" marL="2286000" rtl="0" algn="l">
              <a:lnSpc>
                <a:spcPct val="90000"/>
              </a:lnSpc>
              <a:spcBef>
                <a:spcPts val="1200"/>
              </a:spcBef>
              <a:spcAft>
                <a:spcPts val="0"/>
              </a:spcAft>
              <a:buClr>
                <a:srgbClr val="595959"/>
              </a:buClr>
              <a:buSzPts val="1800"/>
              <a:buChar char="●"/>
              <a:defRPr/>
            </a:lvl5pPr>
            <a:lvl6pPr indent="-342900" lvl="5" marL="2743200" rtl="0" algn="l">
              <a:lnSpc>
                <a:spcPct val="90000"/>
              </a:lnSpc>
              <a:spcBef>
                <a:spcPts val="1200"/>
              </a:spcBef>
              <a:spcAft>
                <a:spcPts val="0"/>
              </a:spcAft>
              <a:buClr>
                <a:srgbClr val="09294E"/>
              </a:buClr>
              <a:buSzPts val="1800"/>
              <a:buChar char="●"/>
              <a:defRPr/>
            </a:lvl6pPr>
            <a:lvl7pPr indent="-342900" lvl="6" marL="3200400" rtl="0" algn="l">
              <a:lnSpc>
                <a:spcPct val="90000"/>
              </a:lnSpc>
              <a:spcBef>
                <a:spcPts val="1200"/>
              </a:spcBef>
              <a:spcAft>
                <a:spcPts val="0"/>
              </a:spcAft>
              <a:buClr>
                <a:schemeClr val="dk1"/>
              </a:buClr>
              <a:buSzPts val="1800"/>
              <a:buChar char="●"/>
              <a:defRPr/>
            </a:lvl7pPr>
            <a:lvl8pPr indent="-342900" lvl="7" marL="3657600" rtl="0" algn="l">
              <a:lnSpc>
                <a:spcPct val="90000"/>
              </a:lnSpc>
              <a:spcBef>
                <a:spcPts val="1200"/>
              </a:spcBef>
              <a:spcAft>
                <a:spcPts val="0"/>
              </a:spcAft>
              <a:buClr>
                <a:schemeClr val="dk1"/>
              </a:buClr>
              <a:buSzPts val="1800"/>
              <a:buChar char="●"/>
              <a:defRPr/>
            </a:lvl8pPr>
            <a:lvl9pPr indent="-342900" lvl="8" marL="4114800" rtl="0" algn="l">
              <a:lnSpc>
                <a:spcPct val="90000"/>
              </a:lnSpc>
              <a:spcBef>
                <a:spcPts val="1200"/>
              </a:spcBef>
              <a:spcAft>
                <a:spcPts val="1200"/>
              </a:spcAft>
              <a:buClr>
                <a:schemeClr val="dk1"/>
              </a:buClr>
              <a:buSzPts val="1800"/>
              <a:buChar char="●"/>
              <a:defRPr/>
            </a:lvl9pPr>
          </a:lstStyle>
          <a:p/>
        </p:txBody>
      </p:sp>
      <p:sp>
        <p:nvSpPr>
          <p:cNvPr id="215" name="Google Shape;215;p28"/>
          <p:cNvSpPr txBox="1"/>
          <p:nvPr>
            <p:ph idx="2" type="body"/>
          </p:nvPr>
        </p:nvSpPr>
        <p:spPr>
          <a:xfrm>
            <a:off x="609600" y="3411855"/>
            <a:ext cx="4572000" cy="931500"/>
          </a:xfrm>
          <a:prstGeom prst="rect">
            <a:avLst/>
          </a:prstGeom>
          <a:solidFill>
            <a:schemeClr val="dk1">
              <a:alpha val="52940"/>
            </a:schemeClr>
          </a:solidFill>
          <a:ln>
            <a:noFill/>
          </a:ln>
        </p:spPr>
        <p:txBody>
          <a:bodyPr anchorCtr="0" anchor="ctr" bIns="45700" lIns="91425" spcFirstLastPara="1" rIns="91425" wrap="square" tIns="45700">
            <a:normAutofit/>
          </a:bodyPr>
          <a:lstStyle>
            <a:lvl1pPr indent="-355600" lvl="0" marL="457200" rtl="0" algn="ctr">
              <a:lnSpc>
                <a:spcPct val="90000"/>
              </a:lnSpc>
              <a:spcBef>
                <a:spcPts val="1000"/>
              </a:spcBef>
              <a:spcAft>
                <a:spcPts val="0"/>
              </a:spcAft>
              <a:buClr>
                <a:srgbClr val="4A92DB"/>
              </a:buClr>
              <a:buSzPts val="2000"/>
              <a:buChar char="●"/>
              <a:defRPr b="1" sz="2000">
                <a:solidFill>
                  <a:srgbClr val="4A92DB"/>
                </a:solidFill>
              </a:defRPr>
            </a:lvl1pPr>
            <a:lvl2pPr indent="-342900" lvl="1" marL="914400" rtl="0" algn="l">
              <a:lnSpc>
                <a:spcPct val="90000"/>
              </a:lnSpc>
              <a:spcBef>
                <a:spcPts val="1200"/>
              </a:spcBef>
              <a:spcAft>
                <a:spcPts val="0"/>
              </a:spcAft>
              <a:buClr>
                <a:srgbClr val="595959"/>
              </a:buClr>
              <a:buSzPts val="1800"/>
              <a:buChar char="●"/>
              <a:defRPr/>
            </a:lvl2pPr>
            <a:lvl3pPr indent="-342900" lvl="2" marL="1371600" rtl="0" algn="l">
              <a:lnSpc>
                <a:spcPct val="90000"/>
              </a:lnSpc>
              <a:spcBef>
                <a:spcPts val="1200"/>
              </a:spcBef>
              <a:spcAft>
                <a:spcPts val="0"/>
              </a:spcAft>
              <a:buClr>
                <a:srgbClr val="595959"/>
              </a:buClr>
              <a:buSzPts val="1800"/>
              <a:buChar char="●"/>
              <a:defRPr/>
            </a:lvl3pPr>
            <a:lvl4pPr indent="-342900" lvl="3" marL="1828800" rtl="0" algn="l">
              <a:lnSpc>
                <a:spcPct val="90000"/>
              </a:lnSpc>
              <a:spcBef>
                <a:spcPts val="1200"/>
              </a:spcBef>
              <a:spcAft>
                <a:spcPts val="0"/>
              </a:spcAft>
              <a:buClr>
                <a:srgbClr val="595959"/>
              </a:buClr>
              <a:buSzPts val="1800"/>
              <a:buChar char="●"/>
              <a:defRPr/>
            </a:lvl4pPr>
            <a:lvl5pPr indent="-342900" lvl="4" marL="2286000" rtl="0" algn="l">
              <a:lnSpc>
                <a:spcPct val="90000"/>
              </a:lnSpc>
              <a:spcBef>
                <a:spcPts val="1200"/>
              </a:spcBef>
              <a:spcAft>
                <a:spcPts val="0"/>
              </a:spcAft>
              <a:buClr>
                <a:srgbClr val="595959"/>
              </a:buClr>
              <a:buSzPts val="1800"/>
              <a:buChar char="●"/>
              <a:defRPr/>
            </a:lvl5pPr>
            <a:lvl6pPr indent="-342900" lvl="5" marL="2743200" rtl="0" algn="l">
              <a:lnSpc>
                <a:spcPct val="90000"/>
              </a:lnSpc>
              <a:spcBef>
                <a:spcPts val="1200"/>
              </a:spcBef>
              <a:spcAft>
                <a:spcPts val="0"/>
              </a:spcAft>
              <a:buClr>
                <a:srgbClr val="09294E"/>
              </a:buClr>
              <a:buSzPts val="1800"/>
              <a:buChar char="●"/>
              <a:defRPr/>
            </a:lvl6pPr>
            <a:lvl7pPr indent="-342900" lvl="6" marL="3200400" rtl="0" algn="l">
              <a:lnSpc>
                <a:spcPct val="90000"/>
              </a:lnSpc>
              <a:spcBef>
                <a:spcPts val="1200"/>
              </a:spcBef>
              <a:spcAft>
                <a:spcPts val="0"/>
              </a:spcAft>
              <a:buClr>
                <a:schemeClr val="dk1"/>
              </a:buClr>
              <a:buSzPts val="1800"/>
              <a:buChar char="●"/>
              <a:defRPr/>
            </a:lvl7pPr>
            <a:lvl8pPr indent="-342900" lvl="7" marL="3657600" rtl="0" algn="l">
              <a:lnSpc>
                <a:spcPct val="90000"/>
              </a:lnSpc>
              <a:spcBef>
                <a:spcPts val="1200"/>
              </a:spcBef>
              <a:spcAft>
                <a:spcPts val="0"/>
              </a:spcAft>
              <a:buClr>
                <a:schemeClr val="dk1"/>
              </a:buClr>
              <a:buSzPts val="1800"/>
              <a:buChar char="●"/>
              <a:defRPr/>
            </a:lvl8pPr>
            <a:lvl9pPr indent="-342900" lvl="8" marL="4114800" rtl="0" algn="l">
              <a:lnSpc>
                <a:spcPct val="90000"/>
              </a:lnSpc>
              <a:spcBef>
                <a:spcPts val="1200"/>
              </a:spcBef>
              <a:spcAft>
                <a:spcPts val="1200"/>
              </a:spcAft>
              <a:buClr>
                <a:schemeClr val="dk1"/>
              </a:buClr>
              <a:buSzPts val="1800"/>
              <a:buChar char="●"/>
              <a:defRPr/>
            </a:lvl9pPr>
          </a:lstStyle>
          <a:p/>
        </p:txBody>
      </p:sp>
      <p:sp>
        <p:nvSpPr>
          <p:cNvPr id="216" name="Google Shape;216;p28"/>
          <p:cNvSpPr txBox="1"/>
          <p:nvPr/>
        </p:nvSpPr>
        <p:spPr>
          <a:xfrm>
            <a:off x="590550" y="210478"/>
            <a:ext cx="2240400" cy="5850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ZA" sz="3200">
                <a:solidFill>
                  <a:schemeClr val="lt1"/>
                </a:solidFill>
                <a:latin typeface="Arial"/>
                <a:ea typeface="Arial"/>
                <a:cs typeface="Arial"/>
                <a:sym typeface="Arial"/>
              </a:rPr>
              <a:t>Thank</a:t>
            </a:r>
            <a:r>
              <a:rPr b="1" lang="en-ZA" sz="3200">
                <a:solidFill>
                  <a:schemeClr val="lt1"/>
                </a:solidFill>
                <a:latin typeface="Arial"/>
                <a:ea typeface="Arial"/>
                <a:cs typeface="Arial"/>
                <a:sym typeface="Arial"/>
              </a:rPr>
              <a:t> You</a:t>
            </a:r>
            <a:endParaRPr b="1" sz="3200">
              <a:solidFill>
                <a:schemeClr val="lt1"/>
              </a:solidFill>
              <a:latin typeface="Arial"/>
              <a:ea typeface="Arial"/>
              <a:cs typeface="Arial"/>
              <a:sym typeface="Arial"/>
            </a:endParaRPr>
          </a:p>
        </p:txBody>
      </p:sp>
      <p:pic>
        <p:nvPicPr>
          <p:cNvPr id="217" name="Google Shape;217;p28"/>
          <p:cNvPicPr preferRelativeResize="0"/>
          <p:nvPr/>
        </p:nvPicPr>
        <p:blipFill rotWithShape="1">
          <a:blip r:embed="rId3">
            <a:alphaModFix/>
          </a:blip>
          <a:srcRect b="0" l="0" r="0" t="0"/>
          <a:stretch/>
        </p:blipFill>
        <p:spPr>
          <a:xfrm>
            <a:off x="6806989" y="4695681"/>
            <a:ext cx="1467009" cy="434669"/>
          </a:xfrm>
          <a:prstGeom prst="rect">
            <a:avLst/>
          </a:prstGeom>
          <a:noFill/>
          <a:ln>
            <a:noFill/>
          </a:ln>
        </p:spPr>
      </p:pic>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Example_exercise">
  <p:cSld name="Example_exercise">
    <p:spTree>
      <p:nvGrpSpPr>
        <p:cNvPr id="218" name="Shape 218"/>
        <p:cNvGrpSpPr/>
        <p:nvPr/>
      </p:nvGrpSpPr>
      <p:grpSpPr>
        <a:xfrm>
          <a:off x="0" y="0"/>
          <a:ext cx="0" cy="0"/>
          <a:chOff x="0" y="0"/>
          <a:chExt cx="0" cy="0"/>
        </a:xfrm>
      </p:grpSpPr>
      <p:sp>
        <p:nvSpPr>
          <p:cNvPr id="219" name="Google Shape;219;p29"/>
          <p:cNvSpPr/>
          <p:nvPr/>
        </p:nvSpPr>
        <p:spPr>
          <a:xfrm>
            <a:off x="0" y="685800"/>
            <a:ext cx="533400" cy="171600"/>
          </a:xfrm>
          <a:prstGeom prst="rect">
            <a:avLst/>
          </a:prstGeom>
          <a:solidFill>
            <a:srgbClr val="09294E"/>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1800"/>
              <a:buFont typeface="Arial"/>
              <a:buNone/>
            </a:pPr>
            <a:r>
              <a:t/>
            </a:r>
            <a:endParaRPr b="0" i="0" sz="1800" u="none" cap="none" strike="noStrike">
              <a:solidFill>
                <a:srgbClr val="FFFFFF"/>
              </a:solidFill>
              <a:latin typeface="Arial"/>
              <a:ea typeface="Arial"/>
              <a:cs typeface="Arial"/>
              <a:sym typeface="Arial"/>
            </a:endParaRPr>
          </a:p>
        </p:txBody>
      </p:sp>
      <p:sp>
        <p:nvSpPr>
          <p:cNvPr id="220" name="Google Shape;220;p29"/>
          <p:cNvSpPr/>
          <p:nvPr/>
        </p:nvSpPr>
        <p:spPr>
          <a:xfrm>
            <a:off x="590550" y="685800"/>
            <a:ext cx="8553600" cy="171600"/>
          </a:xfrm>
          <a:prstGeom prst="rect">
            <a:avLst/>
          </a:prstGeom>
          <a:solidFill>
            <a:srgbClr val="4A92D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1800"/>
              <a:buFont typeface="Arial"/>
              <a:buNone/>
            </a:pPr>
            <a:r>
              <a:t/>
            </a:r>
            <a:endParaRPr b="0" i="0" sz="1800" u="none" cap="none" strike="noStrike">
              <a:solidFill>
                <a:srgbClr val="FFFFFF"/>
              </a:solidFill>
              <a:latin typeface="Arial"/>
              <a:ea typeface="Arial"/>
              <a:cs typeface="Arial"/>
              <a:sym typeface="Arial"/>
            </a:endParaRPr>
          </a:p>
        </p:txBody>
      </p:sp>
      <p:pic>
        <p:nvPicPr>
          <p:cNvPr id="221" name="Google Shape;221;p29"/>
          <p:cNvPicPr preferRelativeResize="0"/>
          <p:nvPr/>
        </p:nvPicPr>
        <p:blipFill rotWithShape="1">
          <a:blip r:embed="rId2">
            <a:alphaModFix/>
          </a:blip>
          <a:srcRect b="0" l="0" r="0" t="0"/>
          <a:stretch/>
        </p:blipFill>
        <p:spPr>
          <a:xfrm>
            <a:off x="6806989" y="4695681"/>
            <a:ext cx="1467009" cy="434669"/>
          </a:xfrm>
          <a:prstGeom prst="rect">
            <a:avLst/>
          </a:prstGeom>
          <a:noFill/>
          <a:ln>
            <a:noFill/>
          </a:ln>
        </p:spPr>
      </p:pic>
      <p:sp>
        <p:nvSpPr>
          <p:cNvPr id="222" name="Google Shape;222;p29"/>
          <p:cNvSpPr txBox="1"/>
          <p:nvPr/>
        </p:nvSpPr>
        <p:spPr>
          <a:xfrm>
            <a:off x="8766048" y="4857750"/>
            <a:ext cx="378000" cy="285900"/>
          </a:xfrm>
          <a:prstGeom prst="rect">
            <a:avLst/>
          </a:prstGeom>
          <a:noFill/>
          <a:ln>
            <a:noFill/>
          </a:ln>
        </p:spPr>
        <p:txBody>
          <a:bodyPr anchorCtr="0" anchor="ctr" bIns="45700" lIns="91425" spcFirstLastPara="1" rIns="91425" wrap="square" tIns="45700">
            <a:normAutofit lnSpcReduction="10000"/>
          </a:bodyPr>
          <a:lstStyle/>
          <a:p>
            <a:pPr indent="0" lvl="0" marL="0" marR="0" rtl="0" algn="ctr">
              <a:lnSpc>
                <a:spcPct val="100000"/>
              </a:lnSpc>
              <a:spcBef>
                <a:spcPts val="0"/>
              </a:spcBef>
              <a:spcAft>
                <a:spcPts val="0"/>
              </a:spcAft>
              <a:buClr>
                <a:srgbClr val="000000"/>
              </a:buClr>
              <a:buSzPts val="1400"/>
              <a:buFont typeface="Arial"/>
              <a:buNone/>
            </a:pPr>
            <a:fld id="{00000000-1234-1234-1234-123412341234}" type="slidenum">
              <a:rPr b="0" i="0" lang="en-ZA"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
        <p:nvSpPr>
          <p:cNvPr id="223" name="Google Shape;223;p29"/>
          <p:cNvSpPr txBox="1"/>
          <p:nvPr>
            <p:ph type="title"/>
          </p:nvPr>
        </p:nvSpPr>
        <p:spPr>
          <a:xfrm>
            <a:off x="612648" y="137140"/>
            <a:ext cx="8150400" cy="535500"/>
          </a:xfrm>
          <a:prstGeom prst="rect">
            <a:avLst/>
          </a:prstGeom>
          <a:noFill/>
          <a:ln>
            <a:noFill/>
          </a:ln>
        </p:spPr>
        <p:txBody>
          <a:bodyPr anchorCtr="0" anchor="ctr" bIns="45700" lIns="91425" spcFirstLastPara="1" rIns="91425" wrap="square" tIns="45700">
            <a:normAutofit/>
          </a:bodyPr>
          <a:lstStyle>
            <a:lvl1pPr lvl="0" rtl="0" algn="l">
              <a:lnSpc>
                <a:spcPct val="90000"/>
              </a:lnSpc>
              <a:spcBef>
                <a:spcPts val="0"/>
              </a:spcBef>
              <a:spcAft>
                <a:spcPts val="0"/>
              </a:spcAft>
              <a:buClr>
                <a:srgbClr val="625852"/>
              </a:buClr>
              <a:buSzPts val="3200"/>
              <a:buFont typeface="Arial"/>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224" name="Google Shape;224;p29"/>
          <p:cNvSpPr txBox="1"/>
          <p:nvPr>
            <p:ph idx="1" type="body"/>
          </p:nvPr>
        </p:nvSpPr>
        <p:spPr>
          <a:xfrm>
            <a:off x="612648" y="1054842"/>
            <a:ext cx="8150400" cy="3478800"/>
          </a:xfrm>
          <a:prstGeom prst="rect">
            <a:avLst/>
          </a:prstGeom>
          <a:noFill/>
          <a:ln>
            <a:noFill/>
          </a:ln>
        </p:spPr>
        <p:txBody>
          <a:bodyPr anchorCtr="0" anchor="t" bIns="45700" lIns="91425" spcFirstLastPara="1" rIns="91425" wrap="square" tIns="45700">
            <a:normAutofit/>
          </a:bodyPr>
          <a:lstStyle>
            <a:lvl1pPr indent="-342900" lvl="0" marL="457200" rtl="0" algn="l">
              <a:lnSpc>
                <a:spcPct val="90000"/>
              </a:lnSpc>
              <a:spcBef>
                <a:spcPts val="1000"/>
              </a:spcBef>
              <a:spcAft>
                <a:spcPts val="0"/>
              </a:spcAft>
              <a:buClr>
                <a:srgbClr val="595959"/>
              </a:buClr>
              <a:buSzPts val="1800"/>
              <a:buChar char="●"/>
              <a:defRPr/>
            </a:lvl1pPr>
            <a:lvl2pPr indent="-342900" lvl="1" marL="914400" rtl="0" algn="l">
              <a:lnSpc>
                <a:spcPct val="90000"/>
              </a:lnSpc>
              <a:spcBef>
                <a:spcPts val="1200"/>
              </a:spcBef>
              <a:spcAft>
                <a:spcPts val="0"/>
              </a:spcAft>
              <a:buClr>
                <a:srgbClr val="595959"/>
              </a:buClr>
              <a:buSzPts val="1800"/>
              <a:buChar char="●"/>
              <a:defRPr/>
            </a:lvl2pPr>
            <a:lvl3pPr indent="-342900" lvl="2" marL="1371600" rtl="0" algn="l">
              <a:lnSpc>
                <a:spcPct val="90000"/>
              </a:lnSpc>
              <a:spcBef>
                <a:spcPts val="1200"/>
              </a:spcBef>
              <a:spcAft>
                <a:spcPts val="0"/>
              </a:spcAft>
              <a:buClr>
                <a:srgbClr val="595959"/>
              </a:buClr>
              <a:buSzPts val="1800"/>
              <a:buChar char="●"/>
              <a:defRPr/>
            </a:lvl3pPr>
            <a:lvl4pPr indent="-342900" lvl="3" marL="1828800" rtl="0" algn="l">
              <a:lnSpc>
                <a:spcPct val="90000"/>
              </a:lnSpc>
              <a:spcBef>
                <a:spcPts val="1200"/>
              </a:spcBef>
              <a:spcAft>
                <a:spcPts val="0"/>
              </a:spcAft>
              <a:buClr>
                <a:srgbClr val="595959"/>
              </a:buClr>
              <a:buSzPts val="1800"/>
              <a:buChar char="●"/>
              <a:defRPr/>
            </a:lvl4pPr>
            <a:lvl5pPr indent="-342900" lvl="4" marL="2286000" rtl="0" algn="l">
              <a:lnSpc>
                <a:spcPct val="90000"/>
              </a:lnSpc>
              <a:spcBef>
                <a:spcPts val="1200"/>
              </a:spcBef>
              <a:spcAft>
                <a:spcPts val="0"/>
              </a:spcAft>
              <a:buClr>
                <a:srgbClr val="595959"/>
              </a:buClr>
              <a:buSzPts val="1800"/>
              <a:buChar char="●"/>
              <a:defRPr/>
            </a:lvl5pPr>
            <a:lvl6pPr indent="-342900" lvl="5" marL="2743200" rtl="0" algn="l">
              <a:lnSpc>
                <a:spcPct val="90000"/>
              </a:lnSpc>
              <a:spcBef>
                <a:spcPts val="1200"/>
              </a:spcBef>
              <a:spcAft>
                <a:spcPts val="0"/>
              </a:spcAft>
              <a:buClr>
                <a:srgbClr val="09294E"/>
              </a:buClr>
              <a:buSzPts val="1800"/>
              <a:buChar char="●"/>
              <a:defRPr/>
            </a:lvl6pPr>
            <a:lvl7pPr indent="-342900" lvl="6" marL="3200400" rtl="0" algn="l">
              <a:lnSpc>
                <a:spcPct val="90000"/>
              </a:lnSpc>
              <a:spcBef>
                <a:spcPts val="1200"/>
              </a:spcBef>
              <a:spcAft>
                <a:spcPts val="0"/>
              </a:spcAft>
              <a:buClr>
                <a:schemeClr val="dk1"/>
              </a:buClr>
              <a:buSzPts val="1800"/>
              <a:buChar char="●"/>
              <a:defRPr/>
            </a:lvl7pPr>
            <a:lvl8pPr indent="-342900" lvl="7" marL="3657600" rtl="0" algn="l">
              <a:lnSpc>
                <a:spcPct val="90000"/>
              </a:lnSpc>
              <a:spcBef>
                <a:spcPts val="1200"/>
              </a:spcBef>
              <a:spcAft>
                <a:spcPts val="0"/>
              </a:spcAft>
              <a:buClr>
                <a:schemeClr val="dk1"/>
              </a:buClr>
              <a:buSzPts val="1800"/>
              <a:buChar char="●"/>
              <a:defRPr/>
            </a:lvl8pPr>
            <a:lvl9pPr indent="-342900" lvl="8" marL="4114800" rtl="0" algn="l">
              <a:lnSpc>
                <a:spcPct val="90000"/>
              </a:lnSpc>
              <a:spcBef>
                <a:spcPts val="1200"/>
              </a:spcBef>
              <a:spcAft>
                <a:spcPts val="1200"/>
              </a:spcAft>
              <a:buClr>
                <a:schemeClr val="dk1"/>
              </a:buClr>
              <a:buSzPts val="1800"/>
              <a:buChar char="●"/>
              <a:defRPr/>
            </a:lvl9pPr>
          </a:lstStyle>
          <a:p/>
        </p:txBody>
      </p:sp>
      <p:cxnSp>
        <p:nvCxnSpPr>
          <p:cNvPr id="225" name="Google Shape;225;p29"/>
          <p:cNvCxnSpPr/>
          <p:nvPr/>
        </p:nvCxnSpPr>
        <p:spPr>
          <a:xfrm>
            <a:off x="304800" y="4664021"/>
            <a:ext cx="8534400" cy="0"/>
          </a:xfrm>
          <a:prstGeom prst="straightConnector1">
            <a:avLst/>
          </a:prstGeom>
          <a:noFill/>
          <a:ln cap="flat" cmpd="sng" w="22225">
            <a:solidFill>
              <a:srgbClr val="9D90A0"/>
            </a:solidFill>
            <a:prstDash val="solid"/>
            <a:round/>
            <a:headEnd len="sm" w="sm" type="none"/>
            <a:tailEnd len="sm" w="sm" type="none"/>
          </a:ln>
        </p:spPr>
      </p:cxnSp>
      <p:sp>
        <p:nvSpPr>
          <p:cNvPr id="226" name="Google Shape;226;p29"/>
          <p:cNvSpPr/>
          <p:nvPr>
            <p:ph idx="2" type="body"/>
          </p:nvPr>
        </p:nvSpPr>
        <p:spPr>
          <a:xfrm>
            <a:off x="304800" y="4794488"/>
            <a:ext cx="1081200" cy="267300"/>
          </a:xfrm>
          <a:prstGeom prst="leftArrow">
            <a:avLst>
              <a:gd fmla="val 50000" name="adj1"/>
              <a:gd fmla="val 71387" name="adj2"/>
            </a:avLst>
          </a:prstGeom>
          <a:solidFill>
            <a:srgbClr val="E7E7E7"/>
          </a:solidFill>
          <a:ln cap="flat" cmpd="sng" w="12700">
            <a:solidFill>
              <a:srgbClr val="BFBFBF"/>
            </a:solidFill>
            <a:prstDash val="solid"/>
            <a:miter lim="800000"/>
            <a:headEnd len="sm" w="sm" type="none"/>
            <a:tailEnd len="sm" w="sm" type="none"/>
          </a:ln>
        </p:spPr>
        <p:txBody>
          <a:bodyPr anchorCtr="0" anchor="ctr" bIns="45700" lIns="91425" spcFirstLastPara="1" rIns="91425" wrap="square" tIns="45700">
            <a:normAutofit/>
          </a:bodyPr>
          <a:lstStyle>
            <a:lvl1pPr indent="-228600" lvl="0" marL="457200" rtl="0" algn="l">
              <a:lnSpc>
                <a:spcPct val="90000"/>
              </a:lnSpc>
              <a:spcBef>
                <a:spcPts val="1000"/>
              </a:spcBef>
              <a:spcAft>
                <a:spcPts val="0"/>
              </a:spcAft>
              <a:buClr>
                <a:srgbClr val="09294E"/>
              </a:buClr>
              <a:buSzPts val="800"/>
              <a:buNone/>
              <a:defRPr sz="800">
                <a:solidFill>
                  <a:srgbClr val="09294E"/>
                </a:solidFill>
                <a:latin typeface="Arial"/>
                <a:ea typeface="Arial"/>
                <a:cs typeface="Arial"/>
                <a:sym typeface="Arial"/>
              </a:defRPr>
            </a:lvl1pPr>
            <a:lvl2pPr indent="-342900" lvl="1" marL="914400" rtl="0" algn="l">
              <a:lnSpc>
                <a:spcPct val="90000"/>
              </a:lnSpc>
              <a:spcBef>
                <a:spcPts val="1200"/>
              </a:spcBef>
              <a:spcAft>
                <a:spcPts val="0"/>
              </a:spcAft>
              <a:buClr>
                <a:srgbClr val="595959"/>
              </a:buClr>
              <a:buSzPts val="1800"/>
              <a:buChar char="●"/>
              <a:defRPr/>
            </a:lvl2pPr>
            <a:lvl3pPr indent="-342900" lvl="2" marL="1371600" rtl="0" algn="l">
              <a:lnSpc>
                <a:spcPct val="90000"/>
              </a:lnSpc>
              <a:spcBef>
                <a:spcPts val="1200"/>
              </a:spcBef>
              <a:spcAft>
                <a:spcPts val="0"/>
              </a:spcAft>
              <a:buClr>
                <a:srgbClr val="595959"/>
              </a:buClr>
              <a:buSzPts val="1800"/>
              <a:buChar char="●"/>
              <a:defRPr/>
            </a:lvl3pPr>
            <a:lvl4pPr indent="-342900" lvl="3" marL="1828800" rtl="0" algn="l">
              <a:lnSpc>
                <a:spcPct val="90000"/>
              </a:lnSpc>
              <a:spcBef>
                <a:spcPts val="1200"/>
              </a:spcBef>
              <a:spcAft>
                <a:spcPts val="0"/>
              </a:spcAft>
              <a:buClr>
                <a:srgbClr val="595959"/>
              </a:buClr>
              <a:buSzPts val="1800"/>
              <a:buChar char="●"/>
              <a:defRPr/>
            </a:lvl4pPr>
            <a:lvl5pPr indent="-342900" lvl="4" marL="2286000" rtl="0" algn="l">
              <a:lnSpc>
                <a:spcPct val="90000"/>
              </a:lnSpc>
              <a:spcBef>
                <a:spcPts val="1200"/>
              </a:spcBef>
              <a:spcAft>
                <a:spcPts val="0"/>
              </a:spcAft>
              <a:buClr>
                <a:srgbClr val="595959"/>
              </a:buClr>
              <a:buSzPts val="1800"/>
              <a:buChar char="●"/>
              <a:defRPr/>
            </a:lvl5pPr>
            <a:lvl6pPr indent="-342900" lvl="5" marL="2743200" rtl="0" algn="l">
              <a:lnSpc>
                <a:spcPct val="90000"/>
              </a:lnSpc>
              <a:spcBef>
                <a:spcPts val="1200"/>
              </a:spcBef>
              <a:spcAft>
                <a:spcPts val="0"/>
              </a:spcAft>
              <a:buClr>
                <a:srgbClr val="09294E"/>
              </a:buClr>
              <a:buSzPts val="1800"/>
              <a:buChar char="●"/>
              <a:defRPr/>
            </a:lvl6pPr>
            <a:lvl7pPr indent="-342900" lvl="6" marL="3200400" rtl="0" algn="l">
              <a:lnSpc>
                <a:spcPct val="90000"/>
              </a:lnSpc>
              <a:spcBef>
                <a:spcPts val="1200"/>
              </a:spcBef>
              <a:spcAft>
                <a:spcPts val="0"/>
              </a:spcAft>
              <a:buClr>
                <a:schemeClr val="dk1"/>
              </a:buClr>
              <a:buSzPts val="1800"/>
              <a:buChar char="●"/>
              <a:defRPr/>
            </a:lvl7pPr>
            <a:lvl8pPr indent="-342900" lvl="7" marL="3657600" rtl="0" algn="l">
              <a:lnSpc>
                <a:spcPct val="90000"/>
              </a:lnSpc>
              <a:spcBef>
                <a:spcPts val="1200"/>
              </a:spcBef>
              <a:spcAft>
                <a:spcPts val="0"/>
              </a:spcAft>
              <a:buClr>
                <a:schemeClr val="dk1"/>
              </a:buClr>
              <a:buSzPts val="1800"/>
              <a:buChar char="●"/>
              <a:defRPr/>
            </a:lvl8pPr>
            <a:lvl9pPr indent="-342900" lvl="8" marL="4114800" rtl="0" algn="l">
              <a:lnSpc>
                <a:spcPct val="90000"/>
              </a:lnSpc>
              <a:spcBef>
                <a:spcPts val="1200"/>
              </a:spcBef>
              <a:spcAft>
                <a:spcPts val="1200"/>
              </a:spcAft>
              <a:buClr>
                <a:schemeClr val="dk1"/>
              </a:buClr>
              <a:buSzPts val="1800"/>
              <a:buChar char="●"/>
              <a:defRPr/>
            </a:lvl9pPr>
          </a:lstStyl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1 1">
  <p:cSld name="CUSTOM_2_1_1">
    <p:bg>
      <p:bgPr>
        <a:solidFill>
          <a:schemeClr val="lt1"/>
        </a:solidFill>
      </p:bgPr>
    </p:bg>
    <p:spTree>
      <p:nvGrpSpPr>
        <p:cNvPr id="32" name="Shape 32"/>
        <p:cNvGrpSpPr/>
        <p:nvPr/>
      </p:nvGrpSpPr>
      <p:grpSpPr>
        <a:xfrm>
          <a:off x="0" y="0"/>
          <a:ext cx="0" cy="0"/>
          <a:chOff x="0" y="0"/>
          <a:chExt cx="0" cy="0"/>
        </a:xfrm>
      </p:grpSpPr>
      <p:sp>
        <p:nvSpPr>
          <p:cNvPr id="33" name="Google Shape;33;p4"/>
          <p:cNvSpPr txBox="1"/>
          <p:nvPr>
            <p:ph type="title"/>
          </p:nvPr>
        </p:nvSpPr>
        <p:spPr>
          <a:xfrm>
            <a:off x="4467300" y="445025"/>
            <a:ext cx="4212600" cy="1124100"/>
          </a:xfrm>
          <a:prstGeom prst="rect">
            <a:avLst/>
          </a:prstGeom>
        </p:spPr>
        <p:txBody>
          <a:bodyPr anchorCtr="0" anchor="t" bIns="91425" lIns="91425" spcFirstLastPara="1" rIns="91425" wrap="square" tIns="91425">
            <a:normAutofit/>
          </a:bodyPr>
          <a:lstStyle>
            <a:lvl1pPr lvl="0" rtl="0">
              <a:spcBef>
                <a:spcPts val="0"/>
              </a:spcBef>
              <a:spcAft>
                <a:spcPts val="0"/>
              </a:spcAft>
              <a:buSzPts val="2800"/>
              <a:buFont typeface="Open Sans"/>
              <a:buNone/>
              <a:defRPr b="1" sz="2800">
                <a:latin typeface="Open Sans"/>
                <a:ea typeface="Open Sans"/>
                <a:cs typeface="Open Sans"/>
                <a:sym typeface="Open Sans"/>
              </a:defRPr>
            </a:lvl1pPr>
            <a:lvl2pPr lvl="1" rtl="0">
              <a:spcBef>
                <a:spcPts val="0"/>
              </a:spcBef>
              <a:spcAft>
                <a:spcPts val="0"/>
              </a:spcAft>
              <a:buClr>
                <a:schemeClr val="dk1"/>
              </a:buClr>
              <a:buSzPts val="2800"/>
              <a:buNone/>
              <a:defRPr sz="2800">
                <a:solidFill>
                  <a:schemeClr val="dk1"/>
                </a:solidFill>
              </a:defRPr>
            </a:lvl2pPr>
            <a:lvl3pPr lvl="2" rtl="0">
              <a:spcBef>
                <a:spcPts val="0"/>
              </a:spcBef>
              <a:spcAft>
                <a:spcPts val="0"/>
              </a:spcAft>
              <a:buClr>
                <a:schemeClr val="dk1"/>
              </a:buClr>
              <a:buSzPts val="2800"/>
              <a:buNone/>
              <a:defRPr sz="2800">
                <a:solidFill>
                  <a:schemeClr val="dk1"/>
                </a:solidFill>
              </a:defRPr>
            </a:lvl3pPr>
            <a:lvl4pPr lvl="3" rtl="0">
              <a:spcBef>
                <a:spcPts val="0"/>
              </a:spcBef>
              <a:spcAft>
                <a:spcPts val="0"/>
              </a:spcAft>
              <a:buClr>
                <a:schemeClr val="dk1"/>
              </a:buClr>
              <a:buSzPts val="2800"/>
              <a:buNone/>
              <a:defRPr sz="2800">
                <a:solidFill>
                  <a:schemeClr val="dk1"/>
                </a:solidFill>
              </a:defRPr>
            </a:lvl4pPr>
            <a:lvl5pPr lvl="4" rtl="0">
              <a:spcBef>
                <a:spcPts val="0"/>
              </a:spcBef>
              <a:spcAft>
                <a:spcPts val="0"/>
              </a:spcAft>
              <a:buClr>
                <a:schemeClr val="dk1"/>
              </a:buClr>
              <a:buSzPts val="2800"/>
              <a:buNone/>
              <a:defRPr sz="2800">
                <a:solidFill>
                  <a:schemeClr val="dk1"/>
                </a:solidFill>
              </a:defRPr>
            </a:lvl5pPr>
            <a:lvl6pPr lvl="5" rtl="0">
              <a:spcBef>
                <a:spcPts val="0"/>
              </a:spcBef>
              <a:spcAft>
                <a:spcPts val="0"/>
              </a:spcAft>
              <a:buClr>
                <a:schemeClr val="dk1"/>
              </a:buClr>
              <a:buSzPts val="2800"/>
              <a:buNone/>
              <a:defRPr sz="2800">
                <a:solidFill>
                  <a:schemeClr val="dk1"/>
                </a:solidFill>
              </a:defRPr>
            </a:lvl6pPr>
            <a:lvl7pPr lvl="6" rtl="0">
              <a:spcBef>
                <a:spcPts val="0"/>
              </a:spcBef>
              <a:spcAft>
                <a:spcPts val="0"/>
              </a:spcAft>
              <a:buClr>
                <a:schemeClr val="dk1"/>
              </a:buClr>
              <a:buSzPts val="2800"/>
              <a:buNone/>
              <a:defRPr sz="2800">
                <a:solidFill>
                  <a:schemeClr val="dk1"/>
                </a:solidFill>
              </a:defRPr>
            </a:lvl7pPr>
            <a:lvl8pPr lvl="7" rtl="0">
              <a:spcBef>
                <a:spcPts val="0"/>
              </a:spcBef>
              <a:spcAft>
                <a:spcPts val="0"/>
              </a:spcAft>
              <a:buClr>
                <a:schemeClr val="dk1"/>
              </a:buClr>
              <a:buSzPts val="2800"/>
              <a:buNone/>
              <a:defRPr sz="2800">
                <a:solidFill>
                  <a:schemeClr val="dk1"/>
                </a:solidFill>
              </a:defRPr>
            </a:lvl8pPr>
            <a:lvl9pPr lvl="8" rtl="0">
              <a:spcBef>
                <a:spcPts val="0"/>
              </a:spcBef>
              <a:spcAft>
                <a:spcPts val="0"/>
              </a:spcAft>
              <a:buClr>
                <a:schemeClr val="dk1"/>
              </a:buClr>
              <a:buSzPts val="2800"/>
              <a:buNone/>
              <a:defRPr sz="2800">
                <a:solidFill>
                  <a:schemeClr val="dk1"/>
                </a:solidFill>
              </a:defRPr>
            </a:lvl9pPr>
          </a:lstStyle>
          <a:p/>
        </p:txBody>
      </p:sp>
      <p:pic>
        <p:nvPicPr>
          <p:cNvPr id="34" name="Google Shape;34;p4"/>
          <p:cNvPicPr preferRelativeResize="0"/>
          <p:nvPr/>
        </p:nvPicPr>
        <p:blipFill rotWithShape="1">
          <a:blip r:embed="rId2">
            <a:alphaModFix/>
          </a:blip>
          <a:srcRect b="0" l="0" r="0" t="0"/>
          <a:stretch/>
        </p:blipFill>
        <p:spPr>
          <a:xfrm>
            <a:off x="7143775" y="4418775"/>
            <a:ext cx="1744701" cy="667899"/>
          </a:xfrm>
          <a:prstGeom prst="rect">
            <a:avLst/>
          </a:prstGeom>
          <a:noFill/>
          <a:ln>
            <a:noFill/>
          </a:ln>
        </p:spPr>
      </p:pic>
      <p:sp>
        <p:nvSpPr>
          <p:cNvPr id="35" name="Google Shape;35;p4"/>
          <p:cNvSpPr/>
          <p:nvPr/>
        </p:nvSpPr>
        <p:spPr>
          <a:xfrm>
            <a:off x="8301850" y="94900"/>
            <a:ext cx="679800" cy="633600"/>
          </a:xfrm>
          <a:prstGeom prst="rect">
            <a:avLst/>
          </a:prstGeom>
          <a:solidFill>
            <a:schemeClr val="lt1"/>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 name="Google Shape;36;p4"/>
          <p:cNvSpPr/>
          <p:nvPr>
            <p:ph idx="2" type="pic"/>
          </p:nvPr>
        </p:nvSpPr>
        <p:spPr>
          <a:xfrm>
            <a:off x="0" y="0"/>
            <a:ext cx="4119600" cy="4178100"/>
          </a:xfrm>
          <a:prstGeom prst="rect">
            <a:avLst/>
          </a:prstGeom>
          <a:noFill/>
          <a:ln>
            <a:noFill/>
          </a:ln>
        </p:spPr>
      </p:sp>
      <p:sp>
        <p:nvSpPr>
          <p:cNvPr id="37" name="Google Shape;37;p4"/>
          <p:cNvSpPr txBox="1"/>
          <p:nvPr>
            <p:ph idx="1" type="subTitle"/>
          </p:nvPr>
        </p:nvSpPr>
        <p:spPr>
          <a:xfrm>
            <a:off x="4467300" y="1407375"/>
            <a:ext cx="3985200" cy="667800"/>
          </a:xfrm>
          <a:prstGeom prst="rect">
            <a:avLst/>
          </a:prstGeom>
        </p:spPr>
        <p:txBody>
          <a:bodyPr anchorCtr="0" anchor="t" bIns="91425" lIns="91425" spcFirstLastPara="1" rIns="91425" wrap="square" tIns="91425">
            <a:normAutofit/>
          </a:bodyPr>
          <a:lstStyle>
            <a:lvl1pPr lvl="0" rtl="0">
              <a:spcBef>
                <a:spcPts val="0"/>
              </a:spcBef>
              <a:spcAft>
                <a:spcPts val="0"/>
              </a:spcAft>
              <a:buSzPts val="1400"/>
              <a:buNone/>
              <a:defRPr b="1" sz="1400">
                <a:highlight>
                  <a:schemeClr val="lt1"/>
                </a:highlight>
              </a:defRPr>
            </a:lvl1pPr>
            <a:lvl2pPr lvl="1" rtl="0">
              <a:spcBef>
                <a:spcPts val="0"/>
              </a:spcBef>
              <a:spcAft>
                <a:spcPts val="0"/>
              </a:spcAft>
              <a:buSzPts val="1800"/>
              <a:buNone/>
              <a:defRPr/>
            </a:lvl2pPr>
            <a:lvl3pPr lvl="2" rtl="0">
              <a:spcBef>
                <a:spcPts val="0"/>
              </a:spcBef>
              <a:spcAft>
                <a:spcPts val="0"/>
              </a:spcAft>
              <a:buSzPts val="15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38" name="Google Shape;38;p4"/>
          <p:cNvSpPr/>
          <p:nvPr>
            <p:ph idx="3" type="pic"/>
          </p:nvPr>
        </p:nvSpPr>
        <p:spPr>
          <a:xfrm>
            <a:off x="4638750" y="3230175"/>
            <a:ext cx="1291200" cy="440100"/>
          </a:xfrm>
          <a:prstGeom prst="rect">
            <a:avLst/>
          </a:prstGeom>
          <a:noFill/>
          <a:ln>
            <a:noFill/>
          </a:ln>
        </p:spPr>
      </p:sp>
      <p:sp>
        <p:nvSpPr>
          <p:cNvPr id="39" name="Google Shape;39;p4"/>
          <p:cNvSpPr/>
          <p:nvPr>
            <p:ph idx="4" type="pic"/>
          </p:nvPr>
        </p:nvSpPr>
        <p:spPr>
          <a:xfrm>
            <a:off x="6004200" y="3230175"/>
            <a:ext cx="1291200" cy="440100"/>
          </a:xfrm>
          <a:prstGeom prst="rect">
            <a:avLst/>
          </a:prstGeom>
          <a:noFill/>
          <a:ln>
            <a:noFill/>
          </a:ln>
        </p:spPr>
      </p:sp>
      <p:sp>
        <p:nvSpPr>
          <p:cNvPr id="40" name="Google Shape;40;p4"/>
          <p:cNvSpPr/>
          <p:nvPr>
            <p:ph idx="5" type="pic"/>
          </p:nvPr>
        </p:nvSpPr>
        <p:spPr>
          <a:xfrm>
            <a:off x="4638750" y="3738000"/>
            <a:ext cx="1291200" cy="440100"/>
          </a:xfrm>
          <a:prstGeom prst="rect">
            <a:avLst/>
          </a:prstGeom>
          <a:noFill/>
          <a:ln>
            <a:noFill/>
          </a:ln>
        </p:spPr>
      </p:sp>
      <p:sp>
        <p:nvSpPr>
          <p:cNvPr id="41" name="Google Shape;41;p4"/>
          <p:cNvSpPr/>
          <p:nvPr>
            <p:ph idx="6" type="pic"/>
          </p:nvPr>
        </p:nvSpPr>
        <p:spPr>
          <a:xfrm>
            <a:off x="6004200" y="3738000"/>
            <a:ext cx="1291200" cy="440100"/>
          </a:xfrm>
          <a:prstGeom prst="rect">
            <a:avLst/>
          </a:prstGeom>
          <a:noFill/>
          <a:ln>
            <a:noFill/>
          </a:ln>
        </p:spPr>
      </p:sp>
      <p:sp>
        <p:nvSpPr>
          <p:cNvPr id="42" name="Google Shape;42;p4"/>
          <p:cNvSpPr/>
          <p:nvPr>
            <p:ph idx="7" type="pic"/>
          </p:nvPr>
        </p:nvSpPr>
        <p:spPr>
          <a:xfrm>
            <a:off x="7369650" y="3230175"/>
            <a:ext cx="1291200" cy="440100"/>
          </a:xfrm>
          <a:prstGeom prst="rect">
            <a:avLst/>
          </a:prstGeom>
          <a:noFill/>
          <a:ln>
            <a:noFill/>
          </a:ln>
        </p:spPr>
      </p:sp>
      <p:sp>
        <p:nvSpPr>
          <p:cNvPr id="43" name="Google Shape;43;p4"/>
          <p:cNvSpPr/>
          <p:nvPr>
            <p:ph idx="8" type="pic"/>
          </p:nvPr>
        </p:nvSpPr>
        <p:spPr>
          <a:xfrm>
            <a:off x="7369650" y="3738000"/>
            <a:ext cx="1291200" cy="440100"/>
          </a:xfrm>
          <a:prstGeom prst="rect">
            <a:avLst/>
          </a:prstGeom>
          <a:noFill/>
          <a:ln>
            <a:noFill/>
          </a:ln>
        </p:spPr>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1)" type="title">
  <p:cSld name="TITLE">
    <p:bg>
      <p:bgPr>
        <a:solidFill>
          <a:schemeClr val="lt1"/>
        </a:solidFill>
      </p:bgPr>
    </p:bg>
    <p:spTree>
      <p:nvGrpSpPr>
        <p:cNvPr id="44" name="Shape 44"/>
        <p:cNvGrpSpPr/>
        <p:nvPr/>
      </p:nvGrpSpPr>
      <p:grpSpPr>
        <a:xfrm>
          <a:off x="0" y="0"/>
          <a:ext cx="0" cy="0"/>
          <a:chOff x="0" y="0"/>
          <a:chExt cx="0" cy="0"/>
        </a:xfrm>
      </p:grpSpPr>
      <p:sp>
        <p:nvSpPr>
          <p:cNvPr id="45" name="Google Shape;45;p5"/>
          <p:cNvSpPr txBox="1"/>
          <p:nvPr>
            <p:ph type="title"/>
          </p:nvPr>
        </p:nvSpPr>
        <p:spPr>
          <a:xfrm>
            <a:off x="311700" y="216425"/>
            <a:ext cx="8520600" cy="572700"/>
          </a:xfrm>
          <a:prstGeom prst="rect">
            <a:avLst/>
          </a:prstGeom>
        </p:spPr>
        <p:txBody>
          <a:bodyPr anchorCtr="0" anchor="t" bIns="91425" lIns="91425" spcFirstLastPara="1" rIns="91425" wrap="square" tIns="91425">
            <a:normAutofit/>
          </a:bodyPr>
          <a:lstStyle>
            <a:lvl1pPr lvl="0" rtl="0">
              <a:spcBef>
                <a:spcPts val="0"/>
              </a:spcBef>
              <a:spcAft>
                <a:spcPts val="0"/>
              </a:spcAft>
              <a:buClr>
                <a:schemeClr val="dk1"/>
              </a:buClr>
              <a:buSzPts val="2800"/>
              <a:buFont typeface="Open Sans"/>
              <a:buNone/>
              <a:defRPr b="1" sz="2800">
                <a:solidFill>
                  <a:schemeClr val="dk1"/>
                </a:solidFill>
                <a:latin typeface="Open Sans"/>
                <a:ea typeface="Open Sans"/>
                <a:cs typeface="Open Sans"/>
                <a:sym typeface="Open Sans"/>
              </a:defRPr>
            </a:lvl1pPr>
            <a:lvl2pPr lvl="1" rtl="0">
              <a:spcBef>
                <a:spcPts val="0"/>
              </a:spcBef>
              <a:spcAft>
                <a:spcPts val="0"/>
              </a:spcAft>
              <a:buClr>
                <a:schemeClr val="dk1"/>
              </a:buClr>
              <a:buSzPts val="2800"/>
              <a:buNone/>
              <a:defRPr sz="2800">
                <a:solidFill>
                  <a:schemeClr val="dk1"/>
                </a:solidFill>
              </a:defRPr>
            </a:lvl2pPr>
            <a:lvl3pPr lvl="2" rtl="0">
              <a:spcBef>
                <a:spcPts val="0"/>
              </a:spcBef>
              <a:spcAft>
                <a:spcPts val="0"/>
              </a:spcAft>
              <a:buClr>
                <a:schemeClr val="dk1"/>
              </a:buClr>
              <a:buSzPts val="2800"/>
              <a:buNone/>
              <a:defRPr sz="2800">
                <a:solidFill>
                  <a:schemeClr val="dk1"/>
                </a:solidFill>
              </a:defRPr>
            </a:lvl3pPr>
            <a:lvl4pPr lvl="3" rtl="0">
              <a:spcBef>
                <a:spcPts val="0"/>
              </a:spcBef>
              <a:spcAft>
                <a:spcPts val="0"/>
              </a:spcAft>
              <a:buClr>
                <a:schemeClr val="dk1"/>
              </a:buClr>
              <a:buSzPts val="2800"/>
              <a:buNone/>
              <a:defRPr sz="2800">
                <a:solidFill>
                  <a:schemeClr val="dk1"/>
                </a:solidFill>
              </a:defRPr>
            </a:lvl4pPr>
            <a:lvl5pPr lvl="4" rtl="0">
              <a:spcBef>
                <a:spcPts val="0"/>
              </a:spcBef>
              <a:spcAft>
                <a:spcPts val="0"/>
              </a:spcAft>
              <a:buClr>
                <a:schemeClr val="dk1"/>
              </a:buClr>
              <a:buSzPts val="2800"/>
              <a:buNone/>
              <a:defRPr sz="2800">
                <a:solidFill>
                  <a:schemeClr val="dk1"/>
                </a:solidFill>
              </a:defRPr>
            </a:lvl5pPr>
            <a:lvl6pPr lvl="5" rtl="0">
              <a:spcBef>
                <a:spcPts val="0"/>
              </a:spcBef>
              <a:spcAft>
                <a:spcPts val="0"/>
              </a:spcAft>
              <a:buClr>
                <a:schemeClr val="dk1"/>
              </a:buClr>
              <a:buSzPts val="2800"/>
              <a:buNone/>
              <a:defRPr sz="2800">
                <a:solidFill>
                  <a:schemeClr val="dk1"/>
                </a:solidFill>
              </a:defRPr>
            </a:lvl6pPr>
            <a:lvl7pPr lvl="6" rtl="0">
              <a:spcBef>
                <a:spcPts val="0"/>
              </a:spcBef>
              <a:spcAft>
                <a:spcPts val="0"/>
              </a:spcAft>
              <a:buClr>
                <a:schemeClr val="dk1"/>
              </a:buClr>
              <a:buSzPts val="2800"/>
              <a:buNone/>
              <a:defRPr sz="2800">
                <a:solidFill>
                  <a:schemeClr val="dk1"/>
                </a:solidFill>
              </a:defRPr>
            </a:lvl7pPr>
            <a:lvl8pPr lvl="7" rtl="0">
              <a:spcBef>
                <a:spcPts val="0"/>
              </a:spcBef>
              <a:spcAft>
                <a:spcPts val="0"/>
              </a:spcAft>
              <a:buClr>
                <a:schemeClr val="dk1"/>
              </a:buClr>
              <a:buSzPts val="2800"/>
              <a:buNone/>
              <a:defRPr sz="2800">
                <a:solidFill>
                  <a:schemeClr val="dk1"/>
                </a:solidFill>
              </a:defRPr>
            </a:lvl8pPr>
            <a:lvl9pPr lvl="8" rtl="0">
              <a:spcBef>
                <a:spcPts val="0"/>
              </a:spcBef>
              <a:spcAft>
                <a:spcPts val="0"/>
              </a:spcAft>
              <a:buClr>
                <a:schemeClr val="dk1"/>
              </a:buClr>
              <a:buSzPts val="2800"/>
              <a:buNone/>
              <a:defRPr sz="2800">
                <a:solidFill>
                  <a:schemeClr val="dk1"/>
                </a:solidFill>
              </a:defRPr>
            </a:lvl9pPr>
          </a:lstStyle>
          <a:p/>
        </p:txBody>
      </p:sp>
      <p:pic>
        <p:nvPicPr>
          <p:cNvPr id="46" name="Google Shape;46;p5"/>
          <p:cNvPicPr preferRelativeResize="0"/>
          <p:nvPr/>
        </p:nvPicPr>
        <p:blipFill>
          <a:blip r:embed="rId2">
            <a:alphaModFix/>
          </a:blip>
          <a:stretch>
            <a:fillRect/>
          </a:stretch>
        </p:blipFill>
        <p:spPr>
          <a:xfrm>
            <a:off x="7143775" y="4418775"/>
            <a:ext cx="1744701" cy="667899"/>
          </a:xfrm>
          <a:prstGeom prst="rect">
            <a:avLst/>
          </a:prstGeom>
          <a:noFill/>
          <a:ln>
            <a:noFill/>
          </a:ln>
        </p:spPr>
      </p:pic>
      <p:pic>
        <p:nvPicPr>
          <p:cNvPr id="47" name="Google Shape;47;p5"/>
          <p:cNvPicPr preferRelativeResize="0"/>
          <p:nvPr/>
        </p:nvPicPr>
        <p:blipFill rotWithShape="1">
          <a:blip r:embed="rId3">
            <a:alphaModFix/>
          </a:blip>
          <a:srcRect b="41826" l="43207" r="0" t="0"/>
          <a:stretch/>
        </p:blipFill>
        <p:spPr>
          <a:xfrm>
            <a:off x="0" y="1871700"/>
            <a:ext cx="2709200" cy="3271800"/>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se Study">
  <p:cSld name="CUSTOM_1">
    <p:bg>
      <p:bgPr>
        <a:solidFill>
          <a:schemeClr val="accent6"/>
        </a:solidFill>
      </p:bgPr>
    </p:bg>
    <p:spTree>
      <p:nvGrpSpPr>
        <p:cNvPr id="48" name="Shape 48"/>
        <p:cNvGrpSpPr/>
        <p:nvPr/>
      </p:nvGrpSpPr>
      <p:grpSpPr>
        <a:xfrm>
          <a:off x="0" y="0"/>
          <a:ext cx="0" cy="0"/>
          <a:chOff x="0" y="0"/>
          <a:chExt cx="0" cy="0"/>
        </a:xfrm>
      </p:grpSpPr>
      <p:sp>
        <p:nvSpPr>
          <p:cNvPr id="49" name="Google Shape;49;p6"/>
          <p:cNvSpPr txBox="1"/>
          <p:nvPr>
            <p:ph type="title"/>
          </p:nvPr>
        </p:nvSpPr>
        <p:spPr>
          <a:xfrm>
            <a:off x="311700" y="2164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2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pic>
        <p:nvPicPr>
          <p:cNvPr id="50" name="Google Shape;50;p6"/>
          <p:cNvPicPr preferRelativeResize="0"/>
          <p:nvPr/>
        </p:nvPicPr>
        <p:blipFill rotWithShape="1">
          <a:blip r:embed="rId2">
            <a:alphaModFix/>
          </a:blip>
          <a:srcRect b="0" l="0" r="0" t="0"/>
          <a:stretch/>
        </p:blipFill>
        <p:spPr>
          <a:xfrm>
            <a:off x="7143775" y="4418775"/>
            <a:ext cx="1744701" cy="667899"/>
          </a:xfrm>
          <a:prstGeom prst="rect">
            <a:avLst/>
          </a:prstGeom>
          <a:noFill/>
          <a:ln>
            <a:noFill/>
          </a:ln>
        </p:spPr>
      </p:pic>
      <p:sp>
        <p:nvSpPr>
          <p:cNvPr id="51" name="Google Shape;51;p6"/>
          <p:cNvSpPr txBox="1"/>
          <p:nvPr>
            <p:ph idx="2" type="title"/>
          </p:nvPr>
        </p:nvSpPr>
        <p:spPr>
          <a:xfrm>
            <a:off x="311700" y="216425"/>
            <a:ext cx="8520600" cy="572700"/>
          </a:xfrm>
          <a:prstGeom prst="rect">
            <a:avLst/>
          </a:prstGeom>
        </p:spPr>
        <p:txBody>
          <a:bodyPr anchorCtr="0" anchor="t" bIns="91425" lIns="91425" spcFirstLastPara="1" rIns="91425" wrap="square" tIns="91425">
            <a:normAutofit/>
          </a:bodyPr>
          <a:lstStyle>
            <a:lvl1pPr lvl="0" rtl="0">
              <a:spcBef>
                <a:spcPts val="0"/>
              </a:spcBef>
              <a:spcAft>
                <a:spcPts val="0"/>
              </a:spcAft>
              <a:buClr>
                <a:schemeClr val="dk1"/>
              </a:buClr>
              <a:buSzPts val="2800"/>
              <a:buFont typeface="Open Sans"/>
              <a:buNone/>
              <a:defRPr b="1" sz="2800">
                <a:solidFill>
                  <a:schemeClr val="dk1"/>
                </a:solidFill>
                <a:latin typeface="Open Sans"/>
                <a:ea typeface="Open Sans"/>
                <a:cs typeface="Open Sans"/>
                <a:sym typeface="Open Sans"/>
              </a:defRPr>
            </a:lvl1pPr>
            <a:lvl2pPr lvl="1" rtl="0">
              <a:spcBef>
                <a:spcPts val="0"/>
              </a:spcBef>
              <a:spcAft>
                <a:spcPts val="0"/>
              </a:spcAft>
              <a:buClr>
                <a:schemeClr val="dk1"/>
              </a:buClr>
              <a:buSzPts val="2800"/>
              <a:buNone/>
              <a:defRPr sz="2800">
                <a:solidFill>
                  <a:schemeClr val="dk1"/>
                </a:solidFill>
              </a:defRPr>
            </a:lvl2pPr>
            <a:lvl3pPr lvl="2" rtl="0">
              <a:spcBef>
                <a:spcPts val="0"/>
              </a:spcBef>
              <a:spcAft>
                <a:spcPts val="0"/>
              </a:spcAft>
              <a:buClr>
                <a:schemeClr val="dk1"/>
              </a:buClr>
              <a:buSzPts val="2800"/>
              <a:buNone/>
              <a:defRPr sz="2800">
                <a:solidFill>
                  <a:schemeClr val="dk1"/>
                </a:solidFill>
              </a:defRPr>
            </a:lvl3pPr>
            <a:lvl4pPr lvl="3" rtl="0">
              <a:spcBef>
                <a:spcPts val="0"/>
              </a:spcBef>
              <a:spcAft>
                <a:spcPts val="0"/>
              </a:spcAft>
              <a:buClr>
                <a:schemeClr val="dk1"/>
              </a:buClr>
              <a:buSzPts val="2800"/>
              <a:buNone/>
              <a:defRPr sz="2800">
                <a:solidFill>
                  <a:schemeClr val="dk1"/>
                </a:solidFill>
              </a:defRPr>
            </a:lvl4pPr>
            <a:lvl5pPr lvl="4" rtl="0">
              <a:spcBef>
                <a:spcPts val="0"/>
              </a:spcBef>
              <a:spcAft>
                <a:spcPts val="0"/>
              </a:spcAft>
              <a:buClr>
                <a:schemeClr val="dk1"/>
              </a:buClr>
              <a:buSzPts val="2800"/>
              <a:buNone/>
              <a:defRPr sz="2800">
                <a:solidFill>
                  <a:schemeClr val="dk1"/>
                </a:solidFill>
              </a:defRPr>
            </a:lvl5pPr>
            <a:lvl6pPr lvl="5" rtl="0">
              <a:spcBef>
                <a:spcPts val="0"/>
              </a:spcBef>
              <a:spcAft>
                <a:spcPts val="0"/>
              </a:spcAft>
              <a:buClr>
                <a:schemeClr val="dk1"/>
              </a:buClr>
              <a:buSzPts val="2800"/>
              <a:buNone/>
              <a:defRPr sz="2800">
                <a:solidFill>
                  <a:schemeClr val="dk1"/>
                </a:solidFill>
              </a:defRPr>
            </a:lvl6pPr>
            <a:lvl7pPr lvl="6" rtl="0">
              <a:spcBef>
                <a:spcPts val="0"/>
              </a:spcBef>
              <a:spcAft>
                <a:spcPts val="0"/>
              </a:spcAft>
              <a:buClr>
                <a:schemeClr val="dk1"/>
              </a:buClr>
              <a:buSzPts val="2800"/>
              <a:buNone/>
              <a:defRPr sz="2800">
                <a:solidFill>
                  <a:schemeClr val="dk1"/>
                </a:solidFill>
              </a:defRPr>
            </a:lvl7pPr>
            <a:lvl8pPr lvl="7" rtl="0">
              <a:spcBef>
                <a:spcPts val="0"/>
              </a:spcBef>
              <a:spcAft>
                <a:spcPts val="0"/>
              </a:spcAft>
              <a:buClr>
                <a:schemeClr val="dk1"/>
              </a:buClr>
              <a:buSzPts val="2800"/>
              <a:buNone/>
              <a:defRPr sz="2800">
                <a:solidFill>
                  <a:schemeClr val="dk1"/>
                </a:solidFill>
              </a:defRPr>
            </a:lvl8pPr>
            <a:lvl9pPr lvl="8" rtl="0">
              <a:spcBef>
                <a:spcPts val="0"/>
              </a:spcBef>
              <a:spcAft>
                <a:spcPts val="0"/>
              </a:spcAft>
              <a:buClr>
                <a:schemeClr val="dk1"/>
              </a:buClr>
              <a:buSzPts val="2800"/>
              <a:buNone/>
              <a:defRPr sz="2800">
                <a:solidFill>
                  <a:schemeClr val="dk1"/>
                </a:solidFill>
              </a:defRPr>
            </a:lvl9pPr>
          </a:lstStyle>
          <a:p/>
        </p:txBody>
      </p:sp>
      <p:sp>
        <p:nvSpPr>
          <p:cNvPr id="52" name="Google Shape;52;p6"/>
          <p:cNvSpPr txBox="1"/>
          <p:nvPr/>
        </p:nvSpPr>
        <p:spPr>
          <a:xfrm>
            <a:off x="324001" y="4705913"/>
            <a:ext cx="3177600" cy="246600"/>
          </a:xfrm>
          <a:prstGeom prst="rect">
            <a:avLst/>
          </a:prstGeom>
          <a:noFill/>
          <a:ln>
            <a:noFill/>
          </a:ln>
        </p:spPr>
        <p:txBody>
          <a:bodyPr anchorCtr="0" anchor="t" bIns="0" lIns="0" spcFirstLastPara="1" rIns="0" wrap="square" tIns="0">
            <a:noAutofit/>
          </a:bodyPr>
          <a:lstStyle/>
          <a:p>
            <a:pPr indent="0" lvl="0" marL="88900" marR="0" rtl="0" algn="l">
              <a:lnSpc>
                <a:spcPct val="90000"/>
              </a:lnSpc>
              <a:spcBef>
                <a:spcPts val="800"/>
              </a:spcBef>
              <a:spcAft>
                <a:spcPts val="0"/>
              </a:spcAft>
              <a:buClr>
                <a:srgbClr val="FFFFFF"/>
              </a:buClr>
              <a:buSzPts val="1400"/>
              <a:buFont typeface="Arial"/>
              <a:buNone/>
            </a:pPr>
            <a:r>
              <a:rPr i="0" lang="en-ZA" sz="800" u="none" cap="none" strike="noStrike">
                <a:solidFill>
                  <a:srgbClr val="AAAAAA"/>
                </a:solidFill>
                <a:latin typeface="Open Sans"/>
                <a:ea typeface="Open Sans"/>
                <a:cs typeface="Open Sans"/>
                <a:sym typeface="Open Sans"/>
              </a:rPr>
              <a:t>climateactiontransparency.org</a:t>
            </a:r>
            <a:endParaRPr i="0" sz="800" u="none" cap="none" strike="noStrike">
              <a:solidFill>
                <a:srgbClr val="AAAAAA"/>
              </a:solidFill>
              <a:latin typeface="Open Sans"/>
              <a:ea typeface="Open Sans"/>
              <a:cs typeface="Open Sans"/>
              <a:sym typeface="Open Sans"/>
            </a:endParaRPr>
          </a:p>
        </p:txBody>
      </p:sp>
      <p:pic>
        <p:nvPicPr>
          <p:cNvPr id="53" name="Google Shape;53;p6"/>
          <p:cNvPicPr preferRelativeResize="0"/>
          <p:nvPr/>
        </p:nvPicPr>
        <p:blipFill rotWithShape="1">
          <a:blip r:embed="rId3">
            <a:alphaModFix/>
          </a:blip>
          <a:srcRect b="0" l="0" r="50000" t="71103"/>
          <a:stretch/>
        </p:blipFill>
        <p:spPr>
          <a:xfrm>
            <a:off x="5949625" y="0"/>
            <a:ext cx="3194375" cy="2144624"/>
          </a:xfrm>
          <a:prstGeom prst="rect">
            <a:avLst/>
          </a:prstGeom>
          <a:noFill/>
          <a:ln>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with website (white)" type="secHead">
  <p:cSld name="SECTION_HEADER">
    <p:bg>
      <p:bgPr>
        <a:solidFill>
          <a:srgbClr val="FFFFFF"/>
        </a:solidFill>
      </p:bgPr>
    </p:bg>
    <p:spTree>
      <p:nvGrpSpPr>
        <p:cNvPr id="54" name="Shape 54"/>
        <p:cNvGrpSpPr/>
        <p:nvPr/>
      </p:nvGrpSpPr>
      <p:grpSpPr>
        <a:xfrm>
          <a:off x="0" y="0"/>
          <a:ext cx="0" cy="0"/>
          <a:chOff x="0" y="0"/>
          <a:chExt cx="0" cy="0"/>
        </a:xfrm>
      </p:grpSpPr>
      <p:pic>
        <p:nvPicPr>
          <p:cNvPr id="55" name="Google Shape;55;p7"/>
          <p:cNvPicPr preferRelativeResize="0"/>
          <p:nvPr/>
        </p:nvPicPr>
        <p:blipFill>
          <a:blip r:embed="rId2">
            <a:alphaModFix/>
          </a:blip>
          <a:stretch>
            <a:fillRect/>
          </a:stretch>
        </p:blipFill>
        <p:spPr>
          <a:xfrm>
            <a:off x="7143775" y="4418775"/>
            <a:ext cx="1744701" cy="667899"/>
          </a:xfrm>
          <a:prstGeom prst="rect">
            <a:avLst/>
          </a:prstGeom>
          <a:noFill/>
          <a:ln>
            <a:noFill/>
          </a:ln>
        </p:spPr>
      </p:pic>
      <p:sp>
        <p:nvSpPr>
          <p:cNvPr id="56" name="Google Shape;56;p7"/>
          <p:cNvSpPr txBox="1"/>
          <p:nvPr>
            <p:ph type="title"/>
          </p:nvPr>
        </p:nvSpPr>
        <p:spPr>
          <a:xfrm>
            <a:off x="311700" y="216425"/>
            <a:ext cx="8520600" cy="572700"/>
          </a:xfrm>
          <a:prstGeom prst="rect">
            <a:avLst/>
          </a:prstGeom>
        </p:spPr>
        <p:txBody>
          <a:bodyPr anchorCtr="0" anchor="t" bIns="91425" lIns="91425" spcFirstLastPara="1" rIns="91425" wrap="square" tIns="91425">
            <a:normAutofit/>
          </a:bodyPr>
          <a:lstStyle>
            <a:lvl1pPr lvl="0" rtl="0">
              <a:spcBef>
                <a:spcPts val="0"/>
              </a:spcBef>
              <a:spcAft>
                <a:spcPts val="0"/>
              </a:spcAft>
              <a:buClr>
                <a:schemeClr val="dk1"/>
              </a:buClr>
              <a:buSzPts val="2800"/>
              <a:buFont typeface="Open Sans"/>
              <a:buNone/>
              <a:defRPr b="1" sz="2800">
                <a:solidFill>
                  <a:schemeClr val="dk1"/>
                </a:solidFill>
                <a:latin typeface="Open Sans"/>
                <a:ea typeface="Open Sans"/>
                <a:cs typeface="Open Sans"/>
                <a:sym typeface="Open Sans"/>
              </a:defRPr>
            </a:lvl1pPr>
            <a:lvl2pPr lvl="1" rtl="0">
              <a:spcBef>
                <a:spcPts val="0"/>
              </a:spcBef>
              <a:spcAft>
                <a:spcPts val="0"/>
              </a:spcAft>
              <a:buClr>
                <a:schemeClr val="dk1"/>
              </a:buClr>
              <a:buSzPts val="2800"/>
              <a:buNone/>
              <a:defRPr sz="2800">
                <a:solidFill>
                  <a:schemeClr val="dk1"/>
                </a:solidFill>
              </a:defRPr>
            </a:lvl2pPr>
            <a:lvl3pPr lvl="2" rtl="0">
              <a:spcBef>
                <a:spcPts val="0"/>
              </a:spcBef>
              <a:spcAft>
                <a:spcPts val="0"/>
              </a:spcAft>
              <a:buClr>
                <a:schemeClr val="dk1"/>
              </a:buClr>
              <a:buSzPts val="2800"/>
              <a:buNone/>
              <a:defRPr sz="2800">
                <a:solidFill>
                  <a:schemeClr val="dk1"/>
                </a:solidFill>
              </a:defRPr>
            </a:lvl3pPr>
            <a:lvl4pPr lvl="3" rtl="0">
              <a:spcBef>
                <a:spcPts val="0"/>
              </a:spcBef>
              <a:spcAft>
                <a:spcPts val="0"/>
              </a:spcAft>
              <a:buClr>
                <a:schemeClr val="dk1"/>
              </a:buClr>
              <a:buSzPts val="2800"/>
              <a:buNone/>
              <a:defRPr sz="2800">
                <a:solidFill>
                  <a:schemeClr val="dk1"/>
                </a:solidFill>
              </a:defRPr>
            </a:lvl4pPr>
            <a:lvl5pPr lvl="4" rtl="0">
              <a:spcBef>
                <a:spcPts val="0"/>
              </a:spcBef>
              <a:spcAft>
                <a:spcPts val="0"/>
              </a:spcAft>
              <a:buClr>
                <a:schemeClr val="dk1"/>
              </a:buClr>
              <a:buSzPts val="2800"/>
              <a:buNone/>
              <a:defRPr sz="2800">
                <a:solidFill>
                  <a:schemeClr val="dk1"/>
                </a:solidFill>
              </a:defRPr>
            </a:lvl5pPr>
            <a:lvl6pPr lvl="5" rtl="0">
              <a:spcBef>
                <a:spcPts val="0"/>
              </a:spcBef>
              <a:spcAft>
                <a:spcPts val="0"/>
              </a:spcAft>
              <a:buClr>
                <a:schemeClr val="dk1"/>
              </a:buClr>
              <a:buSzPts val="2800"/>
              <a:buNone/>
              <a:defRPr sz="2800">
                <a:solidFill>
                  <a:schemeClr val="dk1"/>
                </a:solidFill>
              </a:defRPr>
            </a:lvl6pPr>
            <a:lvl7pPr lvl="6" rtl="0">
              <a:spcBef>
                <a:spcPts val="0"/>
              </a:spcBef>
              <a:spcAft>
                <a:spcPts val="0"/>
              </a:spcAft>
              <a:buClr>
                <a:schemeClr val="dk1"/>
              </a:buClr>
              <a:buSzPts val="2800"/>
              <a:buNone/>
              <a:defRPr sz="2800">
                <a:solidFill>
                  <a:schemeClr val="dk1"/>
                </a:solidFill>
              </a:defRPr>
            </a:lvl7pPr>
            <a:lvl8pPr lvl="7" rtl="0">
              <a:spcBef>
                <a:spcPts val="0"/>
              </a:spcBef>
              <a:spcAft>
                <a:spcPts val="0"/>
              </a:spcAft>
              <a:buClr>
                <a:schemeClr val="dk1"/>
              </a:buClr>
              <a:buSzPts val="2800"/>
              <a:buNone/>
              <a:defRPr sz="2800">
                <a:solidFill>
                  <a:schemeClr val="dk1"/>
                </a:solidFill>
              </a:defRPr>
            </a:lvl8pPr>
            <a:lvl9pPr lvl="8" rtl="0">
              <a:spcBef>
                <a:spcPts val="0"/>
              </a:spcBef>
              <a:spcAft>
                <a:spcPts val="0"/>
              </a:spcAft>
              <a:buClr>
                <a:schemeClr val="dk1"/>
              </a:buClr>
              <a:buSzPts val="2800"/>
              <a:buNone/>
              <a:defRPr sz="2800">
                <a:solidFill>
                  <a:schemeClr val="dk1"/>
                </a:solidFill>
              </a:defRPr>
            </a:lvl9pPr>
          </a:lstStyle>
          <a:p/>
        </p:txBody>
      </p:sp>
      <p:sp>
        <p:nvSpPr>
          <p:cNvPr id="57" name="Google Shape;57;p7"/>
          <p:cNvSpPr txBox="1"/>
          <p:nvPr/>
        </p:nvSpPr>
        <p:spPr>
          <a:xfrm>
            <a:off x="324001" y="4705913"/>
            <a:ext cx="3177600" cy="246600"/>
          </a:xfrm>
          <a:prstGeom prst="rect">
            <a:avLst/>
          </a:prstGeom>
          <a:noFill/>
          <a:ln>
            <a:noFill/>
          </a:ln>
        </p:spPr>
        <p:txBody>
          <a:bodyPr anchorCtr="0" anchor="t" bIns="0" lIns="0" spcFirstLastPara="1" rIns="0" wrap="square" tIns="0">
            <a:noAutofit/>
          </a:bodyPr>
          <a:lstStyle/>
          <a:p>
            <a:pPr indent="0" lvl="0" marL="88900" marR="0" rtl="0" algn="l">
              <a:lnSpc>
                <a:spcPct val="90000"/>
              </a:lnSpc>
              <a:spcBef>
                <a:spcPts val="800"/>
              </a:spcBef>
              <a:spcAft>
                <a:spcPts val="0"/>
              </a:spcAft>
              <a:buClr>
                <a:srgbClr val="FFFFFF"/>
              </a:buClr>
              <a:buSzPts val="1400"/>
              <a:buFont typeface="Arial"/>
              <a:buNone/>
            </a:pPr>
            <a:r>
              <a:rPr i="0" lang="en-ZA" sz="800" u="none" cap="none" strike="noStrike">
                <a:solidFill>
                  <a:srgbClr val="AAAAAA"/>
                </a:solidFill>
                <a:latin typeface="Open Sans"/>
                <a:ea typeface="Open Sans"/>
                <a:cs typeface="Open Sans"/>
                <a:sym typeface="Open Sans"/>
              </a:rPr>
              <a:t>climateactiontransparency.org</a:t>
            </a:r>
            <a:endParaRPr i="0" sz="800" u="none" cap="none" strike="noStrike">
              <a:solidFill>
                <a:srgbClr val="AAAAAA"/>
              </a:solidFill>
              <a:latin typeface="Open Sans"/>
              <a:ea typeface="Open Sans"/>
              <a:cs typeface="Open Sans"/>
              <a:sym typeface="Open Sans"/>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with website (white) 1">
  <p:cSld name="SECTION_HEADER_2">
    <p:bg>
      <p:bgPr>
        <a:solidFill>
          <a:srgbClr val="FFFFFF"/>
        </a:solidFill>
      </p:bgPr>
    </p:bg>
    <p:spTree>
      <p:nvGrpSpPr>
        <p:cNvPr id="58" name="Shape 58"/>
        <p:cNvGrpSpPr/>
        <p:nvPr/>
      </p:nvGrpSpPr>
      <p:grpSpPr>
        <a:xfrm>
          <a:off x="0" y="0"/>
          <a:ext cx="0" cy="0"/>
          <a:chOff x="0" y="0"/>
          <a:chExt cx="0" cy="0"/>
        </a:xfrm>
      </p:grpSpPr>
      <p:pic>
        <p:nvPicPr>
          <p:cNvPr id="59" name="Google Shape;59;p8"/>
          <p:cNvPicPr preferRelativeResize="0"/>
          <p:nvPr/>
        </p:nvPicPr>
        <p:blipFill>
          <a:blip r:embed="rId2">
            <a:alphaModFix/>
          </a:blip>
          <a:stretch>
            <a:fillRect/>
          </a:stretch>
        </p:blipFill>
        <p:spPr>
          <a:xfrm>
            <a:off x="7143775" y="4418775"/>
            <a:ext cx="1744701" cy="667899"/>
          </a:xfrm>
          <a:prstGeom prst="rect">
            <a:avLst/>
          </a:prstGeom>
          <a:noFill/>
          <a:ln>
            <a:noFill/>
          </a:ln>
        </p:spPr>
      </p:pic>
      <p:sp>
        <p:nvSpPr>
          <p:cNvPr id="60" name="Google Shape;60;p8"/>
          <p:cNvSpPr txBox="1"/>
          <p:nvPr>
            <p:ph type="title"/>
          </p:nvPr>
        </p:nvSpPr>
        <p:spPr>
          <a:xfrm>
            <a:off x="311700" y="216425"/>
            <a:ext cx="8520600" cy="572700"/>
          </a:xfrm>
          <a:prstGeom prst="rect">
            <a:avLst/>
          </a:prstGeom>
        </p:spPr>
        <p:txBody>
          <a:bodyPr anchorCtr="0" anchor="t" bIns="91425" lIns="91425" spcFirstLastPara="1" rIns="91425" wrap="square" tIns="91425">
            <a:normAutofit/>
          </a:bodyPr>
          <a:lstStyle>
            <a:lvl1pPr lvl="0" rtl="0">
              <a:spcBef>
                <a:spcPts val="0"/>
              </a:spcBef>
              <a:spcAft>
                <a:spcPts val="0"/>
              </a:spcAft>
              <a:buClr>
                <a:schemeClr val="dk1"/>
              </a:buClr>
              <a:buSzPts val="2800"/>
              <a:buFont typeface="Open Sans"/>
              <a:buNone/>
              <a:defRPr b="1" sz="2800">
                <a:solidFill>
                  <a:schemeClr val="dk1"/>
                </a:solidFill>
                <a:latin typeface="Open Sans"/>
                <a:ea typeface="Open Sans"/>
                <a:cs typeface="Open Sans"/>
                <a:sym typeface="Open Sans"/>
              </a:defRPr>
            </a:lvl1pPr>
            <a:lvl2pPr lvl="1" rtl="0">
              <a:spcBef>
                <a:spcPts val="0"/>
              </a:spcBef>
              <a:spcAft>
                <a:spcPts val="0"/>
              </a:spcAft>
              <a:buClr>
                <a:schemeClr val="dk1"/>
              </a:buClr>
              <a:buSzPts val="2800"/>
              <a:buNone/>
              <a:defRPr sz="2800">
                <a:solidFill>
                  <a:schemeClr val="dk1"/>
                </a:solidFill>
              </a:defRPr>
            </a:lvl2pPr>
            <a:lvl3pPr lvl="2" rtl="0">
              <a:spcBef>
                <a:spcPts val="0"/>
              </a:spcBef>
              <a:spcAft>
                <a:spcPts val="0"/>
              </a:spcAft>
              <a:buClr>
                <a:schemeClr val="dk1"/>
              </a:buClr>
              <a:buSzPts val="2800"/>
              <a:buNone/>
              <a:defRPr sz="2800">
                <a:solidFill>
                  <a:schemeClr val="dk1"/>
                </a:solidFill>
              </a:defRPr>
            </a:lvl3pPr>
            <a:lvl4pPr lvl="3" rtl="0">
              <a:spcBef>
                <a:spcPts val="0"/>
              </a:spcBef>
              <a:spcAft>
                <a:spcPts val="0"/>
              </a:spcAft>
              <a:buClr>
                <a:schemeClr val="dk1"/>
              </a:buClr>
              <a:buSzPts val="2800"/>
              <a:buNone/>
              <a:defRPr sz="2800">
                <a:solidFill>
                  <a:schemeClr val="dk1"/>
                </a:solidFill>
              </a:defRPr>
            </a:lvl4pPr>
            <a:lvl5pPr lvl="4" rtl="0">
              <a:spcBef>
                <a:spcPts val="0"/>
              </a:spcBef>
              <a:spcAft>
                <a:spcPts val="0"/>
              </a:spcAft>
              <a:buClr>
                <a:schemeClr val="dk1"/>
              </a:buClr>
              <a:buSzPts val="2800"/>
              <a:buNone/>
              <a:defRPr sz="2800">
                <a:solidFill>
                  <a:schemeClr val="dk1"/>
                </a:solidFill>
              </a:defRPr>
            </a:lvl5pPr>
            <a:lvl6pPr lvl="5" rtl="0">
              <a:spcBef>
                <a:spcPts val="0"/>
              </a:spcBef>
              <a:spcAft>
                <a:spcPts val="0"/>
              </a:spcAft>
              <a:buClr>
                <a:schemeClr val="dk1"/>
              </a:buClr>
              <a:buSzPts val="2800"/>
              <a:buNone/>
              <a:defRPr sz="2800">
                <a:solidFill>
                  <a:schemeClr val="dk1"/>
                </a:solidFill>
              </a:defRPr>
            </a:lvl6pPr>
            <a:lvl7pPr lvl="6" rtl="0">
              <a:spcBef>
                <a:spcPts val="0"/>
              </a:spcBef>
              <a:spcAft>
                <a:spcPts val="0"/>
              </a:spcAft>
              <a:buClr>
                <a:schemeClr val="dk1"/>
              </a:buClr>
              <a:buSzPts val="2800"/>
              <a:buNone/>
              <a:defRPr sz="2800">
                <a:solidFill>
                  <a:schemeClr val="dk1"/>
                </a:solidFill>
              </a:defRPr>
            </a:lvl7pPr>
            <a:lvl8pPr lvl="7" rtl="0">
              <a:spcBef>
                <a:spcPts val="0"/>
              </a:spcBef>
              <a:spcAft>
                <a:spcPts val="0"/>
              </a:spcAft>
              <a:buClr>
                <a:schemeClr val="dk1"/>
              </a:buClr>
              <a:buSzPts val="2800"/>
              <a:buNone/>
              <a:defRPr sz="2800">
                <a:solidFill>
                  <a:schemeClr val="dk1"/>
                </a:solidFill>
              </a:defRPr>
            </a:lvl8pPr>
            <a:lvl9pPr lvl="8" rtl="0">
              <a:spcBef>
                <a:spcPts val="0"/>
              </a:spcBef>
              <a:spcAft>
                <a:spcPts val="0"/>
              </a:spcAft>
              <a:buClr>
                <a:schemeClr val="dk1"/>
              </a:buClr>
              <a:buSzPts val="2800"/>
              <a:buNone/>
              <a:defRPr sz="2800">
                <a:solidFill>
                  <a:schemeClr val="dk1"/>
                </a:solidFill>
              </a:defRPr>
            </a:lvl9pPr>
          </a:lstStyle>
          <a:p/>
        </p:txBody>
      </p:sp>
      <p:sp>
        <p:nvSpPr>
          <p:cNvPr id="61" name="Google Shape;61;p8"/>
          <p:cNvSpPr txBox="1"/>
          <p:nvPr/>
        </p:nvSpPr>
        <p:spPr>
          <a:xfrm>
            <a:off x="324001" y="4705913"/>
            <a:ext cx="3177600" cy="246600"/>
          </a:xfrm>
          <a:prstGeom prst="rect">
            <a:avLst/>
          </a:prstGeom>
          <a:noFill/>
          <a:ln>
            <a:noFill/>
          </a:ln>
        </p:spPr>
        <p:txBody>
          <a:bodyPr anchorCtr="0" anchor="t" bIns="0" lIns="0" spcFirstLastPara="1" rIns="0" wrap="square" tIns="0">
            <a:noAutofit/>
          </a:bodyPr>
          <a:lstStyle/>
          <a:p>
            <a:pPr indent="0" lvl="0" marL="88900" marR="0" rtl="0" algn="l">
              <a:lnSpc>
                <a:spcPct val="90000"/>
              </a:lnSpc>
              <a:spcBef>
                <a:spcPts val="800"/>
              </a:spcBef>
              <a:spcAft>
                <a:spcPts val="0"/>
              </a:spcAft>
              <a:buClr>
                <a:srgbClr val="FFFFFF"/>
              </a:buClr>
              <a:buSzPts val="1400"/>
              <a:buFont typeface="Arial"/>
              <a:buNone/>
            </a:pPr>
            <a:r>
              <a:rPr i="0" lang="en-ZA" sz="800" u="none" cap="none" strike="noStrike">
                <a:solidFill>
                  <a:srgbClr val="AAAAAA"/>
                </a:solidFill>
                <a:latin typeface="Open Sans"/>
                <a:ea typeface="Open Sans"/>
                <a:cs typeface="Open Sans"/>
                <a:sym typeface="Open Sans"/>
              </a:rPr>
              <a:t>climateactiontransparency.org</a:t>
            </a:r>
            <a:endParaRPr i="0" sz="800" u="none" cap="none" strike="noStrike">
              <a:solidFill>
                <a:srgbClr val="AAAAAA"/>
              </a:solidFill>
              <a:latin typeface="Open Sans"/>
              <a:ea typeface="Open Sans"/>
              <a:cs typeface="Open Sans"/>
              <a:sym typeface="Open Sans"/>
            </a:endParaRPr>
          </a:p>
        </p:txBody>
      </p:sp>
      <p:pic>
        <p:nvPicPr>
          <p:cNvPr id="62" name="Google Shape;62;p8"/>
          <p:cNvPicPr preferRelativeResize="0"/>
          <p:nvPr/>
        </p:nvPicPr>
        <p:blipFill rotWithShape="1">
          <a:blip r:embed="rId3">
            <a:alphaModFix/>
          </a:blip>
          <a:srcRect b="73202" l="0" r="32872" t="0"/>
          <a:stretch/>
        </p:blipFill>
        <p:spPr>
          <a:xfrm>
            <a:off x="4855400" y="3154650"/>
            <a:ext cx="4288601" cy="1988851"/>
          </a:xfrm>
          <a:prstGeom prst="rect">
            <a:avLst/>
          </a:prstGeom>
          <a:noFill/>
          <a:ln>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with website (grey)">
  <p:cSld name="SECTION_HEADER_1">
    <p:bg>
      <p:bgPr>
        <a:solidFill>
          <a:schemeClr val="lt2"/>
        </a:solidFill>
      </p:bgPr>
    </p:bg>
    <p:spTree>
      <p:nvGrpSpPr>
        <p:cNvPr id="63" name="Shape 63"/>
        <p:cNvGrpSpPr/>
        <p:nvPr/>
      </p:nvGrpSpPr>
      <p:grpSpPr>
        <a:xfrm>
          <a:off x="0" y="0"/>
          <a:ext cx="0" cy="0"/>
          <a:chOff x="0" y="0"/>
          <a:chExt cx="0" cy="0"/>
        </a:xfrm>
      </p:grpSpPr>
      <p:pic>
        <p:nvPicPr>
          <p:cNvPr id="64" name="Google Shape;64;p9"/>
          <p:cNvPicPr preferRelativeResize="0"/>
          <p:nvPr/>
        </p:nvPicPr>
        <p:blipFill>
          <a:blip r:embed="rId2">
            <a:alphaModFix/>
          </a:blip>
          <a:stretch>
            <a:fillRect/>
          </a:stretch>
        </p:blipFill>
        <p:spPr>
          <a:xfrm>
            <a:off x="7143775" y="4418775"/>
            <a:ext cx="1744701" cy="667899"/>
          </a:xfrm>
          <a:prstGeom prst="rect">
            <a:avLst/>
          </a:prstGeom>
          <a:noFill/>
          <a:ln>
            <a:noFill/>
          </a:ln>
        </p:spPr>
      </p:pic>
      <p:sp>
        <p:nvSpPr>
          <p:cNvPr id="65" name="Google Shape;65;p9"/>
          <p:cNvSpPr txBox="1"/>
          <p:nvPr>
            <p:ph type="title"/>
          </p:nvPr>
        </p:nvSpPr>
        <p:spPr>
          <a:xfrm>
            <a:off x="311700" y="216425"/>
            <a:ext cx="8520600" cy="572700"/>
          </a:xfrm>
          <a:prstGeom prst="rect">
            <a:avLst/>
          </a:prstGeom>
        </p:spPr>
        <p:txBody>
          <a:bodyPr anchorCtr="0" anchor="t" bIns="91425" lIns="91425" spcFirstLastPara="1" rIns="91425" wrap="square" tIns="91425">
            <a:normAutofit/>
          </a:bodyPr>
          <a:lstStyle>
            <a:lvl1pPr lvl="0" rtl="0">
              <a:spcBef>
                <a:spcPts val="0"/>
              </a:spcBef>
              <a:spcAft>
                <a:spcPts val="0"/>
              </a:spcAft>
              <a:buClr>
                <a:schemeClr val="dk1"/>
              </a:buClr>
              <a:buSzPts val="2800"/>
              <a:buFont typeface="Open Sans"/>
              <a:buNone/>
              <a:defRPr b="1" sz="2800">
                <a:solidFill>
                  <a:schemeClr val="dk1"/>
                </a:solidFill>
                <a:latin typeface="Open Sans"/>
                <a:ea typeface="Open Sans"/>
                <a:cs typeface="Open Sans"/>
                <a:sym typeface="Open Sans"/>
              </a:defRPr>
            </a:lvl1pPr>
            <a:lvl2pPr lvl="1" rtl="0">
              <a:spcBef>
                <a:spcPts val="0"/>
              </a:spcBef>
              <a:spcAft>
                <a:spcPts val="0"/>
              </a:spcAft>
              <a:buClr>
                <a:schemeClr val="dk1"/>
              </a:buClr>
              <a:buSzPts val="2800"/>
              <a:buNone/>
              <a:defRPr sz="2800">
                <a:solidFill>
                  <a:schemeClr val="dk1"/>
                </a:solidFill>
              </a:defRPr>
            </a:lvl2pPr>
            <a:lvl3pPr lvl="2" rtl="0">
              <a:spcBef>
                <a:spcPts val="0"/>
              </a:spcBef>
              <a:spcAft>
                <a:spcPts val="0"/>
              </a:spcAft>
              <a:buClr>
                <a:schemeClr val="dk1"/>
              </a:buClr>
              <a:buSzPts val="2800"/>
              <a:buNone/>
              <a:defRPr sz="2800">
                <a:solidFill>
                  <a:schemeClr val="dk1"/>
                </a:solidFill>
              </a:defRPr>
            </a:lvl3pPr>
            <a:lvl4pPr lvl="3" rtl="0">
              <a:spcBef>
                <a:spcPts val="0"/>
              </a:spcBef>
              <a:spcAft>
                <a:spcPts val="0"/>
              </a:spcAft>
              <a:buClr>
                <a:schemeClr val="dk1"/>
              </a:buClr>
              <a:buSzPts val="2800"/>
              <a:buNone/>
              <a:defRPr sz="2800">
                <a:solidFill>
                  <a:schemeClr val="dk1"/>
                </a:solidFill>
              </a:defRPr>
            </a:lvl4pPr>
            <a:lvl5pPr lvl="4" rtl="0">
              <a:spcBef>
                <a:spcPts val="0"/>
              </a:spcBef>
              <a:spcAft>
                <a:spcPts val="0"/>
              </a:spcAft>
              <a:buClr>
                <a:schemeClr val="dk1"/>
              </a:buClr>
              <a:buSzPts val="2800"/>
              <a:buNone/>
              <a:defRPr sz="2800">
                <a:solidFill>
                  <a:schemeClr val="dk1"/>
                </a:solidFill>
              </a:defRPr>
            </a:lvl5pPr>
            <a:lvl6pPr lvl="5" rtl="0">
              <a:spcBef>
                <a:spcPts val="0"/>
              </a:spcBef>
              <a:spcAft>
                <a:spcPts val="0"/>
              </a:spcAft>
              <a:buClr>
                <a:schemeClr val="dk1"/>
              </a:buClr>
              <a:buSzPts val="2800"/>
              <a:buNone/>
              <a:defRPr sz="2800">
                <a:solidFill>
                  <a:schemeClr val="dk1"/>
                </a:solidFill>
              </a:defRPr>
            </a:lvl6pPr>
            <a:lvl7pPr lvl="6" rtl="0">
              <a:spcBef>
                <a:spcPts val="0"/>
              </a:spcBef>
              <a:spcAft>
                <a:spcPts val="0"/>
              </a:spcAft>
              <a:buClr>
                <a:schemeClr val="dk1"/>
              </a:buClr>
              <a:buSzPts val="2800"/>
              <a:buNone/>
              <a:defRPr sz="2800">
                <a:solidFill>
                  <a:schemeClr val="dk1"/>
                </a:solidFill>
              </a:defRPr>
            </a:lvl7pPr>
            <a:lvl8pPr lvl="7" rtl="0">
              <a:spcBef>
                <a:spcPts val="0"/>
              </a:spcBef>
              <a:spcAft>
                <a:spcPts val="0"/>
              </a:spcAft>
              <a:buClr>
                <a:schemeClr val="dk1"/>
              </a:buClr>
              <a:buSzPts val="2800"/>
              <a:buNone/>
              <a:defRPr sz="2800">
                <a:solidFill>
                  <a:schemeClr val="dk1"/>
                </a:solidFill>
              </a:defRPr>
            </a:lvl8pPr>
            <a:lvl9pPr lvl="8" rtl="0">
              <a:spcBef>
                <a:spcPts val="0"/>
              </a:spcBef>
              <a:spcAft>
                <a:spcPts val="0"/>
              </a:spcAft>
              <a:buClr>
                <a:schemeClr val="dk1"/>
              </a:buClr>
              <a:buSzPts val="2800"/>
              <a:buNone/>
              <a:defRPr sz="2800">
                <a:solidFill>
                  <a:schemeClr val="dk1"/>
                </a:solidFill>
              </a:defRPr>
            </a:lvl9pPr>
          </a:lstStyle>
          <a:p/>
        </p:txBody>
      </p:sp>
      <p:sp>
        <p:nvSpPr>
          <p:cNvPr id="66" name="Google Shape;66;p9"/>
          <p:cNvSpPr txBox="1"/>
          <p:nvPr/>
        </p:nvSpPr>
        <p:spPr>
          <a:xfrm>
            <a:off x="324001" y="4705913"/>
            <a:ext cx="3177600" cy="246600"/>
          </a:xfrm>
          <a:prstGeom prst="rect">
            <a:avLst/>
          </a:prstGeom>
          <a:noFill/>
          <a:ln>
            <a:noFill/>
          </a:ln>
        </p:spPr>
        <p:txBody>
          <a:bodyPr anchorCtr="0" anchor="t" bIns="0" lIns="0" spcFirstLastPara="1" rIns="0" wrap="square" tIns="0">
            <a:noAutofit/>
          </a:bodyPr>
          <a:lstStyle/>
          <a:p>
            <a:pPr indent="0" lvl="0" marL="88900" marR="0" rtl="0" algn="l">
              <a:lnSpc>
                <a:spcPct val="90000"/>
              </a:lnSpc>
              <a:spcBef>
                <a:spcPts val="800"/>
              </a:spcBef>
              <a:spcAft>
                <a:spcPts val="0"/>
              </a:spcAft>
              <a:buClr>
                <a:srgbClr val="FFFFFF"/>
              </a:buClr>
              <a:buSzPts val="1400"/>
              <a:buFont typeface="Arial"/>
              <a:buNone/>
            </a:pPr>
            <a:r>
              <a:rPr i="0" lang="en-ZA" sz="800" u="none" cap="none" strike="noStrike">
                <a:solidFill>
                  <a:srgbClr val="AAAAAA"/>
                </a:solidFill>
                <a:latin typeface="Open Sans"/>
                <a:ea typeface="Open Sans"/>
                <a:cs typeface="Open Sans"/>
                <a:sym typeface="Open Sans"/>
              </a:rPr>
              <a:t>climateactiontransparency.org</a:t>
            </a:r>
            <a:endParaRPr i="0" sz="800" u="none" cap="none" strike="noStrike">
              <a:solidFill>
                <a:srgbClr val="AAAAAA"/>
              </a:solidFill>
              <a:latin typeface="Open Sans"/>
              <a:ea typeface="Open Sans"/>
              <a:cs typeface="Open Sans"/>
              <a:sym typeface="Open Sans"/>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with website (sand)">
  <p:cSld name="SECTION_HEADER_1_3">
    <p:bg>
      <p:bgPr>
        <a:solidFill>
          <a:schemeClr val="accent6"/>
        </a:solidFill>
      </p:bgPr>
    </p:bg>
    <p:spTree>
      <p:nvGrpSpPr>
        <p:cNvPr id="67" name="Shape 67"/>
        <p:cNvGrpSpPr/>
        <p:nvPr/>
      </p:nvGrpSpPr>
      <p:grpSpPr>
        <a:xfrm>
          <a:off x="0" y="0"/>
          <a:ext cx="0" cy="0"/>
          <a:chOff x="0" y="0"/>
          <a:chExt cx="0" cy="0"/>
        </a:xfrm>
      </p:grpSpPr>
      <p:pic>
        <p:nvPicPr>
          <p:cNvPr id="68" name="Google Shape;68;p10"/>
          <p:cNvPicPr preferRelativeResize="0"/>
          <p:nvPr/>
        </p:nvPicPr>
        <p:blipFill rotWithShape="1">
          <a:blip r:embed="rId2">
            <a:alphaModFix/>
          </a:blip>
          <a:srcRect b="0" l="0" r="0" t="0"/>
          <a:stretch/>
        </p:blipFill>
        <p:spPr>
          <a:xfrm>
            <a:off x="7143775" y="4418775"/>
            <a:ext cx="1744701" cy="667899"/>
          </a:xfrm>
          <a:prstGeom prst="rect">
            <a:avLst/>
          </a:prstGeom>
          <a:noFill/>
          <a:ln>
            <a:noFill/>
          </a:ln>
        </p:spPr>
      </p:pic>
      <p:sp>
        <p:nvSpPr>
          <p:cNvPr id="69" name="Google Shape;69;p10"/>
          <p:cNvSpPr txBox="1"/>
          <p:nvPr>
            <p:ph type="title"/>
          </p:nvPr>
        </p:nvSpPr>
        <p:spPr>
          <a:xfrm>
            <a:off x="311700" y="216425"/>
            <a:ext cx="8520600" cy="572700"/>
          </a:xfrm>
          <a:prstGeom prst="rect">
            <a:avLst/>
          </a:prstGeom>
        </p:spPr>
        <p:txBody>
          <a:bodyPr anchorCtr="0" anchor="t" bIns="91425" lIns="91425" spcFirstLastPara="1" rIns="91425" wrap="square" tIns="91425">
            <a:normAutofit/>
          </a:bodyPr>
          <a:lstStyle>
            <a:lvl1pPr lvl="0" rtl="0">
              <a:spcBef>
                <a:spcPts val="0"/>
              </a:spcBef>
              <a:spcAft>
                <a:spcPts val="0"/>
              </a:spcAft>
              <a:buClr>
                <a:schemeClr val="dk1"/>
              </a:buClr>
              <a:buSzPts val="2800"/>
              <a:buFont typeface="Open Sans"/>
              <a:buNone/>
              <a:defRPr b="1" sz="2800">
                <a:solidFill>
                  <a:schemeClr val="dk1"/>
                </a:solidFill>
                <a:latin typeface="Open Sans"/>
                <a:ea typeface="Open Sans"/>
                <a:cs typeface="Open Sans"/>
                <a:sym typeface="Open Sans"/>
              </a:defRPr>
            </a:lvl1pPr>
            <a:lvl2pPr lvl="1" rtl="0">
              <a:spcBef>
                <a:spcPts val="0"/>
              </a:spcBef>
              <a:spcAft>
                <a:spcPts val="0"/>
              </a:spcAft>
              <a:buClr>
                <a:schemeClr val="dk1"/>
              </a:buClr>
              <a:buSzPts val="2800"/>
              <a:buNone/>
              <a:defRPr sz="2800">
                <a:solidFill>
                  <a:schemeClr val="dk1"/>
                </a:solidFill>
              </a:defRPr>
            </a:lvl2pPr>
            <a:lvl3pPr lvl="2" rtl="0">
              <a:spcBef>
                <a:spcPts val="0"/>
              </a:spcBef>
              <a:spcAft>
                <a:spcPts val="0"/>
              </a:spcAft>
              <a:buClr>
                <a:schemeClr val="dk1"/>
              </a:buClr>
              <a:buSzPts val="2800"/>
              <a:buNone/>
              <a:defRPr sz="2800">
                <a:solidFill>
                  <a:schemeClr val="dk1"/>
                </a:solidFill>
              </a:defRPr>
            </a:lvl3pPr>
            <a:lvl4pPr lvl="3" rtl="0">
              <a:spcBef>
                <a:spcPts val="0"/>
              </a:spcBef>
              <a:spcAft>
                <a:spcPts val="0"/>
              </a:spcAft>
              <a:buClr>
                <a:schemeClr val="dk1"/>
              </a:buClr>
              <a:buSzPts val="2800"/>
              <a:buNone/>
              <a:defRPr sz="2800">
                <a:solidFill>
                  <a:schemeClr val="dk1"/>
                </a:solidFill>
              </a:defRPr>
            </a:lvl4pPr>
            <a:lvl5pPr lvl="4" rtl="0">
              <a:spcBef>
                <a:spcPts val="0"/>
              </a:spcBef>
              <a:spcAft>
                <a:spcPts val="0"/>
              </a:spcAft>
              <a:buClr>
                <a:schemeClr val="dk1"/>
              </a:buClr>
              <a:buSzPts val="2800"/>
              <a:buNone/>
              <a:defRPr sz="2800">
                <a:solidFill>
                  <a:schemeClr val="dk1"/>
                </a:solidFill>
              </a:defRPr>
            </a:lvl5pPr>
            <a:lvl6pPr lvl="5" rtl="0">
              <a:spcBef>
                <a:spcPts val="0"/>
              </a:spcBef>
              <a:spcAft>
                <a:spcPts val="0"/>
              </a:spcAft>
              <a:buClr>
                <a:schemeClr val="dk1"/>
              </a:buClr>
              <a:buSzPts val="2800"/>
              <a:buNone/>
              <a:defRPr sz="2800">
                <a:solidFill>
                  <a:schemeClr val="dk1"/>
                </a:solidFill>
              </a:defRPr>
            </a:lvl6pPr>
            <a:lvl7pPr lvl="6" rtl="0">
              <a:spcBef>
                <a:spcPts val="0"/>
              </a:spcBef>
              <a:spcAft>
                <a:spcPts val="0"/>
              </a:spcAft>
              <a:buClr>
                <a:schemeClr val="dk1"/>
              </a:buClr>
              <a:buSzPts val="2800"/>
              <a:buNone/>
              <a:defRPr sz="2800">
                <a:solidFill>
                  <a:schemeClr val="dk1"/>
                </a:solidFill>
              </a:defRPr>
            </a:lvl7pPr>
            <a:lvl8pPr lvl="7" rtl="0">
              <a:spcBef>
                <a:spcPts val="0"/>
              </a:spcBef>
              <a:spcAft>
                <a:spcPts val="0"/>
              </a:spcAft>
              <a:buClr>
                <a:schemeClr val="dk1"/>
              </a:buClr>
              <a:buSzPts val="2800"/>
              <a:buNone/>
              <a:defRPr sz="2800">
                <a:solidFill>
                  <a:schemeClr val="dk1"/>
                </a:solidFill>
              </a:defRPr>
            </a:lvl8pPr>
            <a:lvl9pPr lvl="8" rtl="0">
              <a:spcBef>
                <a:spcPts val="0"/>
              </a:spcBef>
              <a:spcAft>
                <a:spcPts val="0"/>
              </a:spcAft>
              <a:buClr>
                <a:schemeClr val="dk1"/>
              </a:buClr>
              <a:buSzPts val="2800"/>
              <a:buNone/>
              <a:defRPr sz="2800">
                <a:solidFill>
                  <a:schemeClr val="dk1"/>
                </a:solidFill>
              </a:defRPr>
            </a:lvl9pPr>
          </a:lstStyle>
          <a:p/>
        </p:txBody>
      </p:sp>
      <p:sp>
        <p:nvSpPr>
          <p:cNvPr id="70" name="Google Shape;70;p10"/>
          <p:cNvSpPr txBox="1"/>
          <p:nvPr/>
        </p:nvSpPr>
        <p:spPr>
          <a:xfrm>
            <a:off x="324001" y="4705913"/>
            <a:ext cx="3177600" cy="246600"/>
          </a:xfrm>
          <a:prstGeom prst="rect">
            <a:avLst/>
          </a:prstGeom>
          <a:noFill/>
          <a:ln>
            <a:noFill/>
          </a:ln>
        </p:spPr>
        <p:txBody>
          <a:bodyPr anchorCtr="0" anchor="t" bIns="0" lIns="0" spcFirstLastPara="1" rIns="0" wrap="square" tIns="0">
            <a:noAutofit/>
          </a:bodyPr>
          <a:lstStyle/>
          <a:p>
            <a:pPr indent="0" lvl="0" marL="88900" marR="0" rtl="0" algn="l">
              <a:lnSpc>
                <a:spcPct val="90000"/>
              </a:lnSpc>
              <a:spcBef>
                <a:spcPts val="800"/>
              </a:spcBef>
              <a:spcAft>
                <a:spcPts val="0"/>
              </a:spcAft>
              <a:buClr>
                <a:srgbClr val="FFFFFF"/>
              </a:buClr>
              <a:buSzPts val="1400"/>
              <a:buFont typeface="Arial"/>
              <a:buNone/>
            </a:pPr>
            <a:r>
              <a:rPr i="0" lang="en-ZA" sz="800" u="none" cap="none" strike="noStrike">
                <a:solidFill>
                  <a:srgbClr val="AAAAAA"/>
                </a:solidFill>
                <a:latin typeface="Open Sans"/>
                <a:ea typeface="Open Sans"/>
                <a:cs typeface="Open Sans"/>
                <a:sym typeface="Open Sans"/>
              </a:rPr>
              <a:t>climateactiontransparency.org</a:t>
            </a:r>
            <a:endParaRPr i="0" sz="800" u="none" cap="none" strike="noStrike">
              <a:solidFill>
                <a:srgbClr val="AAAAAA"/>
              </a:solidFill>
              <a:latin typeface="Open Sans"/>
              <a:ea typeface="Open Sans"/>
              <a:cs typeface="Open Sans"/>
              <a:sym typeface="Open Sans"/>
            </a:endParaRPr>
          </a:p>
        </p:txBody>
      </p:sp>
      <p:pic>
        <p:nvPicPr>
          <p:cNvPr id="71" name="Google Shape;71;p10"/>
          <p:cNvPicPr preferRelativeResize="0"/>
          <p:nvPr/>
        </p:nvPicPr>
        <p:blipFill rotWithShape="1">
          <a:blip r:embed="rId3">
            <a:alphaModFix/>
          </a:blip>
          <a:srcRect b="73202" l="0" r="32872" t="0"/>
          <a:stretch/>
        </p:blipFill>
        <p:spPr>
          <a:xfrm>
            <a:off x="4855400" y="3154650"/>
            <a:ext cx="4288601" cy="1988851"/>
          </a:xfrm>
          <a:prstGeom prst="rect">
            <a:avLst/>
          </a:prstGeom>
          <a:noFill/>
          <a:ln>
            <a:noFill/>
          </a:ln>
        </p:spPr>
      </p:pic>
      <p:sp>
        <p:nvSpPr>
          <p:cNvPr id="72" name="Google Shape;72;p10"/>
          <p:cNvSpPr/>
          <p:nvPr/>
        </p:nvSpPr>
        <p:spPr>
          <a:xfrm>
            <a:off x="8501975" y="167475"/>
            <a:ext cx="251100" cy="277500"/>
          </a:xfrm>
          <a:prstGeom prst="rect">
            <a:avLst/>
          </a:prstGeom>
          <a:solidFill>
            <a:schemeClr val="accent6"/>
          </a:solidFill>
          <a:ln cap="flat" cmpd="sng" w="9525">
            <a:solidFill>
              <a:schemeClr val="accent6"/>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Layout>
</file>

<file path=ppt/slideMasters/_rels/slideMaster1.xml.rels><?xml version="1.0" encoding="UTF-8" standalone="yes"?><Relationships xmlns="http://schemas.openxmlformats.org/package/2006/relationships"><Relationship Id="rId20" Type="http://schemas.openxmlformats.org/officeDocument/2006/relationships/slideLayout" Target="../slideLayouts/slideLayout20.xml"/><Relationship Id="rId22" Type="http://schemas.openxmlformats.org/officeDocument/2006/relationships/slideLayout" Target="../slideLayouts/slideLayout22.xml"/><Relationship Id="rId21" Type="http://schemas.openxmlformats.org/officeDocument/2006/relationships/slideLayout" Target="../slideLayouts/slideLayout21.xml"/><Relationship Id="rId24" Type="http://schemas.openxmlformats.org/officeDocument/2006/relationships/slideLayout" Target="../slideLayouts/slideLayout24.xml"/><Relationship Id="rId23" Type="http://schemas.openxmlformats.org/officeDocument/2006/relationships/slideLayout" Target="../slideLayouts/slideLayout23.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26" Type="http://schemas.openxmlformats.org/officeDocument/2006/relationships/slideLayout" Target="../slideLayouts/slideLayout26.xml"/><Relationship Id="rId25" Type="http://schemas.openxmlformats.org/officeDocument/2006/relationships/slideLayout" Target="../slideLayouts/slideLayout25.xml"/><Relationship Id="rId28" Type="http://schemas.openxmlformats.org/officeDocument/2006/relationships/slideLayout" Target="../slideLayouts/slideLayout28.xml"/><Relationship Id="rId27" Type="http://schemas.openxmlformats.org/officeDocument/2006/relationships/slideLayout" Target="../slideLayouts/slideLayout27.xml"/><Relationship Id="rId5" Type="http://schemas.openxmlformats.org/officeDocument/2006/relationships/slideLayout" Target="../slideLayouts/slideLayout5.xml"/><Relationship Id="rId6" Type="http://schemas.openxmlformats.org/officeDocument/2006/relationships/slideLayout" Target="../slideLayouts/slideLayout6.xml"/><Relationship Id="rId29" Type="http://schemas.openxmlformats.org/officeDocument/2006/relationships/theme" Target="../theme/theme1.xml"/><Relationship Id="rId7" Type="http://schemas.openxmlformats.org/officeDocument/2006/relationships/slideLayout" Target="../slideLayouts/slideLayout7.xml"/><Relationship Id="rId8" Type="http://schemas.openxmlformats.org/officeDocument/2006/relationships/slideLayout" Target="../slideLayouts/slideLayout8.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9" Type="http://schemas.openxmlformats.org/officeDocument/2006/relationships/slideLayout" Target="../slideLayouts/slideLayout19.xml"/><Relationship Id="rId18" Type="http://schemas.openxmlformats.org/officeDocument/2006/relationships/slideLayout" Target="../slideLayouts/slideLayout1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rgbClr val="FFFFFF"/>
        </a:solidFill>
      </p:bgPr>
    </p:bg>
    <p:spTree>
      <p:nvGrpSpPr>
        <p:cNvPr id="9" name="Shape 9"/>
        <p:cNvGrpSpPr/>
        <p:nvPr/>
      </p:nvGrpSpPr>
      <p:grpSpPr>
        <a:xfrm>
          <a:off x="0" y="0"/>
          <a:ext cx="0" cy="0"/>
          <a:chOff x="0" y="0"/>
          <a:chExt cx="0" cy="0"/>
        </a:xfrm>
      </p:grpSpPr>
      <p:sp>
        <p:nvSpPr>
          <p:cNvPr id="10" name="Google Shape;10;p1"/>
          <p:cNvSpPr txBox="1"/>
          <p:nvPr>
            <p:ph type="title"/>
          </p:nvPr>
        </p:nvSpPr>
        <p:spPr>
          <a:xfrm>
            <a:off x="311700" y="2164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200"/>
              <a:buFont typeface="Open Sans"/>
              <a:buNone/>
              <a:defRPr b="1" sz="2200">
                <a:solidFill>
                  <a:schemeClr val="dk1"/>
                </a:solidFill>
                <a:latin typeface="Open Sans"/>
                <a:ea typeface="Open Sans"/>
                <a:cs typeface="Open Sans"/>
                <a:sym typeface="Open Sans"/>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11" name="Google Shape;11;p1"/>
          <p:cNvSpPr txBox="1"/>
          <p:nvPr>
            <p:ph idx="1" type="body"/>
          </p:nvPr>
        </p:nvSpPr>
        <p:spPr>
          <a:xfrm>
            <a:off x="284525" y="1179650"/>
            <a:ext cx="8520600" cy="3416400"/>
          </a:xfrm>
          <a:prstGeom prst="rect">
            <a:avLst/>
          </a:prstGeom>
          <a:noFill/>
          <a:ln>
            <a:noFill/>
          </a:ln>
        </p:spPr>
        <p:txBody>
          <a:bodyPr anchorCtr="0" anchor="t" bIns="91425" lIns="91425" spcFirstLastPara="1" rIns="91425" wrap="square" tIns="91425">
            <a:normAutofit/>
          </a:bodyPr>
          <a:lstStyle>
            <a:lvl1pPr indent="-361950" lvl="0" marL="457200" rtl="0">
              <a:lnSpc>
                <a:spcPct val="115000"/>
              </a:lnSpc>
              <a:spcBef>
                <a:spcPts val="0"/>
              </a:spcBef>
              <a:spcAft>
                <a:spcPts val="0"/>
              </a:spcAft>
              <a:buClr>
                <a:schemeClr val="dk2"/>
              </a:buClr>
              <a:buSzPts val="2100"/>
              <a:buFont typeface="Open Sans"/>
              <a:buChar char="●"/>
              <a:defRPr sz="2100">
                <a:solidFill>
                  <a:schemeClr val="dk2"/>
                </a:solidFill>
                <a:latin typeface="Open Sans"/>
                <a:ea typeface="Open Sans"/>
                <a:cs typeface="Open Sans"/>
                <a:sym typeface="Open Sans"/>
              </a:defRPr>
            </a:lvl1pPr>
            <a:lvl2pPr indent="-342900" lvl="1" marL="914400" rtl="0">
              <a:lnSpc>
                <a:spcPct val="115000"/>
              </a:lnSpc>
              <a:spcBef>
                <a:spcPts val="0"/>
              </a:spcBef>
              <a:spcAft>
                <a:spcPts val="0"/>
              </a:spcAft>
              <a:buClr>
                <a:schemeClr val="dk2"/>
              </a:buClr>
              <a:buSzPts val="1800"/>
              <a:buFont typeface="Open Sans"/>
              <a:buChar char="●"/>
              <a:defRPr sz="1800">
                <a:solidFill>
                  <a:schemeClr val="dk2"/>
                </a:solidFill>
                <a:latin typeface="Open Sans"/>
                <a:ea typeface="Open Sans"/>
                <a:cs typeface="Open Sans"/>
                <a:sym typeface="Open Sans"/>
              </a:defRPr>
            </a:lvl2pPr>
            <a:lvl3pPr indent="-323850" lvl="2" marL="1371600" rtl="0">
              <a:lnSpc>
                <a:spcPct val="115000"/>
              </a:lnSpc>
              <a:spcBef>
                <a:spcPts val="0"/>
              </a:spcBef>
              <a:spcAft>
                <a:spcPts val="0"/>
              </a:spcAft>
              <a:buClr>
                <a:schemeClr val="dk2"/>
              </a:buClr>
              <a:buSzPts val="1500"/>
              <a:buFont typeface="Open Sans"/>
              <a:buChar char="●"/>
              <a:defRPr sz="1500">
                <a:solidFill>
                  <a:schemeClr val="dk2"/>
                </a:solidFill>
                <a:latin typeface="Open Sans"/>
                <a:ea typeface="Open Sans"/>
                <a:cs typeface="Open Sans"/>
                <a:sym typeface="Open Sans"/>
              </a:defRPr>
            </a:lvl3pPr>
            <a:lvl4pPr indent="-317500" lvl="3" marL="1828800" rtl="0">
              <a:lnSpc>
                <a:spcPct val="115000"/>
              </a:lnSpc>
              <a:spcBef>
                <a:spcPts val="0"/>
              </a:spcBef>
              <a:spcAft>
                <a:spcPts val="0"/>
              </a:spcAft>
              <a:buClr>
                <a:schemeClr val="dk2"/>
              </a:buClr>
              <a:buSzPts val="1400"/>
              <a:buFont typeface="Open Sans"/>
              <a:buChar char="●"/>
              <a:defRPr>
                <a:solidFill>
                  <a:schemeClr val="dk2"/>
                </a:solidFill>
                <a:latin typeface="Open Sans"/>
                <a:ea typeface="Open Sans"/>
                <a:cs typeface="Open Sans"/>
                <a:sym typeface="Open Sans"/>
              </a:defRPr>
            </a:lvl4pPr>
            <a:lvl5pPr indent="-317500" lvl="4" marL="2286000" rtl="0">
              <a:lnSpc>
                <a:spcPct val="115000"/>
              </a:lnSpc>
              <a:spcBef>
                <a:spcPts val="0"/>
              </a:spcBef>
              <a:spcAft>
                <a:spcPts val="0"/>
              </a:spcAft>
              <a:buClr>
                <a:schemeClr val="dk2"/>
              </a:buClr>
              <a:buSzPts val="1400"/>
              <a:buFont typeface="Open Sans"/>
              <a:buChar char="●"/>
              <a:defRPr>
                <a:solidFill>
                  <a:schemeClr val="dk2"/>
                </a:solidFill>
                <a:latin typeface="Open Sans"/>
                <a:ea typeface="Open Sans"/>
                <a:cs typeface="Open Sans"/>
                <a:sym typeface="Open Sans"/>
              </a:defRPr>
            </a:lvl5pPr>
            <a:lvl6pPr indent="-317500" lvl="5" marL="2743200" rtl="0">
              <a:lnSpc>
                <a:spcPct val="115000"/>
              </a:lnSpc>
              <a:spcBef>
                <a:spcPts val="0"/>
              </a:spcBef>
              <a:spcAft>
                <a:spcPts val="0"/>
              </a:spcAft>
              <a:buClr>
                <a:schemeClr val="dk2"/>
              </a:buClr>
              <a:buSzPts val="1400"/>
              <a:buFont typeface="Open Sans"/>
              <a:buChar char="●"/>
              <a:defRPr>
                <a:solidFill>
                  <a:schemeClr val="dk2"/>
                </a:solidFill>
                <a:latin typeface="Open Sans"/>
                <a:ea typeface="Open Sans"/>
                <a:cs typeface="Open Sans"/>
                <a:sym typeface="Open Sans"/>
              </a:defRPr>
            </a:lvl6pPr>
            <a:lvl7pPr indent="-317500" lvl="6" marL="3200400" rtl="0">
              <a:lnSpc>
                <a:spcPct val="115000"/>
              </a:lnSpc>
              <a:spcBef>
                <a:spcPts val="0"/>
              </a:spcBef>
              <a:spcAft>
                <a:spcPts val="0"/>
              </a:spcAft>
              <a:buClr>
                <a:schemeClr val="dk2"/>
              </a:buClr>
              <a:buSzPts val="1400"/>
              <a:buFont typeface="Open Sans"/>
              <a:buChar char="●"/>
              <a:defRPr>
                <a:solidFill>
                  <a:schemeClr val="dk2"/>
                </a:solidFill>
                <a:latin typeface="Open Sans"/>
                <a:ea typeface="Open Sans"/>
                <a:cs typeface="Open Sans"/>
                <a:sym typeface="Open Sans"/>
              </a:defRPr>
            </a:lvl7pPr>
            <a:lvl8pPr indent="-317500" lvl="7" marL="3657600" rtl="0">
              <a:lnSpc>
                <a:spcPct val="115000"/>
              </a:lnSpc>
              <a:spcBef>
                <a:spcPts val="0"/>
              </a:spcBef>
              <a:spcAft>
                <a:spcPts val="0"/>
              </a:spcAft>
              <a:buClr>
                <a:schemeClr val="dk2"/>
              </a:buClr>
              <a:buSzPts val="1400"/>
              <a:buFont typeface="Open Sans"/>
              <a:buChar char="●"/>
              <a:defRPr>
                <a:solidFill>
                  <a:schemeClr val="dk2"/>
                </a:solidFill>
                <a:latin typeface="Open Sans"/>
                <a:ea typeface="Open Sans"/>
                <a:cs typeface="Open Sans"/>
                <a:sym typeface="Open Sans"/>
              </a:defRPr>
            </a:lvl8pPr>
            <a:lvl9pPr indent="-317500" lvl="8" marL="4114800" rtl="0">
              <a:lnSpc>
                <a:spcPct val="115000"/>
              </a:lnSpc>
              <a:spcBef>
                <a:spcPts val="0"/>
              </a:spcBef>
              <a:spcAft>
                <a:spcPts val="0"/>
              </a:spcAft>
              <a:buClr>
                <a:schemeClr val="dk2"/>
              </a:buClr>
              <a:buSzPts val="1400"/>
              <a:buFont typeface="Open Sans"/>
              <a:buChar char="●"/>
              <a:defRPr>
                <a:solidFill>
                  <a:schemeClr val="dk2"/>
                </a:solidFill>
                <a:latin typeface="Open Sans"/>
                <a:ea typeface="Open Sans"/>
                <a:cs typeface="Open Sans"/>
                <a:sym typeface="Open Sans"/>
              </a:defRPr>
            </a:lvl9pPr>
          </a:lstStyle>
          <a:p/>
        </p:txBody>
      </p:sp>
      <p:sp>
        <p:nvSpPr>
          <p:cNvPr id="12" name="Google Shape;12;p1"/>
          <p:cNvSpPr txBox="1"/>
          <p:nvPr/>
        </p:nvSpPr>
        <p:spPr>
          <a:xfrm>
            <a:off x="8211920" y="242183"/>
            <a:ext cx="722100" cy="198300"/>
          </a:xfrm>
          <a:prstGeom prst="rect">
            <a:avLst/>
          </a:prstGeom>
          <a:no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800"/>
              <a:buFont typeface="Arial"/>
              <a:buNone/>
            </a:pPr>
            <a:fld id="{00000000-1234-1234-1234-123412341234}" type="slidenum">
              <a:rPr i="0" lang="en-ZA" sz="800" u="none" cap="none" strike="noStrike">
                <a:solidFill>
                  <a:srgbClr val="A5A5A5"/>
                </a:solidFill>
                <a:latin typeface="Open Sans"/>
                <a:ea typeface="Open Sans"/>
                <a:cs typeface="Open Sans"/>
                <a:sym typeface="Open Sans"/>
              </a:rPr>
              <a:t>‹#›</a:t>
            </a:fld>
            <a:endParaRPr i="0" sz="800" u="none" cap="none" strike="noStrike">
              <a:solidFill>
                <a:srgbClr val="A5A5A5"/>
              </a:solidFill>
              <a:latin typeface="Open Sans"/>
              <a:ea typeface="Open Sans"/>
              <a:cs typeface="Open Sans"/>
              <a:sym typeface="Open Sans"/>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 id="2147483665" r:id="rId18"/>
    <p:sldLayoutId id="2147483666" r:id="rId19"/>
    <p:sldLayoutId id="2147483667" r:id="rId20"/>
    <p:sldLayoutId id="2147483668" r:id="rId21"/>
    <p:sldLayoutId id="2147483669" r:id="rId22"/>
    <p:sldLayoutId id="2147483670" r:id="rId23"/>
    <p:sldLayoutId id="2147483671" r:id="rId24"/>
    <p:sldLayoutId id="2147483672" r:id="rId25"/>
    <p:sldLayoutId id="2147483673" r:id="rId26"/>
    <p:sldLayoutId id="2147483674" r:id="rId27"/>
    <p:sldLayoutId id="2147483675" r:id="rId28"/>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33.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0.xml"/><Relationship Id="rId3" Type="http://schemas.openxmlformats.org/officeDocument/2006/relationships/slide" Target="/ppt/slides/slide6.xml"/><Relationship Id="rId4" Type="http://schemas.openxmlformats.org/officeDocument/2006/relationships/slide" Target="/ppt/slides/slide34.xml"/><Relationship Id="rId5" Type="http://schemas.openxmlformats.org/officeDocument/2006/relationships/slide" Target="/ppt/slides/slide6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1.xml"/><Relationship Id="rId3" Type="http://schemas.openxmlformats.org/officeDocument/2006/relationships/slide" Target="/ppt/slides/slide6.xml"/><Relationship Id="rId4" Type="http://schemas.openxmlformats.org/officeDocument/2006/relationships/slide" Target="/ppt/slides/slide34.xml"/><Relationship Id="rId5" Type="http://schemas.openxmlformats.org/officeDocument/2006/relationships/slide" Target="/ppt/slides/slide6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2.xml"/><Relationship Id="rId3" Type="http://schemas.openxmlformats.org/officeDocument/2006/relationships/slide" Target="/ppt/slides/slide6.xml"/><Relationship Id="rId4" Type="http://schemas.openxmlformats.org/officeDocument/2006/relationships/slide" Target="/ppt/slides/slide34.xml"/><Relationship Id="rId5" Type="http://schemas.openxmlformats.org/officeDocument/2006/relationships/slide" Target="/ppt/slides/slide6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4.xml"/><Relationship Id="rId3" Type="http://schemas.openxmlformats.org/officeDocument/2006/relationships/image" Target="../media/image37.jpg"/><Relationship Id="rId4" Type="http://schemas.openxmlformats.org/officeDocument/2006/relationships/image" Target="../media/image39.jpg"/><Relationship Id="rId9" Type="http://schemas.openxmlformats.org/officeDocument/2006/relationships/slide" Target="/ppt/slides/slide61.xml"/><Relationship Id="rId5" Type="http://schemas.openxmlformats.org/officeDocument/2006/relationships/image" Target="../media/image42.jpg"/><Relationship Id="rId6" Type="http://schemas.openxmlformats.org/officeDocument/2006/relationships/image" Target="../media/image41.jpg"/><Relationship Id="rId7" Type="http://schemas.openxmlformats.org/officeDocument/2006/relationships/slide" Target="/ppt/slides/slide6.xml"/><Relationship Id="rId8" Type="http://schemas.openxmlformats.org/officeDocument/2006/relationships/slide" Target="/ppt/slides/slide3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5.xml"/><Relationship Id="rId3" Type="http://schemas.openxmlformats.org/officeDocument/2006/relationships/image" Target="../media/image37.jpg"/><Relationship Id="rId4" Type="http://schemas.openxmlformats.org/officeDocument/2006/relationships/image" Target="../media/image39.jpg"/><Relationship Id="rId9" Type="http://schemas.openxmlformats.org/officeDocument/2006/relationships/slide" Target="/ppt/slides/slide61.xml"/><Relationship Id="rId5" Type="http://schemas.openxmlformats.org/officeDocument/2006/relationships/image" Target="../media/image42.jpg"/><Relationship Id="rId6" Type="http://schemas.openxmlformats.org/officeDocument/2006/relationships/image" Target="../media/image41.jpg"/><Relationship Id="rId7" Type="http://schemas.openxmlformats.org/officeDocument/2006/relationships/slide" Target="/ppt/slides/slide6.xml"/><Relationship Id="rId8" Type="http://schemas.openxmlformats.org/officeDocument/2006/relationships/slide" Target="/ppt/slides/slide34.xml"/><Relationship Id="rId10" Type="http://schemas.openxmlformats.org/officeDocument/2006/relationships/image" Target="../media/image43.jp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6.xml"/><Relationship Id="rId3" Type="http://schemas.openxmlformats.org/officeDocument/2006/relationships/slide" Target="/ppt/slides/slide6.xml"/><Relationship Id="rId4" Type="http://schemas.openxmlformats.org/officeDocument/2006/relationships/slide" Target="/ppt/slides/slide34.xml"/><Relationship Id="rId5" Type="http://schemas.openxmlformats.org/officeDocument/2006/relationships/slide" Target="/ppt/slides/slide6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7.xml"/><Relationship Id="rId3" Type="http://schemas.openxmlformats.org/officeDocument/2006/relationships/slide" Target="/ppt/slides/slide67.xml"/><Relationship Id="rId4" Type="http://schemas.openxmlformats.org/officeDocument/2006/relationships/image" Target="../media/image30.png"/><Relationship Id="rId5" Type="http://schemas.openxmlformats.org/officeDocument/2006/relationships/slide" Target="/ppt/slides/slide6.xml"/><Relationship Id="rId6" Type="http://schemas.openxmlformats.org/officeDocument/2006/relationships/slide" Target="/ppt/slides/slide34.xml"/><Relationship Id="rId7" Type="http://schemas.openxmlformats.org/officeDocument/2006/relationships/slide" Target="/ppt/slides/slide6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8.xml"/><Relationship Id="rId3" Type="http://schemas.openxmlformats.org/officeDocument/2006/relationships/slide" Target="/ppt/slides/slide68.xml"/><Relationship Id="rId4" Type="http://schemas.openxmlformats.org/officeDocument/2006/relationships/slide" Target="/ppt/slides/slide6.xml"/><Relationship Id="rId5" Type="http://schemas.openxmlformats.org/officeDocument/2006/relationships/slide" Target="/ppt/slides/slide34.xml"/><Relationship Id="rId6" Type="http://schemas.openxmlformats.org/officeDocument/2006/relationships/slide" Target="/ppt/slides/slide61.xml"/><Relationship Id="rId7" Type="http://schemas.openxmlformats.org/officeDocument/2006/relationships/image" Target="../media/image30.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9.xml"/><Relationship Id="rId3" Type="http://schemas.openxmlformats.org/officeDocument/2006/relationships/image" Target="../media/image30.png"/><Relationship Id="rId4" Type="http://schemas.openxmlformats.org/officeDocument/2006/relationships/slide" Target="/ppt/slides/slide6.xml"/><Relationship Id="rId5" Type="http://schemas.openxmlformats.org/officeDocument/2006/relationships/slide" Target="/ppt/slides/slide34.xml"/><Relationship Id="rId6" Type="http://schemas.openxmlformats.org/officeDocument/2006/relationships/slide" Target="/ppt/slides/slide61.xml"/><Relationship Id="rId7" Type="http://schemas.openxmlformats.org/officeDocument/2006/relationships/slide" Target="/ppt/slides/slide6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2.xml"/><Relationship Id="rId3" Type="http://schemas.openxmlformats.org/officeDocument/2006/relationships/image" Target="../media/image76.png"/><Relationship Id="rId4" Type="http://schemas.openxmlformats.org/officeDocument/2006/relationships/image" Target="../media/image72.png"/><Relationship Id="rId9" Type="http://schemas.openxmlformats.org/officeDocument/2006/relationships/image" Target="../media/image75.png"/><Relationship Id="rId5" Type="http://schemas.openxmlformats.org/officeDocument/2006/relationships/image" Target="../media/image74.png"/><Relationship Id="rId6" Type="http://schemas.openxmlformats.org/officeDocument/2006/relationships/image" Target="../media/image73.png"/><Relationship Id="rId7" Type="http://schemas.openxmlformats.org/officeDocument/2006/relationships/image" Target="../media/image71.png"/><Relationship Id="rId8" Type="http://schemas.openxmlformats.org/officeDocument/2006/relationships/image" Target="../media/image70.png"/><Relationship Id="rId11" Type="http://schemas.openxmlformats.org/officeDocument/2006/relationships/image" Target="../media/image29.png"/><Relationship Id="rId10" Type="http://schemas.openxmlformats.org/officeDocument/2006/relationships/image" Target="../media/image28.png"/><Relationship Id="rId12" Type="http://schemas.openxmlformats.org/officeDocument/2006/relationships/image" Target="../media/image32.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0.xml"/><Relationship Id="rId3" Type="http://schemas.openxmlformats.org/officeDocument/2006/relationships/image" Target="../media/image30.png"/><Relationship Id="rId4" Type="http://schemas.openxmlformats.org/officeDocument/2006/relationships/slide" Target="/ppt/slides/slide6.xml"/><Relationship Id="rId9" Type="http://schemas.openxmlformats.org/officeDocument/2006/relationships/slide" Target="/ppt/slides/slide70.xml"/><Relationship Id="rId5" Type="http://schemas.openxmlformats.org/officeDocument/2006/relationships/slide" Target="/ppt/slides/slide34.xml"/><Relationship Id="rId6" Type="http://schemas.openxmlformats.org/officeDocument/2006/relationships/slide" Target="/ppt/slides/slide61.xml"/><Relationship Id="rId7" Type="http://schemas.openxmlformats.org/officeDocument/2006/relationships/slide" Target="/ppt/slides/slide71.xml"/><Relationship Id="rId8" Type="http://schemas.openxmlformats.org/officeDocument/2006/relationships/slide" Target="/ppt/slides/slide7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1.xml"/><Relationship Id="rId3" Type="http://schemas.openxmlformats.org/officeDocument/2006/relationships/image" Target="../media/image30.png"/><Relationship Id="rId4" Type="http://schemas.openxmlformats.org/officeDocument/2006/relationships/slide" Target="/ppt/slides/slide6.xml"/><Relationship Id="rId5" Type="http://schemas.openxmlformats.org/officeDocument/2006/relationships/slide" Target="/ppt/slides/slide34.xml"/><Relationship Id="rId6" Type="http://schemas.openxmlformats.org/officeDocument/2006/relationships/slide" Target="/ppt/slides/slide61.xml"/><Relationship Id="rId7" Type="http://schemas.openxmlformats.org/officeDocument/2006/relationships/image" Target="../media/image44.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2.xml"/><Relationship Id="rId3" Type="http://schemas.openxmlformats.org/officeDocument/2006/relationships/image" Target="../media/image30.png"/><Relationship Id="rId4" Type="http://schemas.openxmlformats.org/officeDocument/2006/relationships/slide" Target="/ppt/slides/slide6.xml"/><Relationship Id="rId5" Type="http://schemas.openxmlformats.org/officeDocument/2006/relationships/slide" Target="/ppt/slides/slide34.xml"/><Relationship Id="rId6" Type="http://schemas.openxmlformats.org/officeDocument/2006/relationships/slide" Target="/ppt/slides/slide6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3.xml"/><Relationship Id="rId3" Type="http://schemas.openxmlformats.org/officeDocument/2006/relationships/image" Target="../media/image48.png"/><Relationship Id="rId4" Type="http://schemas.openxmlformats.org/officeDocument/2006/relationships/slide" Target="/ppt/slides/slide6.xml"/><Relationship Id="rId5" Type="http://schemas.openxmlformats.org/officeDocument/2006/relationships/slide" Target="/ppt/slides/slide34.xml"/><Relationship Id="rId6" Type="http://schemas.openxmlformats.org/officeDocument/2006/relationships/slide" Target="/ppt/slides/slide61.xml"/><Relationship Id="rId7" Type="http://schemas.openxmlformats.org/officeDocument/2006/relationships/image" Target="../media/image47.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4.xml"/><Relationship Id="rId3" Type="http://schemas.openxmlformats.org/officeDocument/2006/relationships/slide" Target="/ppt/slides/slide6.xml"/><Relationship Id="rId4" Type="http://schemas.openxmlformats.org/officeDocument/2006/relationships/slide" Target="/ppt/slides/slide34.xml"/><Relationship Id="rId5" Type="http://schemas.openxmlformats.org/officeDocument/2006/relationships/slide" Target="/ppt/slides/slide61.xml"/><Relationship Id="rId6" Type="http://schemas.openxmlformats.org/officeDocument/2006/relationships/image" Target="../media/image45.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5.xml"/><Relationship Id="rId3" Type="http://schemas.openxmlformats.org/officeDocument/2006/relationships/image" Target="../media/image30.png"/><Relationship Id="rId4" Type="http://schemas.openxmlformats.org/officeDocument/2006/relationships/slide" Target="/ppt/slides/slide6.xml"/><Relationship Id="rId5" Type="http://schemas.openxmlformats.org/officeDocument/2006/relationships/slide" Target="/ppt/slides/slide34.xml"/><Relationship Id="rId6" Type="http://schemas.openxmlformats.org/officeDocument/2006/relationships/slide" Target="/ppt/slides/slide6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3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3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34.xml"/><Relationship Id="rId3" Type="http://schemas.openxmlformats.org/officeDocument/2006/relationships/slide" Target="/ppt/slides/slide36.xml"/><Relationship Id="rId4" Type="http://schemas.openxmlformats.org/officeDocument/2006/relationships/slide" Target="/ppt/slides/slide39.xml"/><Relationship Id="rId5" Type="http://schemas.openxmlformats.org/officeDocument/2006/relationships/slide" Target="/ppt/slides/slide5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35.xml"/><Relationship Id="rId3" Type="http://schemas.openxmlformats.org/officeDocument/2006/relationships/slide" Target="/ppt/slides/slide6.xml"/><Relationship Id="rId4" Type="http://schemas.openxmlformats.org/officeDocument/2006/relationships/slide" Target="/ppt/slides/slide34.xml"/><Relationship Id="rId5" Type="http://schemas.openxmlformats.org/officeDocument/2006/relationships/slide" Target="/ppt/slides/slide6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36.xml"/><Relationship Id="rId3" Type="http://schemas.openxmlformats.org/officeDocument/2006/relationships/image" Target="../media/image30.png"/><Relationship Id="rId4" Type="http://schemas.openxmlformats.org/officeDocument/2006/relationships/slide" Target="/ppt/slides/slide6.xml"/><Relationship Id="rId5" Type="http://schemas.openxmlformats.org/officeDocument/2006/relationships/slide" Target="/ppt/slides/slide34.xml"/><Relationship Id="rId6" Type="http://schemas.openxmlformats.org/officeDocument/2006/relationships/slide" Target="/ppt/slides/slide61.xml"/><Relationship Id="rId7" Type="http://schemas.openxmlformats.org/officeDocument/2006/relationships/slide" Target="/ppt/slides/slide74.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37.xml"/><Relationship Id="rId3" Type="http://schemas.openxmlformats.org/officeDocument/2006/relationships/slide" Target="/ppt/slides/slide6.xml"/><Relationship Id="rId4" Type="http://schemas.openxmlformats.org/officeDocument/2006/relationships/slide" Target="/ppt/slides/slide34.xml"/><Relationship Id="rId5" Type="http://schemas.openxmlformats.org/officeDocument/2006/relationships/slide" Target="/ppt/slides/slide6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3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39.xml"/><Relationship Id="rId3" Type="http://schemas.openxmlformats.org/officeDocument/2006/relationships/image" Target="../media/image30.png"/><Relationship Id="rId4" Type="http://schemas.openxmlformats.org/officeDocument/2006/relationships/slide" Target="/ppt/slides/slide6.xml"/><Relationship Id="rId9" Type="http://schemas.openxmlformats.org/officeDocument/2006/relationships/slide" Target="/ppt/slides/slide75.xml"/><Relationship Id="rId5" Type="http://schemas.openxmlformats.org/officeDocument/2006/relationships/slide" Target="/ppt/slides/slide34.xml"/><Relationship Id="rId6" Type="http://schemas.openxmlformats.org/officeDocument/2006/relationships/slide" Target="/ppt/slides/slide61.xml"/><Relationship Id="rId7" Type="http://schemas.openxmlformats.org/officeDocument/2006/relationships/hyperlink" Target="https://climateactiontransparency.org/our-work/icat-toolbox/assessment-guides/stakeholder-participation/" TargetMode="External"/><Relationship Id="rId8" Type="http://schemas.openxmlformats.org/officeDocument/2006/relationships/image" Target="../media/image50.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4.xml"/><Relationship Id="rId3" Type="http://schemas.openxmlformats.org/officeDocument/2006/relationships/slide" Target="/ppt/slides/slide6.xml"/><Relationship Id="rId4" Type="http://schemas.openxmlformats.org/officeDocument/2006/relationships/slide" Target="/ppt/slides/slide34.xml"/><Relationship Id="rId5" Type="http://schemas.openxmlformats.org/officeDocument/2006/relationships/slide" Target="/ppt/slides/slide61.xml"/><Relationship Id="rId6" Type="http://schemas.openxmlformats.org/officeDocument/2006/relationships/image" Target="../media/image30.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40.xml"/><Relationship Id="rId3" Type="http://schemas.openxmlformats.org/officeDocument/2006/relationships/slide" Target="/ppt/slides/slide6.xml"/><Relationship Id="rId4" Type="http://schemas.openxmlformats.org/officeDocument/2006/relationships/slide" Target="/ppt/slides/slide34.xml"/><Relationship Id="rId5" Type="http://schemas.openxmlformats.org/officeDocument/2006/relationships/slide" Target="/ppt/slides/slide61.xml"/><Relationship Id="rId6" Type="http://schemas.openxmlformats.org/officeDocument/2006/relationships/image" Target="../media/image46.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41.xml"/><Relationship Id="rId3" Type="http://schemas.openxmlformats.org/officeDocument/2006/relationships/image" Target="../media/image52.png"/><Relationship Id="rId4" Type="http://schemas.openxmlformats.org/officeDocument/2006/relationships/image" Target="../media/image49.png"/><Relationship Id="rId9" Type="http://schemas.openxmlformats.org/officeDocument/2006/relationships/slide" Target="/ppt/slides/slide34.xml"/><Relationship Id="rId5" Type="http://schemas.openxmlformats.org/officeDocument/2006/relationships/image" Target="../media/image54.png"/><Relationship Id="rId6" Type="http://schemas.openxmlformats.org/officeDocument/2006/relationships/image" Target="../media/image51.png"/><Relationship Id="rId7" Type="http://schemas.openxmlformats.org/officeDocument/2006/relationships/image" Target="../media/image53.png"/><Relationship Id="rId8" Type="http://schemas.openxmlformats.org/officeDocument/2006/relationships/slide" Target="/ppt/slides/slide6.xml"/><Relationship Id="rId10" Type="http://schemas.openxmlformats.org/officeDocument/2006/relationships/slide" Target="/ppt/slides/slide6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42.xml"/><Relationship Id="rId3" Type="http://schemas.openxmlformats.org/officeDocument/2006/relationships/slide" Target="/ppt/slides/slide6.xml"/><Relationship Id="rId4" Type="http://schemas.openxmlformats.org/officeDocument/2006/relationships/slide" Target="/ppt/slides/slide34.xml"/><Relationship Id="rId5" Type="http://schemas.openxmlformats.org/officeDocument/2006/relationships/slide" Target="/ppt/slides/slide61.xml"/><Relationship Id="rId6" Type="http://schemas.openxmlformats.org/officeDocument/2006/relationships/slide" Target="/ppt/slides/slide7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43.xml"/><Relationship Id="rId3" Type="http://schemas.openxmlformats.org/officeDocument/2006/relationships/slide" Target="/ppt/slides/slide6.xml"/><Relationship Id="rId4" Type="http://schemas.openxmlformats.org/officeDocument/2006/relationships/slide" Target="/ppt/slides/slide34.xml"/><Relationship Id="rId5" Type="http://schemas.openxmlformats.org/officeDocument/2006/relationships/slide" Target="/ppt/slides/slide61.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44.xml"/><Relationship Id="rId3" Type="http://schemas.openxmlformats.org/officeDocument/2006/relationships/image" Target="../media/image55.png"/><Relationship Id="rId4" Type="http://schemas.openxmlformats.org/officeDocument/2006/relationships/slide" Target="/ppt/slides/slide6.xml"/><Relationship Id="rId5" Type="http://schemas.openxmlformats.org/officeDocument/2006/relationships/slide" Target="/ppt/slides/slide34.xml"/><Relationship Id="rId6" Type="http://schemas.openxmlformats.org/officeDocument/2006/relationships/slide" Target="/ppt/slides/slide61.xml"/><Relationship Id="rId7" Type="http://schemas.openxmlformats.org/officeDocument/2006/relationships/hyperlink" Target="https://climateactiontransparency.org/our-work/icat-toolbox/assessment-guides/stakeholder-participation/" TargetMode="External"/><Relationship Id="rId8" Type="http://schemas.openxmlformats.org/officeDocument/2006/relationships/image" Target="../media/image50.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45.xml"/><Relationship Id="rId3" Type="http://schemas.openxmlformats.org/officeDocument/2006/relationships/image" Target="../media/image56.png"/><Relationship Id="rId4" Type="http://schemas.openxmlformats.org/officeDocument/2006/relationships/slide" Target="/ppt/slides/slide6.xml"/><Relationship Id="rId5" Type="http://schemas.openxmlformats.org/officeDocument/2006/relationships/slide" Target="/ppt/slides/slide34.xml"/><Relationship Id="rId6" Type="http://schemas.openxmlformats.org/officeDocument/2006/relationships/slide" Target="/ppt/slides/slide61.xml"/><Relationship Id="rId7" Type="http://schemas.openxmlformats.org/officeDocument/2006/relationships/slide" Target="/ppt/slides/slide76.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46.xml"/><Relationship Id="rId3" Type="http://schemas.openxmlformats.org/officeDocument/2006/relationships/slide" Target="/ppt/slides/slide6.xml"/><Relationship Id="rId4" Type="http://schemas.openxmlformats.org/officeDocument/2006/relationships/slide" Target="/ppt/slides/slide34.xml"/><Relationship Id="rId5" Type="http://schemas.openxmlformats.org/officeDocument/2006/relationships/slide" Target="/ppt/slides/slide61.xml"/><Relationship Id="rId6" Type="http://schemas.openxmlformats.org/officeDocument/2006/relationships/image" Target="../media/image65.pn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47.xml"/><Relationship Id="rId3" Type="http://schemas.openxmlformats.org/officeDocument/2006/relationships/image" Target="../media/image65.png"/><Relationship Id="rId4" Type="http://schemas.openxmlformats.org/officeDocument/2006/relationships/slide" Target="/ppt/slides/slide6.xml"/><Relationship Id="rId5" Type="http://schemas.openxmlformats.org/officeDocument/2006/relationships/slide" Target="/ppt/slides/slide34.xml"/><Relationship Id="rId6" Type="http://schemas.openxmlformats.org/officeDocument/2006/relationships/slide" Target="/ppt/slides/slide61.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48.xml"/><Relationship Id="rId3" Type="http://schemas.openxmlformats.org/officeDocument/2006/relationships/image" Target="../media/image30.png"/><Relationship Id="rId4" Type="http://schemas.openxmlformats.org/officeDocument/2006/relationships/slide" Target="/ppt/slides/slide6.xml"/><Relationship Id="rId9" Type="http://schemas.openxmlformats.org/officeDocument/2006/relationships/slide" Target="/ppt/slides/slide78.xml"/><Relationship Id="rId5" Type="http://schemas.openxmlformats.org/officeDocument/2006/relationships/slide" Target="/ppt/slides/slide34.xml"/><Relationship Id="rId6" Type="http://schemas.openxmlformats.org/officeDocument/2006/relationships/slide" Target="/ppt/slides/slide61.xml"/><Relationship Id="rId7" Type="http://schemas.openxmlformats.org/officeDocument/2006/relationships/hyperlink" Target="https://climateactiontransparency.org/our-work/icat-toolbox/assessment-guides/stakeholder-participation/" TargetMode="External"/><Relationship Id="rId8" Type="http://schemas.openxmlformats.org/officeDocument/2006/relationships/image" Target="../media/image50.png"/><Relationship Id="rId10" Type="http://schemas.openxmlformats.org/officeDocument/2006/relationships/image" Target="../media/image60.pn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49.xml"/><Relationship Id="rId3" Type="http://schemas.openxmlformats.org/officeDocument/2006/relationships/slide" Target="/ppt/slides/slide6.xml"/><Relationship Id="rId4" Type="http://schemas.openxmlformats.org/officeDocument/2006/relationships/slide" Target="/ppt/slides/slide34.xml"/><Relationship Id="rId5" Type="http://schemas.openxmlformats.org/officeDocument/2006/relationships/slide" Target="/ppt/slides/slide61.xml"/><Relationship Id="rId6" Type="http://schemas.openxmlformats.org/officeDocument/2006/relationships/image" Target="../media/image59.png"/><Relationship Id="rId7" Type="http://schemas.openxmlformats.org/officeDocument/2006/relationships/image" Target="../media/image63.png"/><Relationship Id="rId8" Type="http://schemas.openxmlformats.org/officeDocument/2006/relationships/slide" Target="/ppt/slides/slide7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5.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50.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51.xml"/><Relationship Id="rId3" Type="http://schemas.openxmlformats.org/officeDocument/2006/relationships/image" Target="../media/image57.png"/><Relationship Id="rId4" Type="http://schemas.openxmlformats.org/officeDocument/2006/relationships/image" Target="../media/image58.png"/><Relationship Id="rId9" Type="http://schemas.openxmlformats.org/officeDocument/2006/relationships/slide" Target="/ppt/slides/slide61.xml"/><Relationship Id="rId5" Type="http://schemas.openxmlformats.org/officeDocument/2006/relationships/image" Target="../media/image61.png"/><Relationship Id="rId6" Type="http://schemas.openxmlformats.org/officeDocument/2006/relationships/image" Target="../media/image30.png"/><Relationship Id="rId7" Type="http://schemas.openxmlformats.org/officeDocument/2006/relationships/slide" Target="/ppt/slides/slide6.xml"/><Relationship Id="rId8" Type="http://schemas.openxmlformats.org/officeDocument/2006/relationships/slide" Target="/ppt/slides/slide34.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52.xml"/><Relationship Id="rId3" Type="http://schemas.openxmlformats.org/officeDocument/2006/relationships/slide" Target="/ppt/slides/slide80.xml"/><Relationship Id="rId4" Type="http://schemas.openxmlformats.org/officeDocument/2006/relationships/image" Target="../media/image62.png"/><Relationship Id="rId5" Type="http://schemas.openxmlformats.org/officeDocument/2006/relationships/image" Target="../media/image64.png"/><Relationship Id="rId6" Type="http://schemas.openxmlformats.org/officeDocument/2006/relationships/slide" Target="/ppt/slides/slide6.xml"/><Relationship Id="rId7" Type="http://schemas.openxmlformats.org/officeDocument/2006/relationships/slide" Target="/ppt/slides/slide34.xml"/><Relationship Id="rId8" Type="http://schemas.openxmlformats.org/officeDocument/2006/relationships/slide" Target="/ppt/slides/slide61.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53.xml"/><Relationship Id="rId3" Type="http://schemas.openxmlformats.org/officeDocument/2006/relationships/slide" Target="/ppt/slides/slide6.xml"/><Relationship Id="rId4" Type="http://schemas.openxmlformats.org/officeDocument/2006/relationships/slide" Target="/ppt/slides/slide34.xml"/><Relationship Id="rId5" Type="http://schemas.openxmlformats.org/officeDocument/2006/relationships/slide" Target="/ppt/slides/slide61.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54.xml"/><Relationship Id="rId3" Type="http://schemas.openxmlformats.org/officeDocument/2006/relationships/slide" Target="/ppt/slides/slide6.xml"/><Relationship Id="rId4" Type="http://schemas.openxmlformats.org/officeDocument/2006/relationships/slide" Target="/ppt/slides/slide34.xml"/><Relationship Id="rId5" Type="http://schemas.openxmlformats.org/officeDocument/2006/relationships/slide" Target="/ppt/slides/slide61.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55.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56.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57.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58.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5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6.xml"/><Relationship Id="rId3" Type="http://schemas.openxmlformats.org/officeDocument/2006/relationships/slide" Target="/ppt/slides/slide7.xml"/><Relationship Id="rId4" Type="http://schemas.openxmlformats.org/officeDocument/2006/relationships/slide" Target="/ppt/slides/slide14.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60.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61.xml"/><Relationship Id="rId3" Type="http://schemas.openxmlformats.org/officeDocument/2006/relationships/slide" Target="/ppt/slides/slide62.xml"/><Relationship Id="rId4" Type="http://schemas.openxmlformats.org/officeDocument/2006/relationships/slide" Target="/ppt/slides/slide63.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62.xml"/><Relationship Id="rId3" Type="http://schemas.openxmlformats.org/officeDocument/2006/relationships/image" Target="../media/image30.png"/><Relationship Id="rId4" Type="http://schemas.openxmlformats.org/officeDocument/2006/relationships/slide" Target="/ppt/slides/slide6.xml"/><Relationship Id="rId5" Type="http://schemas.openxmlformats.org/officeDocument/2006/relationships/slide" Target="/ppt/slides/slide34.xml"/><Relationship Id="rId6" Type="http://schemas.openxmlformats.org/officeDocument/2006/relationships/slide" Target="/ppt/slides/slide61.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63.xml"/><Relationship Id="rId3" Type="http://schemas.openxmlformats.org/officeDocument/2006/relationships/image" Target="../media/image30.png"/><Relationship Id="rId4" Type="http://schemas.openxmlformats.org/officeDocument/2006/relationships/slide" Target="/ppt/slides/slide6.xml"/><Relationship Id="rId5" Type="http://schemas.openxmlformats.org/officeDocument/2006/relationships/slide" Target="/ppt/slides/slide34.xml"/><Relationship Id="rId6" Type="http://schemas.openxmlformats.org/officeDocument/2006/relationships/slide" Target="/ppt/slides/slide61.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64.xml"/><Relationship Id="rId3" Type="http://schemas.openxmlformats.org/officeDocument/2006/relationships/image" Target="../media/image30.png"/><Relationship Id="rId4" Type="http://schemas.openxmlformats.org/officeDocument/2006/relationships/slide" Target="/ppt/slides/slide6.xml"/><Relationship Id="rId5" Type="http://schemas.openxmlformats.org/officeDocument/2006/relationships/slide" Target="/ppt/slides/slide34.xml"/><Relationship Id="rId6" Type="http://schemas.openxmlformats.org/officeDocument/2006/relationships/slide" Target="/ppt/slides/slide61.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5.xml"/><Relationship Id="rId3" Type="http://schemas.openxmlformats.org/officeDocument/2006/relationships/hyperlink" Target="http://www.climateactiontransparency.org/" TargetMode="External"/><Relationship Id="rId4" Type="http://schemas.openxmlformats.org/officeDocument/2006/relationships/hyperlink" Target="mailto:icat@unops.org" TargetMode="External"/><Relationship Id="rId5" Type="http://schemas.openxmlformats.org/officeDocument/2006/relationships/image" Target="../media/image68.png"/></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66.xml"/><Relationship Id="rId3" Type="http://schemas.openxmlformats.org/officeDocument/2006/relationships/image" Target="../media/image66.png"/><Relationship Id="rId4" Type="http://schemas.openxmlformats.org/officeDocument/2006/relationships/image" Target="../media/image67.png"/><Relationship Id="rId5" Type="http://schemas.openxmlformats.org/officeDocument/2006/relationships/image" Target="../media/image69.png"/></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67.xml"/><Relationship Id="rId3" Type="http://schemas.openxmlformats.org/officeDocument/2006/relationships/slide" Target="/ppt/slides/slide17.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68.xml"/><Relationship Id="rId3" Type="http://schemas.openxmlformats.org/officeDocument/2006/relationships/slide" Target="/ppt/slides/slide18.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69.xml"/><Relationship Id="rId3" Type="http://schemas.openxmlformats.org/officeDocument/2006/relationships/slide" Target="/ppt/slides/slide1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7.xml"/><Relationship Id="rId3" Type="http://schemas.openxmlformats.org/officeDocument/2006/relationships/slide" Target="/ppt/slides/slide6.xml"/><Relationship Id="rId4" Type="http://schemas.openxmlformats.org/officeDocument/2006/relationships/slide" Target="/ppt/slides/slide34.xml"/><Relationship Id="rId5" Type="http://schemas.openxmlformats.org/officeDocument/2006/relationships/slide" Target="/ppt/slides/slide61.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70.xml"/><Relationship Id="rId3" Type="http://schemas.openxmlformats.org/officeDocument/2006/relationships/hyperlink" Target="https://www.ipcc-nggip.iges.or.jp/public/gpglulucf/gpglulucf.html" TargetMode="External"/><Relationship Id="rId4" Type="http://schemas.openxmlformats.org/officeDocument/2006/relationships/hyperlink" Target="https://www.ipcc-nggip.iges.or.jp/public/2006gl/vol4.html" TargetMode="External"/><Relationship Id="rId5" Type="http://schemas.openxmlformats.org/officeDocument/2006/relationships/hyperlink" Target="https://redd.unfccc.int/uploads/63_49_redd_20121204_gofc-gold_brice.pdf" TargetMode="External"/><Relationship Id="rId6" Type="http://schemas.openxmlformats.org/officeDocument/2006/relationships/hyperlink" Target="https://winrock.org/document/standard-operating-procedures-for-terrestrial-carbon-measurement-manual/" TargetMode="External"/><Relationship Id="rId7" Type="http://schemas.openxmlformats.org/officeDocument/2006/relationships/hyperlink" Target="http://www.fao.org/gfoi/components/methods-and-guidance-documentation/en/" TargetMode="External"/><Relationship Id="rId8" Type="http://schemas.openxmlformats.org/officeDocument/2006/relationships/slide" Target="/ppt/slides/slide20.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71.xml"/><Relationship Id="rId3" Type="http://schemas.openxmlformats.org/officeDocument/2006/relationships/slide" Target="/ppt/slides/slide72.xml"/><Relationship Id="rId4" Type="http://schemas.openxmlformats.org/officeDocument/2006/relationships/slide" Target="/ppt/slides/slide20.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72.xml"/><Relationship Id="rId3" Type="http://schemas.openxmlformats.org/officeDocument/2006/relationships/slide" Target="/ppt/slides/slide73.xml"/><Relationship Id="rId4" Type="http://schemas.openxmlformats.org/officeDocument/2006/relationships/slide" Target="/ppt/slides/slide20.xml"/><Relationship Id="rId5" Type="http://schemas.openxmlformats.org/officeDocument/2006/relationships/slide" Target="/ppt/slides/slide71.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73.xml"/><Relationship Id="rId3" Type="http://schemas.openxmlformats.org/officeDocument/2006/relationships/slide" Target="/ppt/slides/slide20.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74.xml"/><Relationship Id="rId3" Type="http://schemas.openxmlformats.org/officeDocument/2006/relationships/slide" Target="/ppt/slides/slide36.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75.xml"/><Relationship Id="rId3" Type="http://schemas.openxmlformats.org/officeDocument/2006/relationships/slide" Target="/ppt/slides/slide39.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76.xml"/><Relationship Id="rId3" Type="http://schemas.openxmlformats.org/officeDocument/2006/relationships/slide" Target="/ppt/slides/slide45.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77.xml"/><Relationship Id="rId3" Type="http://schemas.openxmlformats.org/officeDocument/2006/relationships/slide" Target="/ppt/slides/slide4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78.xml"/><Relationship Id="rId3" Type="http://schemas.openxmlformats.org/officeDocument/2006/relationships/slide" Target="/ppt/slides/slide48.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79.xml"/><Relationship Id="rId3" Type="http://schemas.openxmlformats.org/officeDocument/2006/relationships/slide" Target="/ppt/slides/slide49.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8.xml"/><Relationship Id="rId3" Type="http://schemas.openxmlformats.org/officeDocument/2006/relationships/image" Target="../media/image36.png"/><Relationship Id="rId4" Type="http://schemas.openxmlformats.org/officeDocument/2006/relationships/image" Target="../media/image38.png"/><Relationship Id="rId5" Type="http://schemas.openxmlformats.org/officeDocument/2006/relationships/slide" Target="/ppt/slides/slide6.xml"/><Relationship Id="rId6" Type="http://schemas.openxmlformats.org/officeDocument/2006/relationships/slide" Target="/ppt/slides/slide34.xml"/><Relationship Id="rId7" Type="http://schemas.openxmlformats.org/officeDocument/2006/relationships/slide" Target="/ppt/slides/slide61.xml"/><Relationship Id="rId8" Type="http://schemas.openxmlformats.org/officeDocument/2006/relationships/image" Target="../media/image35.png"/></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80.xml"/><Relationship Id="rId3" Type="http://schemas.openxmlformats.org/officeDocument/2006/relationships/slide" Target="/ppt/slides/slide5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9.xml"/><Relationship Id="rId3" Type="http://schemas.openxmlformats.org/officeDocument/2006/relationships/slide" Target="/ppt/slides/slide6.xml"/><Relationship Id="rId4" Type="http://schemas.openxmlformats.org/officeDocument/2006/relationships/slide" Target="/ppt/slides/slide34.xml"/><Relationship Id="rId5" Type="http://schemas.openxmlformats.org/officeDocument/2006/relationships/slide" Target="/ppt/slides/slide61.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1" name="Shape 231"/>
        <p:cNvGrpSpPr/>
        <p:nvPr/>
      </p:nvGrpSpPr>
      <p:grpSpPr>
        <a:xfrm>
          <a:off x="0" y="0"/>
          <a:ext cx="0" cy="0"/>
          <a:chOff x="0" y="0"/>
          <a:chExt cx="0" cy="0"/>
        </a:xfrm>
      </p:grpSpPr>
      <p:sp>
        <p:nvSpPr>
          <p:cNvPr id="232" name="Google Shape;232;p30"/>
          <p:cNvSpPr txBox="1"/>
          <p:nvPr>
            <p:ph type="title"/>
          </p:nvPr>
        </p:nvSpPr>
        <p:spPr>
          <a:xfrm>
            <a:off x="4848300" y="445025"/>
            <a:ext cx="4212600" cy="1124100"/>
          </a:xfrm>
          <a:prstGeom prst="rect">
            <a:avLst/>
          </a:prstGeom>
        </p:spPr>
        <p:txBody>
          <a:bodyPr anchorCtr="0" anchor="t" bIns="91425" lIns="91425" spcFirstLastPara="1" rIns="91425" wrap="square" tIns="91425">
            <a:normAutofit/>
          </a:bodyPr>
          <a:lstStyle/>
          <a:p>
            <a:pPr indent="0" lvl="0" marL="0" rtl="0" algn="l">
              <a:lnSpc>
                <a:spcPct val="90000"/>
              </a:lnSpc>
              <a:spcBef>
                <a:spcPts val="0"/>
              </a:spcBef>
              <a:spcAft>
                <a:spcPts val="0"/>
              </a:spcAft>
              <a:buClr>
                <a:srgbClr val="FFFFFF"/>
              </a:buClr>
              <a:buSzPts val="3400"/>
              <a:buFont typeface="Arial"/>
              <a:buNone/>
            </a:pPr>
            <a:r>
              <a:rPr lang="en-ZA">
                <a:solidFill>
                  <a:srgbClr val="9E99F2"/>
                </a:solidFill>
              </a:rPr>
              <a:t>Forest Methodology</a:t>
            </a:r>
            <a:endParaRPr/>
          </a:p>
          <a:p>
            <a:pPr indent="0" lvl="0" marL="0" rtl="0" algn="l">
              <a:spcBef>
                <a:spcPts val="0"/>
              </a:spcBef>
              <a:spcAft>
                <a:spcPts val="0"/>
              </a:spcAft>
              <a:buNone/>
            </a:pPr>
            <a:r>
              <a:t/>
            </a:r>
            <a:endParaRPr/>
          </a:p>
        </p:txBody>
      </p:sp>
      <p:sp>
        <p:nvSpPr>
          <p:cNvPr id="233" name="Google Shape;233;p30"/>
          <p:cNvSpPr txBox="1"/>
          <p:nvPr>
            <p:ph idx="1" type="subTitle"/>
          </p:nvPr>
        </p:nvSpPr>
        <p:spPr>
          <a:xfrm>
            <a:off x="4848300" y="1407375"/>
            <a:ext cx="3985200" cy="14796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b="0" lang="en-ZA" sz="2000">
                <a:solidFill>
                  <a:srgbClr val="FFFFFF"/>
                </a:solidFill>
              </a:rPr>
              <a:t>PART III: ASSESSING IMPACTS</a:t>
            </a:r>
            <a:endParaRPr b="0" sz="2000">
              <a:solidFill>
                <a:srgbClr val="FFFFFF"/>
              </a:solidFill>
            </a:endParaRPr>
          </a:p>
          <a:p>
            <a:pPr indent="0" lvl="0" marL="0" rtl="0" algn="l">
              <a:spcBef>
                <a:spcPts val="1200"/>
              </a:spcBef>
              <a:spcAft>
                <a:spcPts val="1200"/>
              </a:spcAft>
              <a:buNone/>
            </a:pPr>
            <a:r>
              <a:t/>
            </a:r>
            <a:endParaRPr b="0"/>
          </a:p>
        </p:txBody>
      </p:sp>
      <p:pic>
        <p:nvPicPr>
          <p:cNvPr id="234" name="Google Shape;234;p30"/>
          <p:cNvPicPr preferRelativeResize="0"/>
          <p:nvPr/>
        </p:nvPicPr>
        <p:blipFill rotWithShape="1">
          <a:blip r:embed="rId3">
            <a:alphaModFix/>
          </a:blip>
          <a:srcRect b="0" l="16555" r="16555" t="0"/>
          <a:stretch/>
        </p:blipFill>
        <p:spPr>
          <a:xfrm>
            <a:off x="-482700" y="0"/>
            <a:ext cx="5165700" cy="5143500"/>
          </a:xfrm>
          <a:prstGeom prst="ellipse">
            <a:avLst/>
          </a:prstGeom>
          <a:noFill/>
          <a:ln>
            <a:noFill/>
          </a:ln>
        </p:spPr>
      </p:pic>
      <p:sp>
        <p:nvSpPr>
          <p:cNvPr id="235" name="Google Shape;235;p30"/>
          <p:cNvSpPr txBox="1"/>
          <p:nvPr/>
        </p:nvSpPr>
        <p:spPr>
          <a:xfrm>
            <a:off x="4848300" y="2093700"/>
            <a:ext cx="3985200" cy="956100"/>
          </a:xfrm>
          <a:prstGeom prst="rect">
            <a:avLst/>
          </a:prstGeom>
          <a:noFill/>
          <a:ln>
            <a:noFill/>
          </a:ln>
        </p:spPr>
        <p:txBody>
          <a:bodyPr anchorCtr="0" anchor="t" bIns="91425" lIns="91425" spcFirstLastPara="1" rIns="91425" wrap="square" tIns="91425">
            <a:normAutofit lnSpcReduction="20000"/>
          </a:bodyPr>
          <a:lstStyle/>
          <a:p>
            <a:pPr indent="0" lvl="0" marL="0" rtl="0" algn="l">
              <a:lnSpc>
                <a:spcPct val="115000"/>
              </a:lnSpc>
              <a:spcBef>
                <a:spcPts val="0"/>
              </a:spcBef>
              <a:spcAft>
                <a:spcPts val="0"/>
              </a:spcAft>
              <a:buNone/>
            </a:pPr>
            <a:r>
              <a:rPr lang="en-ZA" sz="2000">
                <a:solidFill>
                  <a:srgbClr val="FFFFFF"/>
                </a:solidFill>
                <a:latin typeface="Open Sans"/>
                <a:ea typeface="Open Sans"/>
                <a:cs typeface="Open Sans"/>
                <a:sym typeface="Open Sans"/>
              </a:rPr>
              <a:t>Date</a:t>
            </a:r>
            <a:endParaRPr sz="2000">
              <a:solidFill>
                <a:srgbClr val="FFFFFF"/>
              </a:solidFill>
              <a:latin typeface="Open Sans"/>
              <a:ea typeface="Open Sans"/>
              <a:cs typeface="Open Sans"/>
              <a:sym typeface="Open Sans"/>
            </a:endParaRPr>
          </a:p>
          <a:p>
            <a:pPr indent="0" lvl="0" marL="0" rtl="0" algn="l">
              <a:lnSpc>
                <a:spcPct val="115000"/>
              </a:lnSpc>
              <a:spcBef>
                <a:spcPts val="1200"/>
              </a:spcBef>
              <a:spcAft>
                <a:spcPts val="1200"/>
              </a:spcAft>
              <a:buNone/>
            </a:pPr>
            <a:r>
              <a:rPr lang="en-ZA" sz="2000">
                <a:solidFill>
                  <a:srgbClr val="FFFFFF"/>
                </a:solidFill>
                <a:latin typeface="Open Sans"/>
                <a:ea typeface="Open Sans"/>
                <a:cs typeface="Open Sans"/>
                <a:sym typeface="Open Sans"/>
              </a:rPr>
              <a:t>Presenter’s name</a:t>
            </a:r>
            <a:endParaRPr sz="2000">
              <a:solidFill>
                <a:srgbClr val="FFFFFF"/>
              </a:solidFill>
              <a:latin typeface="Open Sans"/>
              <a:ea typeface="Open Sans"/>
              <a:cs typeface="Open Sans"/>
              <a:sym typeface="Open Sans"/>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8" name="Shape 438"/>
        <p:cNvGrpSpPr/>
        <p:nvPr/>
      </p:nvGrpSpPr>
      <p:grpSpPr>
        <a:xfrm>
          <a:off x="0" y="0"/>
          <a:ext cx="0" cy="0"/>
          <a:chOff x="0" y="0"/>
          <a:chExt cx="0" cy="0"/>
        </a:xfrm>
      </p:grpSpPr>
      <p:sp>
        <p:nvSpPr>
          <p:cNvPr id="439" name="Google Shape;439;p39"/>
          <p:cNvSpPr txBox="1"/>
          <p:nvPr/>
        </p:nvSpPr>
        <p:spPr>
          <a:xfrm>
            <a:off x="3717603" y="1058479"/>
            <a:ext cx="5101800" cy="13854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ZA" sz="1200">
                <a:solidFill>
                  <a:schemeClr val="dk2"/>
                </a:solidFill>
                <a:latin typeface="Open Sans"/>
                <a:ea typeface="Open Sans"/>
                <a:cs typeface="Open Sans"/>
                <a:sym typeface="Open Sans"/>
              </a:rPr>
              <a:t>Advanced trend baseline</a:t>
            </a:r>
            <a:endParaRPr b="1" sz="1200">
              <a:solidFill>
                <a:schemeClr val="dk2"/>
              </a:solidFill>
              <a:latin typeface="Open Sans"/>
              <a:ea typeface="Open Sans"/>
              <a:cs typeface="Open Sans"/>
              <a:sym typeface="Open Sans"/>
            </a:endParaRPr>
          </a:p>
          <a:p>
            <a:pPr indent="0" lvl="0" marL="0" marR="0" rtl="0" algn="l">
              <a:spcBef>
                <a:spcPts val="0"/>
              </a:spcBef>
              <a:spcAft>
                <a:spcPts val="0"/>
              </a:spcAft>
              <a:buNone/>
            </a:pPr>
            <a:r>
              <a:t/>
            </a:r>
            <a:endParaRPr sz="1200">
              <a:solidFill>
                <a:schemeClr val="dk2"/>
              </a:solidFill>
              <a:latin typeface="Open Sans"/>
              <a:ea typeface="Open Sans"/>
              <a:cs typeface="Open Sans"/>
              <a:sym typeface="Open Sans"/>
            </a:endParaRPr>
          </a:p>
          <a:p>
            <a:pPr indent="-304800" lvl="0" marL="457200" marR="0" rtl="0" algn="l">
              <a:spcBef>
                <a:spcPts val="0"/>
              </a:spcBef>
              <a:spcAft>
                <a:spcPts val="0"/>
              </a:spcAft>
              <a:buClr>
                <a:schemeClr val="dk2"/>
              </a:buClr>
              <a:buSzPts val="1200"/>
              <a:buFont typeface="Arial"/>
              <a:buChar char="●"/>
            </a:pPr>
            <a:r>
              <a:rPr b="1" i="0" lang="en-ZA" sz="1200" u="none" cap="none" strike="noStrike">
                <a:solidFill>
                  <a:schemeClr val="dk2"/>
                </a:solidFill>
                <a:latin typeface="Open Sans"/>
                <a:ea typeface="Open Sans"/>
                <a:cs typeface="Open Sans"/>
                <a:sym typeface="Open Sans"/>
              </a:rPr>
              <a:t>Top-down model </a:t>
            </a:r>
            <a:r>
              <a:rPr i="0" lang="en-ZA" sz="1200" u="none" cap="none" strike="noStrike">
                <a:solidFill>
                  <a:schemeClr val="dk2"/>
                </a:solidFill>
                <a:latin typeface="Open Sans"/>
                <a:ea typeface="Open Sans"/>
                <a:cs typeface="Open Sans"/>
                <a:sym typeface="Open Sans"/>
              </a:rPr>
              <a:t>– models how the economy will impact the forestry sector</a:t>
            </a:r>
            <a:endParaRPr sz="1200">
              <a:solidFill>
                <a:schemeClr val="dk2"/>
              </a:solidFill>
              <a:latin typeface="Open Sans"/>
              <a:ea typeface="Open Sans"/>
              <a:cs typeface="Open Sans"/>
              <a:sym typeface="Open Sans"/>
            </a:endParaRPr>
          </a:p>
          <a:p>
            <a:pPr indent="-304800" lvl="0" marL="457200" marR="0" rtl="0" algn="l">
              <a:spcBef>
                <a:spcPts val="0"/>
              </a:spcBef>
              <a:spcAft>
                <a:spcPts val="0"/>
              </a:spcAft>
              <a:buClr>
                <a:schemeClr val="dk2"/>
              </a:buClr>
              <a:buSzPts val="1200"/>
              <a:buFont typeface="Arial"/>
              <a:buChar char="●"/>
            </a:pPr>
            <a:r>
              <a:rPr b="1" i="0" lang="en-ZA" sz="1200" u="none" cap="none" strike="noStrike">
                <a:solidFill>
                  <a:schemeClr val="dk2"/>
                </a:solidFill>
                <a:latin typeface="Open Sans"/>
                <a:ea typeface="Open Sans"/>
                <a:cs typeface="Open Sans"/>
                <a:sym typeface="Open Sans"/>
              </a:rPr>
              <a:t>Bottom-up model </a:t>
            </a:r>
            <a:r>
              <a:rPr i="0" lang="en-ZA" sz="1200" u="none" cap="none" strike="noStrike">
                <a:solidFill>
                  <a:schemeClr val="dk2"/>
                </a:solidFill>
                <a:latin typeface="Open Sans"/>
                <a:ea typeface="Open Sans"/>
                <a:cs typeface="Open Sans"/>
                <a:sym typeface="Open Sans"/>
              </a:rPr>
              <a:t>– models the interaction of key factors on specific mitigation practices, use of technologies, and land use. Requires detailed data.</a:t>
            </a:r>
            <a:endParaRPr i="0" sz="1200" u="none" cap="none" strike="noStrike">
              <a:solidFill>
                <a:schemeClr val="dk2"/>
              </a:solidFill>
              <a:latin typeface="Open Sans"/>
              <a:ea typeface="Open Sans"/>
              <a:cs typeface="Open Sans"/>
              <a:sym typeface="Open Sans"/>
            </a:endParaRPr>
          </a:p>
        </p:txBody>
      </p:sp>
      <p:sp>
        <p:nvSpPr>
          <p:cNvPr id="440" name="Google Shape;440;p39"/>
          <p:cNvSpPr txBox="1"/>
          <p:nvPr>
            <p:ph type="title"/>
          </p:nvPr>
        </p:nvSpPr>
        <p:spPr>
          <a:xfrm>
            <a:off x="311700" y="216425"/>
            <a:ext cx="6625800" cy="572700"/>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rgbClr val="625852"/>
              </a:buClr>
              <a:buSzPts val="2800"/>
              <a:buFont typeface="Arial"/>
              <a:buNone/>
            </a:pPr>
            <a:r>
              <a:rPr lang="en-ZA" sz="2200"/>
              <a:t> 7.1.1 Approaches to determining the baseline scenario (2/2)</a:t>
            </a:r>
            <a:endParaRPr sz="2200"/>
          </a:p>
        </p:txBody>
      </p:sp>
      <p:grpSp>
        <p:nvGrpSpPr>
          <p:cNvPr id="441" name="Google Shape;441;p39"/>
          <p:cNvGrpSpPr/>
          <p:nvPr/>
        </p:nvGrpSpPr>
        <p:grpSpPr>
          <a:xfrm>
            <a:off x="534236" y="1287294"/>
            <a:ext cx="2916963" cy="1391411"/>
            <a:chOff x="636261" y="2900060"/>
            <a:chExt cx="2074654" cy="1441877"/>
          </a:xfrm>
        </p:grpSpPr>
        <p:cxnSp>
          <p:nvCxnSpPr>
            <p:cNvPr id="442" name="Google Shape;442;p39"/>
            <p:cNvCxnSpPr/>
            <p:nvPr/>
          </p:nvCxnSpPr>
          <p:spPr>
            <a:xfrm>
              <a:off x="852974" y="3052774"/>
              <a:ext cx="0" cy="1095919"/>
            </a:xfrm>
            <a:prstGeom prst="straightConnector1">
              <a:avLst/>
            </a:prstGeom>
            <a:noFill/>
            <a:ln cap="flat" cmpd="sng" w="19050">
              <a:solidFill>
                <a:srgbClr val="262626"/>
              </a:solidFill>
              <a:prstDash val="solid"/>
              <a:miter lim="800000"/>
              <a:headEnd len="sm" w="sm" type="none"/>
              <a:tailEnd len="sm" w="sm" type="none"/>
            </a:ln>
          </p:spPr>
        </p:cxnSp>
        <p:sp>
          <p:nvSpPr>
            <p:cNvPr id="443" name="Google Shape;443;p39"/>
            <p:cNvSpPr txBox="1"/>
            <p:nvPr/>
          </p:nvSpPr>
          <p:spPr>
            <a:xfrm rot="-5400000">
              <a:off x="180675" y="3579236"/>
              <a:ext cx="1042515" cy="131344"/>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en-ZA" sz="600">
                  <a:solidFill>
                    <a:schemeClr val="dk1"/>
                  </a:solidFill>
                  <a:latin typeface="Arial"/>
                  <a:ea typeface="Arial"/>
                  <a:cs typeface="Arial"/>
                  <a:sym typeface="Arial"/>
                </a:rPr>
                <a:t>FOREST AREA</a:t>
              </a:r>
              <a:endParaRPr/>
            </a:p>
          </p:txBody>
        </p:sp>
        <p:cxnSp>
          <p:nvCxnSpPr>
            <p:cNvPr id="444" name="Google Shape;444;p39"/>
            <p:cNvCxnSpPr/>
            <p:nvPr/>
          </p:nvCxnSpPr>
          <p:spPr>
            <a:xfrm rot="10800000">
              <a:off x="844923" y="4148694"/>
              <a:ext cx="1865991" cy="11944"/>
            </a:xfrm>
            <a:prstGeom prst="straightConnector1">
              <a:avLst/>
            </a:prstGeom>
            <a:noFill/>
            <a:ln cap="flat" cmpd="sng" w="19050">
              <a:solidFill>
                <a:srgbClr val="262626"/>
              </a:solidFill>
              <a:prstDash val="solid"/>
              <a:miter lim="800000"/>
              <a:headEnd len="sm" w="sm" type="none"/>
              <a:tailEnd len="sm" w="sm" type="none"/>
            </a:ln>
          </p:spPr>
        </p:cxnSp>
        <p:sp>
          <p:nvSpPr>
            <p:cNvPr id="445" name="Google Shape;445;p39"/>
            <p:cNvSpPr txBox="1"/>
            <p:nvPr/>
          </p:nvSpPr>
          <p:spPr>
            <a:xfrm>
              <a:off x="1103081" y="2900060"/>
              <a:ext cx="1407900" cy="19140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en-ZA" sz="600">
                  <a:solidFill>
                    <a:schemeClr val="dk1"/>
                  </a:solidFill>
                  <a:latin typeface="Arial"/>
                  <a:ea typeface="Arial"/>
                  <a:cs typeface="Arial"/>
                  <a:sym typeface="Arial"/>
                </a:rPr>
                <a:t>ADVANCED TREND BASELINE</a:t>
              </a:r>
              <a:endParaRPr/>
            </a:p>
          </p:txBody>
        </p:sp>
        <p:sp>
          <p:nvSpPr>
            <p:cNvPr id="446" name="Google Shape;446;p39"/>
            <p:cNvSpPr/>
            <p:nvPr/>
          </p:nvSpPr>
          <p:spPr>
            <a:xfrm>
              <a:off x="1092459" y="3590374"/>
              <a:ext cx="104850" cy="549587"/>
            </a:xfrm>
            <a:prstGeom prst="rect">
              <a:avLst/>
            </a:prstGeom>
            <a:solidFill>
              <a:srgbClr val="4A92DB"/>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sp>
          <p:nvSpPr>
            <p:cNvPr id="447" name="Google Shape;447;p39"/>
            <p:cNvSpPr txBox="1"/>
            <p:nvPr/>
          </p:nvSpPr>
          <p:spPr>
            <a:xfrm>
              <a:off x="963992" y="4150537"/>
              <a:ext cx="358500" cy="1914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ZA" sz="600">
                  <a:solidFill>
                    <a:schemeClr val="dk1"/>
                  </a:solidFill>
                  <a:latin typeface="Arial"/>
                  <a:ea typeface="Arial"/>
                  <a:cs typeface="Arial"/>
                  <a:sym typeface="Arial"/>
                </a:rPr>
                <a:t>2014</a:t>
              </a:r>
              <a:endParaRPr/>
            </a:p>
          </p:txBody>
        </p:sp>
        <p:sp>
          <p:nvSpPr>
            <p:cNvPr id="448" name="Google Shape;448;p39"/>
            <p:cNvSpPr txBox="1"/>
            <p:nvPr/>
          </p:nvSpPr>
          <p:spPr>
            <a:xfrm>
              <a:off x="2325062" y="4150537"/>
              <a:ext cx="358500" cy="1914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ZA" sz="600">
                  <a:solidFill>
                    <a:schemeClr val="dk1"/>
                  </a:solidFill>
                  <a:latin typeface="Arial"/>
                  <a:ea typeface="Arial"/>
                  <a:cs typeface="Arial"/>
                  <a:sym typeface="Arial"/>
                </a:rPr>
                <a:t>2020</a:t>
              </a:r>
              <a:endParaRPr/>
            </a:p>
          </p:txBody>
        </p:sp>
        <p:sp>
          <p:nvSpPr>
            <p:cNvPr id="449" name="Google Shape;449;p39"/>
            <p:cNvSpPr/>
            <p:nvPr/>
          </p:nvSpPr>
          <p:spPr>
            <a:xfrm>
              <a:off x="1388524" y="3474259"/>
              <a:ext cx="104849" cy="669671"/>
            </a:xfrm>
            <a:prstGeom prst="rect">
              <a:avLst/>
            </a:prstGeom>
            <a:solidFill>
              <a:srgbClr val="4A92DB"/>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sp>
          <p:nvSpPr>
            <p:cNvPr id="450" name="Google Shape;450;p39"/>
            <p:cNvSpPr/>
            <p:nvPr/>
          </p:nvSpPr>
          <p:spPr>
            <a:xfrm>
              <a:off x="1684588" y="3400569"/>
              <a:ext cx="104848" cy="741814"/>
            </a:xfrm>
            <a:prstGeom prst="rect">
              <a:avLst/>
            </a:prstGeom>
            <a:solidFill>
              <a:srgbClr val="4A92DB"/>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sp>
          <p:nvSpPr>
            <p:cNvPr id="451" name="Google Shape;451;p39"/>
            <p:cNvSpPr txBox="1"/>
            <p:nvPr/>
          </p:nvSpPr>
          <p:spPr>
            <a:xfrm>
              <a:off x="1265312" y="4150537"/>
              <a:ext cx="358500" cy="1914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ZA" sz="600">
                  <a:solidFill>
                    <a:schemeClr val="dk1"/>
                  </a:solidFill>
                  <a:latin typeface="Arial"/>
                  <a:ea typeface="Arial"/>
                  <a:cs typeface="Arial"/>
                  <a:sym typeface="Arial"/>
                </a:rPr>
                <a:t>2015</a:t>
              </a:r>
              <a:endParaRPr/>
            </a:p>
          </p:txBody>
        </p:sp>
        <p:sp>
          <p:nvSpPr>
            <p:cNvPr id="452" name="Google Shape;452;p39"/>
            <p:cNvSpPr/>
            <p:nvPr/>
          </p:nvSpPr>
          <p:spPr>
            <a:xfrm>
              <a:off x="1131888" y="3389983"/>
              <a:ext cx="1452562" cy="196180"/>
            </a:xfrm>
            <a:custGeom>
              <a:rect b="b" l="l" r="r" t="t"/>
              <a:pathLst>
                <a:path extrusionOk="0" h="196180" w="1452562">
                  <a:moveTo>
                    <a:pt x="0" y="196180"/>
                  </a:moveTo>
                  <a:cubicBezTo>
                    <a:pt x="101997" y="159270"/>
                    <a:pt x="203994" y="122361"/>
                    <a:pt x="304800" y="91405"/>
                  </a:cubicBezTo>
                  <a:cubicBezTo>
                    <a:pt x="405606" y="60449"/>
                    <a:pt x="461168" y="24729"/>
                    <a:pt x="604837" y="10442"/>
                  </a:cubicBezTo>
                  <a:cubicBezTo>
                    <a:pt x="748506" y="-3845"/>
                    <a:pt x="1025525" y="-1464"/>
                    <a:pt x="1166812" y="5680"/>
                  </a:cubicBezTo>
                  <a:cubicBezTo>
                    <a:pt x="1308099" y="12824"/>
                    <a:pt x="1380330" y="33064"/>
                    <a:pt x="1452562" y="53305"/>
                  </a:cubicBezTo>
                </a:path>
              </a:pathLst>
            </a:custGeom>
            <a:noFill/>
            <a:ln cap="flat" cmpd="sng" w="12700">
              <a:solidFill>
                <a:srgbClr val="4A92DB"/>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sp>
          <p:nvSpPr>
            <p:cNvPr id="453" name="Google Shape;453;p39"/>
            <p:cNvSpPr txBox="1"/>
            <p:nvPr/>
          </p:nvSpPr>
          <p:spPr>
            <a:xfrm>
              <a:off x="1554200" y="4150537"/>
              <a:ext cx="358500" cy="1914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ZA" sz="600">
                  <a:solidFill>
                    <a:schemeClr val="dk1"/>
                  </a:solidFill>
                  <a:latin typeface="Arial"/>
                  <a:ea typeface="Arial"/>
                  <a:cs typeface="Arial"/>
                  <a:sym typeface="Arial"/>
                </a:rPr>
                <a:t>2016</a:t>
              </a:r>
              <a:endParaRPr/>
            </a:p>
          </p:txBody>
        </p:sp>
      </p:grpSp>
      <p:sp>
        <p:nvSpPr>
          <p:cNvPr id="454" name="Google Shape;454;p39"/>
          <p:cNvSpPr txBox="1"/>
          <p:nvPr/>
        </p:nvSpPr>
        <p:spPr>
          <a:xfrm>
            <a:off x="381827" y="2787075"/>
            <a:ext cx="8369100" cy="2124000"/>
          </a:xfrm>
          <a:prstGeom prst="rect">
            <a:avLst/>
          </a:prstGeom>
          <a:noFill/>
          <a:ln>
            <a:noFill/>
          </a:ln>
        </p:spPr>
        <p:txBody>
          <a:bodyPr anchorCtr="0" anchor="t" bIns="45700" lIns="91425" spcFirstLastPara="1" rIns="91425" wrap="square" tIns="45700">
            <a:spAutoFit/>
          </a:bodyPr>
          <a:lstStyle/>
          <a:p>
            <a:pPr indent="-260350" lvl="1" marL="285750" marR="0" rtl="0" algn="l">
              <a:spcBef>
                <a:spcPts val="0"/>
              </a:spcBef>
              <a:spcAft>
                <a:spcPts val="0"/>
              </a:spcAft>
              <a:buClr>
                <a:schemeClr val="dk2"/>
              </a:buClr>
              <a:buSzPts val="1200"/>
              <a:buFont typeface="Open Sans"/>
              <a:buChar char="•"/>
            </a:pPr>
            <a:r>
              <a:rPr i="0" lang="en-ZA" sz="1200" u="none" cap="none" strike="noStrike">
                <a:solidFill>
                  <a:schemeClr val="dk2"/>
                </a:solidFill>
                <a:latin typeface="Open Sans"/>
                <a:ea typeface="Open Sans"/>
                <a:cs typeface="Open Sans"/>
                <a:sym typeface="Open Sans"/>
              </a:rPr>
              <a:t>A comprehensive LULUCF model covers the following dimensions:</a:t>
            </a:r>
            <a:endParaRPr sz="1200">
              <a:solidFill>
                <a:schemeClr val="dk2"/>
              </a:solidFill>
              <a:latin typeface="Open Sans"/>
              <a:ea typeface="Open Sans"/>
              <a:cs typeface="Open Sans"/>
              <a:sym typeface="Open Sans"/>
            </a:endParaRPr>
          </a:p>
          <a:p>
            <a:pPr indent="-260350" lvl="2" marL="742950" marR="0" rtl="0" algn="l">
              <a:spcBef>
                <a:spcPts val="0"/>
              </a:spcBef>
              <a:spcAft>
                <a:spcPts val="0"/>
              </a:spcAft>
              <a:buClr>
                <a:schemeClr val="dk2"/>
              </a:buClr>
              <a:buSzPts val="1200"/>
              <a:buFont typeface="Arial"/>
              <a:buChar char="•"/>
            </a:pPr>
            <a:r>
              <a:rPr b="1" i="0" lang="en-ZA" sz="1200" u="none" cap="none" strike="noStrike">
                <a:solidFill>
                  <a:schemeClr val="dk2"/>
                </a:solidFill>
                <a:latin typeface="Open Sans"/>
                <a:ea typeface="Open Sans"/>
                <a:cs typeface="Open Sans"/>
                <a:sym typeface="Open Sans"/>
              </a:rPr>
              <a:t>Sectoral: </a:t>
            </a:r>
            <a:r>
              <a:rPr i="0" lang="en-ZA" sz="1200" u="none" cap="none" strike="noStrike">
                <a:solidFill>
                  <a:schemeClr val="dk2"/>
                </a:solidFill>
                <a:latin typeface="Open Sans"/>
                <a:ea typeface="Open Sans"/>
                <a:cs typeface="Open Sans"/>
                <a:sym typeface="Open Sans"/>
              </a:rPr>
              <a:t>Sufficient detail to identify targeted economic opportunities within and across sectors</a:t>
            </a:r>
            <a:endParaRPr sz="1200">
              <a:solidFill>
                <a:schemeClr val="dk2"/>
              </a:solidFill>
              <a:latin typeface="Open Sans"/>
              <a:ea typeface="Open Sans"/>
              <a:cs typeface="Open Sans"/>
              <a:sym typeface="Open Sans"/>
            </a:endParaRPr>
          </a:p>
          <a:p>
            <a:pPr indent="-260350" lvl="2" marL="742950" marR="0" rtl="0" algn="l">
              <a:spcBef>
                <a:spcPts val="0"/>
              </a:spcBef>
              <a:spcAft>
                <a:spcPts val="0"/>
              </a:spcAft>
              <a:buClr>
                <a:schemeClr val="dk2"/>
              </a:buClr>
              <a:buSzPts val="1200"/>
              <a:buFont typeface="Arial"/>
              <a:buChar char="•"/>
            </a:pPr>
            <a:r>
              <a:rPr b="1" i="0" lang="en-ZA" sz="1200" u="none" cap="none" strike="noStrike">
                <a:solidFill>
                  <a:schemeClr val="dk2"/>
                </a:solidFill>
                <a:latin typeface="Open Sans"/>
                <a:ea typeface="Open Sans"/>
                <a:cs typeface="Open Sans"/>
                <a:sym typeface="Open Sans"/>
              </a:rPr>
              <a:t>Spatial: </a:t>
            </a:r>
            <a:r>
              <a:rPr i="0" lang="en-ZA" sz="1200" u="none" cap="none" strike="noStrike">
                <a:solidFill>
                  <a:schemeClr val="dk2"/>
                </a:solidFill>
                <a:latin typeface="Open Sans"/>
                <a:ea typeface="Open Sans"/>
                <a:cs typeface="Open Sans"/>
                <a:sym typeface="Open Sans"/>
              </a:rPr>
              <a:t>Accounts for heterogeneity of biophysical and economic conditions within and across regions. Can also model competition for region-specific resources</a:t>
            </a:r>
            <a:endParaRPr sz="1200">
              <a:solidFill>
                <a:schemeClr val="dk2"/>
              </a:solidFill>
              <a:latin typeface="Open Sans"/>
              <a:ea typeface="Open Sans"/>
              <a:cs typeface="Open Sans"/>
              <a:sym typeface="Open Sans"/>
            </a:endParaRPr>
          </a:p>
          <a:p>
            <a:pPr indent="-260350" lvl="2" marL="742950" marR="0" rtl="0" algn="l">
              <a:spcBef>
                <a:spcPts val="0"/>
              </a:spcBef>
              <a:spcAft>
                <a:spcPts val="0"/>
              </a:spcAft>
              <a:buClr>
                <a:schemeClr val="dk2"/>
              </a:buClr>
              <a:buSzPts val="1200"/>
              <a:buFont typeface="Arial"/>
              <a:buChar char="•"/>
            </a:pPr>
            <a:r>
              <a:rPr b="1" i="0" lang="en-ZA" sz="1200" u="none" cap="none" strike="noStrike">
                <a:solidFill>
                  <a:schemeClr val="dk2"/>
                </a:solidFill>
                <a:latin typeface="Open Sans"/>
                <a:ea typeface="Open Sans"/>
                <a:cs typeface="Open Sans"/>
                <a:sym typeface="Open Sans"/>
              </a:rPr>
              <a:t>Temporal: </a:t>
            </a:r>
            <a:r>
              <a:rPr i="0" lang="en-ZA" sz="1200" u="none" cap="none" strike="noStrike">
                <a:solidFill>
                  <a:schemeClr val="dk2"/>
                </a:solidFill>
                <a:latin typeface="Open Sans"/>
                <a:ea typeface="Open Sans"/>
                <a:cs typeface="Open Sans"/>
                <a:sym typeface="Open Sans"/>
              </a:rPr>
              <a:t>Captures dynamic biophysical and economic processes</a:t>
            </a:r>
            <a:endParaRPr sz="1200">
              <a:solidFill>
                <a:schemeClr val="dk2"/>
              </a:solidFill>
              <a:latin typeface="Open Sans"/>
              <a:ea typeface="Open Sans"/>
              <a:cs typeface="Open Sans"/>
              <a:sym typeface="Open Sans"/>
            </a:endParaRPr>
          </a:p>
          <a:p>
            <a:pPr indent="-184150" lvl="2" marL="742950" marR="0" rtl="0" algn="l">
              <a:spcBef>
                <a:spcPts val="0"/>
              </a:spcBef>
              <a:spcAft>
                <a:spcPts val="0"/>
              </a:spcAft>
              <a:buClr>
                <a:schemeClr val="dk1"/>
              </a:buClr>
              <a:buSzPts val="1600"/>
              <a:buFont typeface="Arial"/>
              <a:buNone/>
            </a:pPr>
            <a:r>
              <a:t/>
            </a:r>
            <a:endParaRPr i="0" sz="1200" u="none" cap="none" strike="noStrike">
              <a:solidFill>
                <a:schemeClr val="dk2"/>
              </a:solidFill>
              <a:latin typeface="Open Sans"/>
              <a:ea typeface="Open Sans"/>
              <a:cs typeface="Open Sans"/>
              <a:sym typeface="Open Sans"/>
            </a:endParaRPr>
          </a:p>
          <a:p>
            <a:pPr indent="-260350" lvl="1" marL="285750" marR="0" rtl="0" algn="l">
              <a:spcBef>
                <a:spcPts val="0"/>
              </a:spcBef>
              <a:spcAft>
                <a:spcPts val="0"/>
              </a:spcAft>
              <a:buClr>
                <a:schemeClr val="dk2"/>
              </a:buClr>
              <a:buSzPts val="1200"/>
              <a:buFont typeface="Open Sans"/>
              <a:buChar char="•"/>
            </a:pPr>
            <a:r>
              <a:rPr i="0" lang="en-ZA" sz="1200" u="none" cap="none" strike="noStrike">
                <a:solidFill>
                  <a:schemeClr val="dk2"/>
                </a:solidFill>
                <a:latin typeface="Open Sans"/>
                <a:ea typeface="Open Sans"/>
                <a:cs typeface="Open Sans"/>
                <a:sym typeface="Open Sans"/>
              </a:rPr>
              <a:t>Example of an existing model:</a:t>
            </a:r>
            <a:endParaRPr sz="1200">
              <a:solidFill>
                <a:schemeClr val="dk2"/>
              </a:solidFill>
              <a:latin typeface="Open Sans"/>
              <a:ea typeface="Open Sans"/>
              <a:cs typeface="Open Sans"/>
              <a:sym typeface="Open Sans"/>
            </a:endParaRPr>
          </a:p>
          <a:p>
            <a:pPr indent="-260350" lvl="2" marL="742950" marR="0" rtl="0" algn="l">
              <a:spcBef>
                <a:spcPts val="0"/>
              </a:spcBef>
              <a:spcAft>
                <a:spcPts val="0"/>
              </a:spcAft>
              <a:buClr>
                <a:schemeClr val="dk2"/>
              </a:buClr>
              <a:buSzPts val="1200"/>
              <a:buFont typeface="Open Sans"/>
              <a:buChar char="•"/>
            </a:pPr>
            <a:r>
              <a:rPr i="0" lang="en-ZA" sz="1200" u="none" cap="none" strike="noStrike">
                <a:solidFill>
                  <a:schemeClr val="dk2"/>
                </a:solidFill>
                <a:latin typeface="Open Sans"/>
                <a:ea typeface="Open Sans"/>
                <a:cs typeface="Open Sans"/>
                <a:sym typeface="Open Sans"/>
              </a:rPr>
              <a:t>Global Biosphere Management Model (GLOBIOM)</a:t>
            </a:r>
            <a:endParaRPr sz="1200">
              <a:solidFill>
                <a:schemeClr val="dk2"/>
              </a:solidFill>
              <a:latin typeface="Open Sans"/>
              <a:ea typeface="Open Sans"/>
              <a:cs typeface="Open Sans"/>
              <a:sym typeface="Open Sans"/>
            </a:endParaRPr>
          </a:p>
          <a:p>
            <a:pPr indent="-184150" lvl="3" marL="1200150" marR="0" rtl="0" algn="l">
              <a:spcBef>
                <a:spcPts val="0"/>
              </a:spcBef>
              <a:spcAft>
                <a:spcPts val="0"/>
              </a:spcAft>
              <a:buClr>
                <a:schemeClr val="dk1"/>
              </a:buClr>
              <a:buSzPts val="1600"/>
              <a:buFont typeface="Arial"/>
              <a:buNone/>
            </a:pPr>
            <a:r>
              <a:t/>
            </a:r>
            <a:endParaRPr i="0" sz="1200" u="none" cap="none" strike="noStrike">
              <a:solidFill>
                <a:schemeClr val="dk2"/>
              </a:solidFill>
              <a:latin typeface="Open Sans"/>
              <a:ea typeface="Open Sans"/>
              <a:cs typeface="Open Sans"/>
              <a:sym typeface="Open Sans"/>
            </a:endParaRPr>
          </a:p>
          <a:p>
            <a:pPr indent="-184150" lvl="2" marL="742950" marR="0" rtl="0" algn="l">
              <a:spcBef>
                <a:spcPts val="0"/>
              </a:spcBef>
              <a:spcAft>
                <a:spcPts val="0"/>
              </a:spcAft>
              <a:buClr>
                <a:schemeClr val="dk1"/>
              </a:buClr>
              <a:buSzPts val="1600"/>
              <a:buFont typeface="Arial"/>
              <a:buNone/>
            </a:pPr>
            <a:r>
              <a:t/>
            </a:r>
            <a:endParaRPr i="0" sz="1200" u="none" cap="none" strike="noStrike">
              <a:solidFill>
                <a:schemeClr val="dk2"/>
              </a:solidFill>
              <a:latin typeface="Open Sans"/>
              <a:ea typeface="Open Sans"/>
              <a:cs typeface="Open Sans"/>
              <a:sym typeface="Open Sans"/>
            </a:endParaRPr>
          </a:p>
          <a:p>
            <a:pPr indent="0" lvl="1" marL="0" marR="0" rtl="0" algn="l">
              <a:spcBef>
                <a:spcPts val="0"/>
              </a:spcBef>
              <a:spcAft>
                <a:spcPts val="0"/>
              </a:spcAft>
              <a:buNone/>
            </a:pPr>
            <a:r>
              <a:t/>
            </a:r>
            <a:endParaRPr i="0" sz="1200" u="none" cap="none" strike="noStrike">
              <a:solidFill>
                <a:schemeClr val="dk2"/>
              </a:solidFill>
              <a:latin typeface="Open Sans"/>
              <a:ea typeface="Open Sans"/>
              <a:cs typeface="Open Sans"/>
              <a:sym typeface="Open Sans"/>
            </a:endParaRPr>
          </a:p>
        </p:txBody>
      </p:sp>
      <p:sp>
        <p:nvSpPr>
          <p:cNvPr id="455" name="Google Shape;455;p39"/>
          <p:cNvSpPr txBox="1"/>
          <p:nvPr>
            <p:ph idx="4294967295" type="body"/>
          </p:nvPr>
        </p:nvSpPr>
        <p:spPr>
          <a:xfrm>
            <a:off x="4648346" y="4697034"/>
            <a:ext cx="681900" cy="153300"/>
          </a:xfrm>
          <a:prstGeom prst="rect">
            <a:avLst/>
          </a:prstGeom>
          <a:solidFill>
            <a:srgbClr val="E7E7E7"/>
          </a:solidFill>
          <a:ln cap="flat" cmpd="sng" w="12700">
            <a:solidFill>
              <a:srgbClr val="BFBFBF"/>
            </a:solidFill>
            <a:prstDash val="solid"/>
            <a:miter lim="800000"/>
            <a:headEnd len="sm" w="sm" type="none"/>
            <a:tailEnd len="sm" w="sm" type="none"/>
          </a:ln>
        </p:spPr>
        <p:txBody>
          <a:bodyPr anchorCtr="0" anchor="ctr" bIns="45700" lIns="91425" spcFirstLastPara="1" rIns="91425" wrap="square" tIns="45700">
            <a:noAutofit/>
          </a:bodyPr>
          <a:lstStyle/>
          <a:p>
            <a:pPr indent="0" lvl="0" marL="0" rtl="0" algn="ctr">
              <a:lnSpc>
                <a:spcPct val="90000"/>
              </a:lnSpc>
              <a:spcBef>
                <a:spcPts val="0"/>
              </a:spcBef>
              <a:spcAft>
                <a:spcPts val="1200"/>
              </a:spcAft>
              <a:buClr>
                <a:srgbClr val="09294E"/>
              </a:buClr>
              <a:buSzPts val="800"/>
              <a:buNone/>
            </a:pPr>
            <a:r>
              <a:rPr lang="en-ZA" sz="800"/>
              <a:t>Chapter 7</a:t>
            </a:r>
            <a:endParaRPr sz="800"/>
          </a:p>
        </p:txBody>
      </p:sp>
      <p:sp>
        <p:nvSpPr>
          <p:cNvPr id="456" name="Google Shape;456;p39"/>
          <p:cNvSpPr txBox="1"/>
          <p:nvPr>
            <p:ph idx="4294967295" type="body"/>
          </p:nvPr>
        </p:nvSpPr>
        <p:spPr>
          <a:xfrm>
            <a:off x="6194103" y="4697034"/>
            <a:ext cx="685800" cy="153300"/>
          </a:xfrm>
          <a:prstGeom prst="rect">
            <a:avLst/>
          </a:prstGeom>
          <a:solidFill>
            <a:srgbClr val="E7E7E7"/>
          </a:solidFill>
          <a:ln cap="flat" cmpd="sng" w="12700">
            <a:solidFill>
              <a:srgbClr val="BFBFBF"/>
            </a:solidFill>
            <a:prstDash val="solid"/>
            <a:miter lim="800000"/>
            <a:headEnd len="sm" w="sm" type="none"/>
            <a:tailEnd len="sm" w="sm" type="none"/>
          </a:ln>
        </p:spPr>
        <p:txBody>
          <a:bodyPr anchorCtr="0" anchor="ctr" bIns="45700" lIns="91425" spcFirstLastPara="1" rIns="91425" wrap="square" tIns="45700">
            <a:noAutofit/>
          </a:bodyPr>
          <a:lstStyle/>
          <a:p>
            <a:pPr indent="0" lvl="0" marL="0" rtl="0" algn="l">
              <a:lnSpc>
                <a:spcPct val="90000"/>
              </a:lnSpc>
              <a:spcBef>
                <a:spcPts val="0"/>
              </a:spcBef>
              <a:spcAft>
                <a:spcPts val="1200"/>
              </a:spcAft>
              <a:buClr>
                <a:srgbClr val="09294E"/>
              </a:buClr>
              <a:buSzPts val="800"/>
              <a:buNone/>
            </a:pPr>
            <a:r>
              <a:rPr lang="en-ZA" sz="800"/>
              <a:t>Chapter 9</a:t>
            </a:r>
            <a:endParaRPr sz="800"/>
          </a:p>
        </p:txBody>
      </p:sp>
      <p:sp>
        <p:nvSpPr>
          <p:cNvPr id="457" name="Google Shape;457;p39"/>
          <p:cNvSpPr txBox="1"/>
          <p:nvPr>
            <p:ph idx="4294967295" type="body"/>
          </p:nvPr>
        </p:nvSpPr>
        <p:spPr>
          <a:xfrm>
            <a:off x="5421224" y="4697034"/>
            <a:ext cx="681900" cy="153300"/>
          </a:xfrm>
          <a:prstGeom prst="rect">
            <a:avLst/>
          </a:prstGeom>
          <a:solidFill>
            <a:srgbClr val="E7E7E7"/>
          </a:solidFill>
          <a:ln cap="flat" cmpd="sng" w="12700">
            <a:solidFill>
              <a:srgbClr val="BFBFBF"/>
            </a:solidFill>
            <a:prstDash val="solid"/>
            <a:miter lim="800000"/>
            <a:headEnd len="sm" w="sm" type="none"/>
            <a:tailEnd len="sm" w="sm" type="none"/>
          </a:ln>
        </p:spPr>
        <p:txBody>
          <a:bodyPr anchorCtr="0" anchor="ctr" bIns="45700" lIns="91425" spcFirstLastPara="1" rIns="91425" wrap="square" tIns="45700">
            <a:noAutofit/>
          </a:bodyPr>
          <a:lstStyle/>
          <a:p>
            <a:pPr indent="0" lvl="0" marL="0" rtl="0" algn="ctr">
              <a:lnSpc>
                <a:spcPct val="90000"/>
              </a:lnSpc>
              <a:spcBef>
                <a:spcPts val="0"/>
              </a:spcBef>
              <a:spcAft>
                <a:spcPts val="1200"/>
              </a:spcAft>
              <a:buClr>
                <a:srgbClr val="09294E"/>
              </a:buClr>
              <a:buSzPts val="800"/>
              <a:buNone/>
            </a:pPr>
            <a:r>
              <a:rPr lang="en-ZA" sz="800"/>
              <a:t>Chapter 8</a:t>
            </a:r>
            <a:endParaRPr sz="800"/>
          </a:p>
        </p:txBody>
      </p:sp>
      <p:sp>
        <p:nvSpPr>
          <p:cNvPr id="458" name="Google Shape;458;p39">
            <a:hlinkClick action="ppaction://hlinksldjump" r:id="rId3"/>
          </p:cNvPr>
          <p:cNvSpPr/>
          <p:nvPr/>
        </p:nvSpPr>
        <p:spPr>
          <a:xfrm>
            <a:off x="4657825" y="4697034"/>
            <a:ext cx="672600" cy="1533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800">
              <a:solidFill>
                <a:schemeClr val="lt1"/>
              </a:solidFill>
              <a:latin typeface="Open Sans"/>
              <a:ea typeface="Open Sans"/>
              <a:cs typeface="Open Sans"/>
              <a:sym typeface="Open Sans"/>
            </a:endParaRPr>
          </a:p>
        </p:txBody>
      </p:sp>
      <p:sp>
        <p:nvSpPr>
          <p:cNvPr id="459" name="Google Shape;459;p39">
            <a:hlinkClick action="ppaction://hlinksldjump" r:id="rId4"/>
          </p:cNvPr>
          <p:cNvSpPr/>
          <p:nvPr/>
        </p:nvSpPr>
        <p:spPr>
          <a:xfrm>
            <a:off x="5417449" y="4697034"/>
            <a:ext cx="681900" cy="1533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sp>
        <p:nvSpPr>
          <p:cNvPr id="460" name="Google Shape;460;p39">
            <a:hlinkClick action="ppaction://hlinksldjump" r:id="rId5"/>
          </p:cNvPr>
          <p:cNvSpPr/>
          <p:nvPr/>
        </p:nvSpPr>
        <p:spPr>
          <a:xfrm>
            <a:off x="6186552" y="4697034"/>
            <a:ext cx="681900" cy="1533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65" name="Shape 465"/>
        <p:cNvGrpSpPr/>
        <p:nvPr/>
      </p:nvGrpSpPr>
      <p:grpSpPr>
        <a:xfrm>
          <a:off x="0" y="0"/>
          <a:ext cx="0" cy="0"/>
          <a:chOff x="0" y="0"/>
          <a:chExt cx="0" cy="0"/>
        </a:xfrm>
      </p:grpSpPr>
      <p:sp>
        <p:nvSpPr>
          <p:cNvPr id="466" name="Google Shape;466;p40"/>
          <p:cNvSpPr txBox="1"/>
          <p:nvPr>
            <p:ph type="title"/>
          </p:nvPr>
        </p:nvSpPr>
        <p:spPr>
          <a:xfrm>
            <a:off x="311700" y="216425"/>
            <a:ext cx="8520600" cy="5727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625852"/>
              </a:buClr>
              <a:buSzPts val="3200"/>
              <a:buFont typeface="Arial"/>
              <a:buNone/>
            </a:pPr>
            <a:r>
              <a:rPr lang="en-ZA" sz="2200"/>
              <a:t> 7.1.2 Data sources</a:t>
            </a:r>
            <a:endParaRPr sz="2200"/>
          </a:p>
        </p:txBody>
      </p:sp>
      <p:sp>
        <p:nvSpPr>
          <p:cNvPr id="467" name="Google Shape;467;p40"/>
          <p:cNvSpPr txBox="1"/>
          <p:nvPr>
            <p:ph idx="4294967295" type="body"/>
          </p:nvPr>
        </p:nvSpPr>
        <p:spPr>
          <a:xfrm>
            <a:off x="501445" y="882446"/>
            <a:ext cx="8261700" cy="5616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1200"/>
              </a:spcAft>
              <a:buNone/>
            </a:pPr>
            <a:r>
              <a:rPr lang="en-ZA" sz="1400"/>
              <a:t>Multiple types of data can be used to develop the baseline scenario:</a:t>
            </a:r>
            <a:endParaRPr sz="1400"/>
          </a:p>
        </p:txBody>
      </p:sp>
      <p:sp>
        <p:nvSpPr>
          <p:cNvPr id="468" name="Google Shape;468;p40"/>
          <p:cNvSpPr/>
          <p:nvPr/>
        </p:nvSpPr>
        <p:spPr>
          <a:xfrm>
            <a:off x="1182150" y="1603600"/>
            <a:ext cx="3246085" cy="1189574"/>
          </a:xfrm>
          <a:custGeom>
            <a:rect b="b" l="l" r="r" t="t"/>
            <a:pathLst>
              <a:path extrusionOk="0" h="3448040" w="3481056">
                <a:moveTo>
                  <a:pt x="0" y="0"/>
                </a:moveTo>
                <a:lnTo>
                  <a:pt x="3481056" y="0"/>
                </a:lnTo>
                <a:lnTo>
                  <a:pt x="3481056" y="3448040"/>
                </a:lnTo>
                <a:lnTo>
                  <a:pt x="0" y="3448040"/>
                </a:lnTo>
                <a:lnTo>
                  <a:pt x="0" y="0"/>
                </a:lnTo>
                <a:close/>
              </a:path>
            </a:pathLst>
          </a:custGeom>
          <a:solidFill>
            <a:srgbClr val="FFF0DA"/>
          </a:solidFill>
          <a:ln>
            <a:noFill/>
          </a:ln>
        </p:spPr>
        <p:txBody>
          <a:bodyPr anchorCtr="0" anchor="t" bIns="112000" lIns="74675" spcFirstLastPara="1" rIns="99550" wrap="square" tIns="74675">
            <a:noAutofit/>
          </a:bodyPr>
          <a:lstStyle/>
          <a:p>
            <a:pPr indent="-133350" lvl="1" marL="171450" rtl="0" algn="l">
              <a:lnSpc>
                <a:spcPct val="115000"/>
              </a:lnSpc>
              <a:spcBef>
                <a:spcPts val="0"/>
              </a:spcBef>
              <a:spcAft>
                <a:spcPts val="0"/>
              </a:spcAft>
              <a:buSzPts val="1000"/>
              <a:buFont typeface="Open Sans"/>
              <a:buChar char="•"/>
            </a:pPr>
            <a:r>
              <a:rPr lang="en-ZA" sz="1000">
                <a:latin typeface="Open Sans"/>
                <a:ea typeface="Open Sans"/>
                <a:cs typeface="Open Sans"/>
                <a:sym typeface="Open Sans"/>
              </a:rPr>
              <a:t>Macro-level data or</a:t>
            </a:r>
            <a:endParaRPr sz="1000">
              <a:latin typeface="Open Sans"/>
              <a:ea typeface="Open Sans"/>
              <a:cs typeface="Open Sans"/>
              <a:sym typeface="Open Sans"/>
            </a:endParaRPr>
          </a:p>
          <a:p>
            <a:pPr indent="-133350" lvl="1" marL="171450" rtl="0" algn="l">
              <a:lnSpc>
                <a:spcPct val="115000"/>
              </a:lnSpc>
              <a:spcBef>
                <a:spcPts val="600"/>
              </a:spcBef>
              <a:spcAft>
                <a:spcPts val="0"/>
              </a:spcAft>
              <a:buSzPts val="1000"/>
              <a:buFont typeface="Open Sans"/>
              <a:buChar char="•"/>
            </a:pPr>
            <a:r>
              <a:rPr lang="en-ZA" sz="1000">
                <a:latin typeface="Open Sans"/>
                <a:ea typeface="Open Sans"/>
                <a:cs typeface="Open Sans"/>
                <a:sym typeface="Open Sans"/>
              </a:rPr>
              <a:t>Statistics collected at the jurisdictional or sectoral level</a:t>
            </a:r>
            <a:endParaRPr sz="1000">
              <a:latin typeface="Open Sans"/>
              <a:ea typeface="Open Sans"/>
              <a:cs typeface="Open Sans"/>
              <a:sym typeface="Open Sans"/>
            </a:endParaRPr>
          </a:p>
          <a:p>
            <a:pPr indent="-133350" lvl="1" marL="171450" rtl="0" algn="l">
              <a:lnSpc>
                <a:spcPct val="115000"/>
              </a:lnSpc>
              <a:spcBef>
                <a:spcPts val="600"/>
              </a:spcBef>
              <a:spcAft>
                <a:spcPts val="0"/>
              </a:spcAft>
              <a:buSzPts val="1000"/>
              <a:buFont typeface="Open Sans"/>
              <a:buChar char="•"/>
            </a:pPr>
            <a:r>
              <a:rPr lang="en-ZA" sz="1000" u="sng">
                <a:latin typeface="Open Sans"/>
                <a:ea typeface="Open Sans"/>
                <a:cs typeface="Open Sans"/>
                <a:sym typeface="Open Sans"/>
              </a:rPr>
              <a:t>Example</a:t>
            </a:r>
            <a:r>
              <a:rPr lang="en-ZA" sz="1000">
                <a:latin typeface="Open Sans"/>
                <a:ea typeface="Open Sans"/>
                <a:cs typeface="Open Sans"/>
                <a:sym typeface="Open Sans"/>
              </a:rPr>
              <a:t>: economic data, land-use maps, population or GDP</a:t>
            </a:r>
            <a:endParaRPr sz="1000">
              <a:latin typeface="Open Sans"/>
              <a:ea typeface="Open Sans"/>
              <a:cs typeface="Open Sans"/>
              <a:sym typeface="Open Sans"/>
            </a:endParaRPr>
          </a:p>
          <a:p>
            <a:pPr indent="0" lvl="0" marL="0" marR="0" rtl="0" algn="l">
              <a:lnSpc>
                <a:spcPct val="115000"/>
              </a:lnSpc>
              <a:spcBef>
                <a:spcPts val="1200"/>
              </a:spcBef>
              <a:spcAft>
                <a:spcPts val="0"/>
              </a:spcAft>
              <a:buNone/>
            </a:pPr>
            <a:r>
              <a:t/>
            </a:r>
            <a:endParaRPr b="1" sz="1000">
              <a:solidFill>
                <a:srgbClr val="09294E"/>
              </a:solidFill>
              <a:latin typeface="Open Sans"/>
              <a:ea typeface="Open Sans"/>
              <a:cs typeface="Open Sans"/>
              <a:sym typeface="Open Sans"/>
            </a:endParaRPr>
          </a:p>
        </p:txBody>
      </p:sp>
      <p:sp>
        <p:nvSpPr>
          <p:cNvPr id="469" name="Google Shape;469;p40"/>
          <p:cNvSpPr/>
          <p:nvPr/>
        </p:nvSpPr>
        <p:spPr>
          <a:xfrm>
            <a:off x="1182151" y="1385425"/>
            <a:ext cx="3246085" cy="218764"/>
          </a:xfrm>
          <a:custGeom>
            <a:rect b="b" l="l" r="r" t="t"/>
            <a:pathLst>
              <a:path extrusionOk="0" h="1041733" w="3481056">
                <a:moveTo>
                  <a:pt x="0" y="0"/>
                </a:moveTo>
                <a:lnTo>
                  <a:pt x="3481056" y="0"/>
                </a:lnTo>
                <a:lnTo>
                  <a:pt x="3481056" y="1041733"/>
                </a:lnTo>
                <a:lnTo>
                  <a:pt x="0" y="1041733"/>
                </a:lnTo>
                <a:lnTo>
                  <a:pt x="0" y="0"/>
                </a:lnTo>
                <a:close/>
              </a:path>
            </a:pathLst>
          </a:custGeom>
          <a:solidFill>
            <a:srgbClr val="FF8E00"/>
          </a:solidFill>
          <a:ln>
            <a:noFill/>
          </a:ln>
        </p:spPr>
        <p:txBody>
          <a:bodyPr anchorCtr="0" anchor="ctr" bIns="93450" lIns="163575" spcFirstLastPara="1" rIns="163575" wrap="square" tIns="93450">
            <a:noAutofit/>
          </a:bodyPr>
          <a:lstStyle/>
          <a:p>
            <a:pPr indent="0" lvl="0" marL="0" marR="0" rtl="0" algn="ctr">
              <a:lnSpc>
                <a:spcPct val="90000"/>
              </a:lnSpc>
              <a:spcBef>
                <a:spcPts val="0"/>
              </a:spcBef>
              <a:spcAft>
                <a:spcPts val="0"/>
              </a:spcAft>
              <a:buClr>
                <a:srgbClr val="FFFFFF"/>
              </a:buClr>
              <a:buSzPts val="1600"/>
              <a:buFont typeface="Arial"/>
              <a:buNone/>
            </a:pPr>
            <a:r>
              <a:rPr lang="en-ZA" sz="1000">
                <a:solidFill>
                  <a:srgbClr val="FFFFFF"/>
                </a:solidFill>
                <a:latin typeface="Open Sans"/>
                <a:ea typeface="Open Sans"/>
                <a:cs typeface="Open Sans"/>
                <a:sym typeface="Open Sans"/>
              </a:rPr>
              <a:t>Top-down</a:t>
            </a:r>
            <a:endParaRPr sz="1000">
              <a:latin typeface="Open Sans"/>
              <a:ea typeface="Open Sans"/>
              <a:cs typeface="Open Sans"/>
              <a:sym typeface="Open Sans"/>
            </a:endParaRPr>
          </a:p>
        </p:txBody>
      </p:sp>
      <p:sp>
        <p:nvSpPr>
          <p:cNvPr id="470" name="Google Shape;470;p40"/>
          <p:cNvSpPr/>
          <p:nvPr/>
        </p:nvSpPr>
        <p:spPr>
          <a:xfrm>
            <a:off x="4535689" y="1603600"/>
            <a:ext cx="3246085" cy="1189574"/>
          </a:xfrm>
          <a:custGeom>
            <a:rect b="b" l="l" r="r" t="t"/>
            <a:pathLst>
              <a:path extrusionOk="0" h="3448040" w="3481056">
                <a:moveTo>
                  <a:pt x="0" y="0"/>
                </a:moveTo>
                <a:lnTo>
                  <a:pt x="3481056" y="0"/>
                </a:lnTo>
                <a:lnTo>
                  <a:pt x="3481056" y="3448040"/>
                </a:lnTo>
                <a:lnTo>
                  <a:pt x="0" y="3448040"/>
                </a:lnTo>
                <a:lnTo>
                  <a:pt x="0" y="0"/>
                </a:lnTo>
                <a:close/>
              </a:path>
            </a:pathLst>
          </a:custGeom>
          <a:solidFill>
            <a:srgbClr val="FFF0DA"/>
          </a:solidFill>
          <a:ln>
            <a:noFill/>
          </a:ln>
        </p:spPr>
        <p:txBody>
          <a:bodyPr anchorCtr="0" anchor="t" bIns="112000" lIns="74675" spcFirstLastPara="1" rIns="99550" wrap="square" tIns="74675">
            <a:noAutofit/>
          </a:bodyPr>
          <a:lstStyle/>
          <a:p>
            <a:pPr indent="-133350" lvl="1" marL="171450" rtl="0" algn="l">
              <a:lnSpc>
                <a:spcPct val="115000"/>
              </a:lnSpc>
              <a:spcBef>
                <a:spcPts val="0"/>
              </a:spcBef>
              <a:spcAft>
                <a:spcPts val="0"/>
              </a:spcAft>
              <a:buSzPts val="1000"/>
              <a:buFont typeface="Open Sans"/>
              <a:buChar char="•"/>
            </a:pPr>
            <a:r>
              <a:rPr lang="en-ZA" sz="1000">
                <a:latin typeface="Open Sans"/>
                <a:ea typeface="Open Sans"/>
                <a:cs typeface="Open Sans"/>
                <a:sym typeface="Open Sans"/>
              </a:rPr>
              <a:t>Data that are measured, monitored pr collected at the facility, entity or project level</a:t>
            </a:r>
            <a:endParaRPr sz="1000">
              <a:latin typeface="Open Sans"/>
              <a:ea typeface="Open Sans"/>
              <a:cs typeface="Open Sans"/>
              <a:sym typeface="Open Sans"/>
            </a:endParaRPr>
          </a:p>
          <a:p>
            <a:pPr indent="-133350" lvl="1" marL="171450" rtl="0" algn="l">
              <a:lnSpc>
                <a:spcPct val="115000"/>
              </a:lnSpc>
              <a:spcBef>
                <a:spcPts val="600"/>
              </a:spcBef>
              <a:spcAft>
                <a:spcPts val="0"/>
              </a:spcAft>
              <a:buSzPts val="1000"/>
              <a:buFont typeface="Open Sans"/>
              <a:buChar char="•"/>
            </a:pPr>
            <a:r>
              <a:rPr lang="en-ZA" sz="1000" u="sng">
                <a:latin typeface="Open Sans"/>
                <a:ea typeface="Open Sans"/>
                <a:cs typeface="Open Sans"/>
                <a:sym typeface="Open Sans"/>
              </a:rPr>
              <a:t>Example</a:t>
            </a:r>
            <a:r>
              <a:rPr lang="en-ZA" sz="1000">
                <a:latin typeface="Open Sans"/>
                <a:ea typeface="Open Sans"/>
                <a:cs typeface="Open Sans"/>
                <a:sym typeface="Open Sans"/>
              </a:rPr>
              <a:t>: land-use categories classified by climate region, soil type or management</a:t>
            </a:r>
            <a:endParaRPr sz="1000">
              <a:latin typeface="Open Sans"/>
              <a:ea typeface="Open Sans"/>
              <a:cs typeface="Open Sans"/>
              <a:sym typeface="Open Sans"/>
            </a:endParaRPr>
          </a:p>
          <a:p>
            <a:pPr indent="0" lvl="0" marL="0" marR="0" rtl="0" algn="l">
              <a:lnSpc>
                <a:spcPct val="115000"/>
              </a:lnSpc>
              <a:spcBef>
                <a:spcPts val="1200"/>
              </a:spcBef>
              <a:spcAft>
                <a:spcPts val="0"/>
              </a:spcAft>
              <a:buNone/>
            </a:pPr>
            <a:r>
              <a:t/>
            </a:r>
            <a:endParaRPr b="1" sz="1000">
              <a:solidFill>
                <a:srgbClr val="09294E"/>
              </a:solidFill>
              <a:latin typeface="Open Sans"/>
              <a:ea typeface="Open Sans"/>
              <a:cs typeface="Open Sans"/>
              <a:sym typeface="Open Sans"/>
            </a:endParaRPr>
          </a:p>
        </p:txBody>
      </p:sp>
      <p:sp>
        <p:nvSpPr>
          <p:cNvPr id="471" name="Google Shape;471;p40"/>
          <p:cNvSpPr/>
          <p:nvPr/>
        </p:nvSpPr>
        <p:spPr>
          <a:xfrm>
            <a:off x="4535688" y="1385425"/>
            <a:ext cx="3246085" cy="218764"/>
          </a:xfrm>
          <a:custGeom>
            <a:rect b="b" l="l" r="r" t="t"/>
            <a:pathLst>
              <a:path extrusionOk="0" h="1041733" w="3481056">
                <a:moveTo>
                  <a:pt x="0" y="0"/>
                </a:moveTo>
                <a:lnTo>
                  <a:pt x="3481056" y="0"/>
                </a:lnTo>
                <a:lnTo>
                  <a:pt x="3481056" y="1041733"/>
                </a:lnTo>
                <a:lnTo>
                  <a:pt x="0" y="1041733"/>
                </a:lnTo>
                <a:lnTo>
                  <a:pt x="0" y="0"/>
                </a:lnTo>
                <a:close/>
              </a:path>
            </a:pathLst>
          </a:custGeom>
          <a:solidFill>
            <a:srgbClr val="FF8E00"/>
          </a:solidFill>
          <a:ln>
            <a:noFill/>
          </a:ln>
        </p:spPr>
        <p:txBody>
          <a:bodyPr anchorCtr="0" anchor="ctr" bIns="93450" lIns="163575" spcFirstLastPara="1" rIns="163575" wrap="square" tIns="93450">
            <a:noAutofit/>
          </a:bodyPr>
          <a:lstStyle/>
          <a:p>
            <a:pPr indent="0" lvl="0" marL="0" marR="0" rtl="0" algn="ctr">
              <a:lnSpc>
                <a:spcPct val="90000"/>
              </a:lnSpc>
              <a:spcBef>
                <a:spcPts val="0"/>
              </a:spcBef>
              <a:spcAft>
                <a:spcPts val="0"/>
              </a:spcAft>
              <a:buClr>
                <a:srgbClr val="FFFFFF"/>
              </a:buClr>
              <a:buSzPts val="1600"/>
              <a:buFont typeface="Arial"/>
              <a:buNone/>
            </a:pPr>
            <a:r>
              <a:rPr lang="en-ZA" sz="1000">
                <a:solidFill>
                  <a:srgbClr val="FFFFFF"/>
                </a:solidFill>
                <a:latin typeface="Open Sans"/>
                <a:ea typeface="Open Sans"/>
                <a:cs typeface="Open Sans"/>
                <a:sym typeface="Open Sans"/>
              </a:rPr>
              <a:t>Bottom-up</a:t>
            </a:r>
            <a:endParaRPr sz="1000">
              <a:latin typeface="Open Sans"/>
              <a:ea typeface="Open Sans"/>
              <a:cs typeface="Open Sans"/>
              <a:sym typeface="Open Sans"/>
            </a:endParaRPr>
          </a:p>
        </p:txBody>
      </p:sp>
      <p:sp>
        <p:nvSpPr>
          <p:cNvPr id="472" name="Google Shape;472;p40"/>
          <p:cNvSpPr/>
          <p:nvPr/>
        </p:nvSpPr>
        <p:spPr>
          <a:xfrm>
            <a:off x="1182150" y="3217197"/>
            <a:ext cx="3246085" cy="1189574"/>
          </a:xfrm>
          <a:custGeom>
            <a:rect b="b" l="l" r="r" t="t"/>
            <a:pathLst>
              <a:path extrusionOk="0" h="3448040" w="3481056">
                <a:moveTo>
                  <a:pt x="0" y="0"/>
                </a:moveTo>
                <a:lnTo>
                  <a:pt x="3481056" y="0"/>
                </a:lnTo>
                <a:lnTo>
                  <a:pt x="3481056" y="3448040"/>
                </a:lnTo>
                <a:lnTo>
                  <a:pt x="0" y="3448040"/>
                </a:lnTo>
                <a:lnTo>
                  <a:pt x="0" y="0"/>
                </a:lnTo>
                <a:close/>
              </a:path>
            </a:pathLst>
          </a:custGeom>
          <a:solidFill>
            <a:srgbClr val="FFF0DA"/>
          </a:solidFill>
          <a:ln>
            <a:noFill/>
          </a:ln>
        </p:spPr>
        <p:txBody>
          <a:bodyPr anchorCtr="0" anchor="t" bIns="112000" lIns="74675" spcFirstLastPara="1" rIns="99550" wrap="square" tIns="74675">
            <a:noAutofit/>
          </a:bodyPr>
          <a:lstStyle/>
          <a:p>
            <a:pPr indent="-133350" lvl="1" marL="171450" rtl="0" algn="l">
              <a:lnSpc>
                <a:spcPct val="115000"/>
              </a:lnSpc>
              <a:spcBef>
                <a:spcPts val="0"/>
              </a:spcBef>
              <a:spcAft>
                <a:spcPts val="0"/>
              </a:spcAft>
              <a:buSzPts val="1000"/>
              <a:buFont typeface="Open Sans"/>
              <a:buChar char="•"/>
            </a:pPr>
            <a:r>
              <a:rPr lang="en-ZA" sz="1000">
                <a:latin typeface="Open Sans"/>
                <a:ea typeface="Open Sans"/>
                <a:cs typeface="Open Sans"/>
                <a:sym typeface="Open Sans"/>
              </a:rPr>
              <a:t>Hectares of forest land remaining forest land, non-forest land converted to forest land and forest land converted to non-forest land</a:t>
            </a:r>
            <a:endParaRPr sz="1000">
              <a:latin typeface="Open Sans"/>
              <a:ea typeface="Open Sans"/>
              <a:cs typeface="Open Sans"/>
              <a:sym typeface="Open Sans"/>
            </a:endParaRPr>
          </a:p>
          <a:p>
            <a:pPr indent="0" lvl="0" marL="0" marR="0" rtl="0" algn="l">
              <a:lnSpc>
                <a:spcPct val="115000"/>
              </a:lnSpc>
              <a:spcBef>
                <a:spcPts val="1200"/>
              </a:spcBef>
              <a:spcAft>
                <a:spcPts val="0"/>
              </a:spcAft>
              <a:buNone/>
            </a:pPr>
            <a:r>
              <a:t/>
            </a:r>
            <a:endParaRPr sz="1000">
              <a:latin typeface="Open Sans"/>
              <a:ea typeface="Open Sans"/>
              <a:cs typeface="Open Sans"/>
              <a:sym typeface="Open Sans"/>
            </a:endParaRPr>
          </a:p>
        </p:txBody>
      </p:sp>
      <p:sp>
        <p:nvSpPr>
          <p:cNvPr id="473" name="Google Shape;473;p40"/>
          <p:cNvSpPr/>
          <p:nvPr/>
        </p:nvSpPr>
        <p:spPr>
          <a:xfrm>
            <a:off x="1182151" y="2981335"/>
            <a:ext cx="3246085" cy="236994"/>
          </a:xfrm>
          <a:custGeom>
            <a:rect b="b" l="l" r="r" t="t"/>
            <a:pathLst>
              <a:path extrusionOk="0" h="1041733" w="3481056">
                <a:moveTo>
                  <a:pt x="0" y="0"/>
                </a:moveTo>
                <a:lnTo>
                  <a:pt x="3481056" y="0"/>
                </a:lnTo>
                <a:lnTo>
                  <a:pt x="3481056" y="1041733"/>
                </a:lnTo>
                <a:lnTo>
                  <a:pt x="0" y="1041733"/>
                </a:lnTo>
                <a:lnTo>
                  <a:pt x="0" y="0"/>
                </a:lnTo>
                <a:close/>
              </a:path>
            </a:pathLst>
          </a:custGeom>
          <a:solidFill>
            <a:srgbClr val="FF8E00"/>
          </a:solidFill>
          <a:ln>
            <a:noFill/>
          </a:ln>
        </p:spPr>
        <p:txBody>
          <a:bodyPr anchorCtr="0" anchor="ctr" bIns="93450" lIns="163575" spcFirstLastPara="1" rIns="163575" wrap="square" tIns="93450">
            <a:noAutofit/>
          </a:bodyPr>
          <a:lstStyle/>
          <a:p>
            <a:pPr indent="0" lvl="0" marL="0" marR="0" rtl="0" algn="ctr">
              <a:lnSpc>
                <a:spcPct val="90000"/>
              </a:lnSpc>
              <a:spcBef>
                <a:spcPts val="0"/>
              </a:spcBef>
              <a:spcAft>
                <a:spcPts val="0"/>
              </a:spcAft>
              <a:buClr>
                <a:srgbClr val="FFFFFF"/>
              </a:buClr>
              <a:buSzPts val="1600"/>
              <a:buFont typeface="Arial"/>
              <a:buNone/>
            </a:pPr>
            <a:r>
              <a:rPr lang="en-ZA" sz="1000">
                <a:solidFill>
                  <a:srgbClr val="FFFFFF"/>
                </a:solidFill>
                <a:latin typeface="Open Sans"/>
                <a:ea typeface="Open Sans"/>
                <a:cs typeface="Open Sans"/>
                <a:sym typeface="Open Sans"/>
              </a:rPr>
              <a:t>Activity data</a:t>
            </a:r>
            <a:endParaRPr sz="1000">
              <a:latin typeface="Open Sans"/>
              <a:ea typeface="Open Sans"/>
              <a:cs typeface="Open Sans"/>
              <a:sym typeface="Open Sans"/>
            </a:endParaRPr>
          </a:p>
        </p:txBody>
      </p:sp>
      <p:sp>
        <p:nvSpPr>
          <p:cNvPr id="474" name="Google Shape;474;p40"/>
          <p:cNvSpPr/>
          <p:nvPr/>
        </p:nvSpPr>
        <p:spPr>
          <a:xfrm>
            <a:off x="4535689" y="3217197"/>
            <a:ext cx="3246085" cy="1189574"/>
          </a:xfrm>
          <a:custGeom>
            <a:rect b="b" l="l" r="r" t="t"/>
            <a:pathLst>
              <a:path extrusionOk="0" h="3448040" w="3481056">
                <a:moveTo>
                  <a:pt x="0" y="0"/>
                </a:moveTo>
                <a:lnTo>
                  <a:pt x="3481056" y="0"/>
                </a:lnTo>
                <a:lnTo>
                  <a:pt x="3481056" y="3448040"/>
                </a:lnTo>
                <a:lnTo>
                  <a:pt x="0" y="3448040"/>
                </a:lnTo>
                <a:lnTo>
                  <a:pt x="0" y="0"/>
                </a:lnTo>
                <a:close/>
              </a:path>
            </a:pathLst>
          </a:custGeom>
          <a:solidFill>
            <a:srgbClr val="FFF0DA"/>
          </a:solidFill>
          <a:ln>
            <a:noFill/>
          </a:ln>
        </p:spPr>
        <p:txBody>
          <a:bodyPr anchorCtr="0" anchor="t" bIns="112000" lIns="74675" spcFirstLastPara="1" rIns="99550" wrap="square" tIns="74675">
            <a:noAutofit/>
          </a:bodyPr>
          <a:lstStyle/>
          <a:p>
            <a:pPr indent="-133350" lvl="1" marL="171450" rtl="0" algn="l">
              <a:lnSpc>
                <a:spcPct val="115000"/>
              </a:lnSpc>
              <a:spcBef>
                <a:spcPts val="0"/>
              </a:spcBef>
              <a:spcAft>
                <a:spcPts val="0"/>
              </a:spcAft>
              <a:buSzPts val="1000"/>
              <a:buFont typeface="Open Sans"/>
              <a:buChar char="•"/>
            </a:pPr>
            <a:r>
              <a:rPr lang="en-ZA" sz="1000">
                <a:latin typeface="Open Sans"/>
                <a:ea typeface="Open Sans"/>
                <a:cs typeface="Open Sans"/>
                <a:sym typeface="Open Sans"/>
              </a:rPr>
              <a:t>Net change in carbon stocks per hectare of land, which can be expressed as CO</a:t>
            </a:r>
            <a:r>
              <a:rPr baseline="-25000" lang="en-ZA" sz="1000">
                <a:latin typeface="Open Sans"/>
                <a:ea typeface="Open Sans"/>
                <a:cs typeface="Open Sans"/>
                <a:sym typeface="Open Sans"/>
              </a:rPr>
              <a:t>2</a:t>
            </a:r>
            <a:r>
              <a:rPr lang="en-ZA" sz="1000">
                <a:latin typeface="Open Sans"/>
                <a:ea typeface="Open Sans"/>
                <a:cs typeface="Open Sans"/>
                <a:sym typeface="Open Sans"/>
              </a:rPr>
              <a:t> emissions or removals per ha of land</a:t>
            </a:r>
            <a:endParaRPr sz="1000">
              <a:latin typeface="Open Sans"/>
              <a:ea typeface="Open Sans"/>
              <a:cs typeface="Open Sans"/>
              <a:sym typeface="Open Sans"/>
            </a:endParaRPr>
          </a:p>
          <a:p>
            <a:pPr indent="-133350" lvl="1" marL="171450" rtl="0" algn="l">
              <a:lnSpc>
                <a:spcPct val="115000"/>
              </a:lnSpc>
              <a:spcBef>
                <a:spcPts val="1200"/>
              </a:spcBef>
              <a:spcAft>
                <a:spcPts val="0"/>
              </a:spcAft>
              <a:buSzPts val="1000"/>
              <a:buFont typeface="Open Sans"/>
              <a:buChar char="•"/>
            </a:pPr>
            <a:r>
              <a:rPr lang="en-ZA" sz="1000">
                <a:latin typeface="Open Sans"/>
                <a:ea typeface="Open Sans"/>
                <a:cs typeface="Open Sans"/>
                <a:sym typeface="Open Sans"/>
              </a:rPr>
              <a:t>Represents the emission factor</a:t>
            </a:r>
            <a:endParaRPr sz="1000">
              <a:latin typeface="Open Sans"/>
              <a:ea typeface="Open Sans"/>
              <a:cs typeface="Open Sans"/>
              <a:sym typeface="Open Sans"/>
            </a:endParaRPr>
          </a:p>
          <a:p>
            <a:pPr indent="0" lvl="0" marL="0" marR="0" rtl="0" algn="l">
              <a:lnSpc>
                <a:spcPct val="115000"/>
              </a:lnSpc>
              <a:spcBef>
                <a:spcPts val="1200"/>
              </a:spcBef>
              <a:spcAft>
                <a:spcPts val="0"/>
              </a:spcAft>
              <a:buNone/>
            </a:pPr>
            <a:r>
              <a:t/>
            </a:r>
            <a:endParaRPr sz="1000">
              <a:latin typeface="Open Sans"/>
              <a:ea typeface="Open Sans"/>
              <a:cs typeface="Open Sans"/>
              <a:sym typeface="Open Sans"/>
            </a:endParaRPr>
          </a:p>
        </p:txBody>
      </p:sp>
      <p:sp>
        <p:nvSpPr>
          <p:cNvPr id="475" name="Google Shape;475;p40"/>
          <p:cNvSpPr/>
          <p:nvPr/>
        </p:nvSpPr>
        <p:spPr>
          <a:xfrm>
            <a:off x="4535690" y="2981335"/>
            <a:ext cx="3246085" cy="236994"/>
          </a:xfrm>
          <a:custGeom>
            <a:rect b="b" l="l" r="r" t="t"/>
            <a:pathLst>
              <a:path extrusionOk="0" h="1041733" w="3481056">
                <a:moveTo>
                  <a:pt x="0" y="0"/>
                </a:moveTo>
                <a:lnTo>
                  <a:pt x="3481056" y="0"/>
                </a:lnTo>
                <a:lnTo>
                  <a:pt x="3481056" y="1041733"/>
                </a:lnTo>
                <a:lnTo>
                  <a:pt x="0" y="1041733"/>
                </a:lnTo>
                <a:lnTo>
                  <a:pt x="0" y="0"/>
                </a:lnTo>
                <a:close/>
              </a:path>
            </a:pathLst>
          </a:custGeom>
          <a:solidFill>
            <a:srgbClr val="FF8E00"/>
          </a:solidFill>
          <a:ln>
            <a:noFill/>
          </a:ln>
        </p:spPr>
        <p:txBody>
          <a:bodyPr anchorCtr="0" anchor="ctr" bIns="93450" lIns="163575" spcFirstLastPara="1" rIns="163575" wrap="square" tIns="93450">
            <a:noAutofit/>
          </a:bodyPr>
          <a:lstStyle/>
          <a:p>
            <a:pPr indent="0" lvl="0" marL="0" marR="0" rtl="0" algn="ctr">
              <a:lnSpc>
                <a:spcPct val="90000"/>
              </a:lnSpc>
              <a:spcBef>
                <a:spcPts val="0"/>
              </a:spcBef>
              <a:spcAft>
                <a:spcPts val="0"/>
              </a:spcAft>
              <a:buClr>
                <a:srgbClr val="FFFFFF"/>
              </a:buClr>
              <a:buSzPts val="1600"/>
              <a:buFont typeface="Arial"/>
              <a:buNone/>
            </a:pPr>
            <a:r>
              <a:rPr lang="en-ZA" sz="1000">
                <a:solidFill>
                  <a:srgbClr val="FFFFFF"/>
                </a:solidFill>
                <a:latin typeface="Open Sans"/>
                <a:ea typeface="Open Sans"/>
                <a:cs typeface="Open Sans"/>
                <a:sym typeface="Open Sans"/>
              </a:rPr>
              <a:t>Carbon stock change factor</a:t>
            </a:r>
            <a:endParaRPr sz="1000">
              <a:latin typeface="Open Sans"/>
              <a:ea typeface="Open Sans"/>
              <a:cs typeface="Open Sans"/>
              <a:sym typeface="Open Sans"/>
            </a:endParaRPr>
          </a:p>
        </p:txBody>
      </p:sp>
      <p:sp>
        <p:nvSpPr>
          <p:cNvPr id="476" name="Google Shape;476;p40"/>
          <p:cNvSpPr txBox="1"/>
          <p:nvPr>
            <p:ph idx="4294967295" type="body"/>
          </p:nvPr>
        </p:nvSpPr>
        <p:spPr>
          <a:xfrm>
            <a:off x="4648346" y="4697034"/>
            <a:ext cx="681900" cy="153300"/>
          </a:xfrm>
          <a:prstGeom prst="rect">
            <a:avLst/>
          </a:prstGeom>
          <a:solidFill>
            <a:srgbClr val="E7E7E7"/>
          </a:solidFill>
          <a:ln cap="flat" cmpd="sng" w="12700">
            <a:solidFill>
              <a:srgbClr val="BFBFBF"/>
            </a:solidFill>
            <a:prstDash val="solid"/>
            <a:miter lim="800000"/>
            <a:headEnd len="sm" w="sm" type="none"/>
            <a:tailEnd len="sm" w="sm" type="none"/>
          </a:ln>
        </p:spPr>
        <p:txBody>
          <a:bodyPr anchorCtr="0" anchor="ctr" bIns="45700" lIns="91425" spcFirstLastPara="1" rIns="91425" wrap="square" tIns="45700">
            <a:noAutofit/>
          </a:bodyPr>
          <a:lstStyle/>
          <a:p>
            <a:pPr indent="0" lvl="0" marL="0" rtl="0" algn="ctr">
              <a:lnSpc>
                <a:spcPct val="90000"/>
              </a:lnSpc>
              <a:spcBef>
                <a:spcPts val="0"/>
              </a:spcBef>
              <a:spcAft>
                <a:spcPts val="1200"/>
              </a:spcAft>
              <a:buClr>
                <a:srgbClr val="09294E"/>
              </a:buClr>
              <a:buSzPts val="800"/>
              <a:buNone/>
            </a:pPr>
            <a:r>
              <a:rPr lang="en-ZA" sz="800"/>
              <a:t>Chapter 7</a:t>
            </a:r>
            <a:endParaRPr sz="800"/>
          </a:p>
        </p:txBody>
      </p:sp>
      <p:sp>
        <p:nvSpPr>
          <p:cNvPr id="477" name="Google Shape;477;p40"/>
          <p:cNvSpPr txBox="1"/>
          <p:nvPr>
            <p:ph idx="4294967295" type="body"/>
          </p:nvPr>
        </p:nvSpPr>
        <p:spPr>
          <a:xfrm>
            <a:off x="6194103" y="4697034"/>
            <a:ext cx="685800" cy="153300"/>
          </a:xfrm>
          <a:prstGeom prst="rect">
            <a:avLst/>
          </a:prstGeom>
          <a:solidFill>
            <a:srgbClr val="E7E7E7"/>
          </a:solidFill>
          <a:ln cap="flat" cmpd="sng" w="12700">
            <a:solidFill>
              <a:srgbClr val="BFBFBF"/>
            </a:solidFill>
            <a:prstDash val="solid"/>
            <a:miter lim="800000"/>
            <a:headEnd len="sm" w="sm" type="none"/>
            <a:tailEnd len="sm" w="sm" type="none"/>
          </a:ln>
        </p:spPr>
        <p:txBody>
          <a:bodyPr anchorCtr="0" anchor="ctr" bIns="45700" lIns="91425" spcFirstLastPara="1" rIns="91425" wrap="square" tIns="45700">
            <a:noAutofit/>
          </a:bodyPr>
          <a:lstStyle/>
          <a:p>
            <a:pPr indent="0" lvl="0" marL="0" rtl="0" algn="l">
              <a:lnSpc>
                <a:spcPct val="90000"/>
              </a:lnSpc>
              <a:spcBef>
                <a:spcPts val="0"/>
              </a:spcBef>
              <a:spcAft>
                <a:spcPts val="1200"/>
              </a:spcAft>
              <a:buClr>
                <a:srgbClr val="09294E"/>
              </a:buClr>
              <a:buSzPts val="800"/>
              <a:buNone/>
            </a:pPr>
            <a:r>
              <a:rPr lang="en-ZA" sz="800"/>
              <a:t>Chapter 9</a:t>
            </a:r>
            <a:endParaRPr sz="800"/>
          </a:p>
        </p:txBody>
      </p:sp>
      <p:sp>
        <p:nvSpPr>
          <p:cNvPr id="478" name="Google Shape;478;p40"/>
          <p:cNvSpPr txBox="1"/>
          <p:nvPr>
            <p:ph idx="4294967295" type="body"/>
          </p:nvPr>
        </p:nvSpPr>
        <p:spPr>
          <a:xfrm>
            <a:off x="5421224" y="4697034"/>
            <a:ext cx="681900" cy="153300"/>
          </a:xfrm>
          <a:prstGeom prst="rect">
            <a:avLst/>
          </a:prstGeom>
          <a:solidFill>
            <a:srgbClr val="E7E7E7"/>
          </a:solidFill>
          <a:ln cap="flat" cmpd="sng" w="12700">
            <a:solidFill>
              <a:srgbClr val="BFBFBF"/>
            </a:solidFill>
            <a:prstDash val="solid"/>
            <a:miter lim="800000"/>
            <a:headEnd len="sm" w="sm" type="none"/>
            <a:tailEnd len="sm" w="sm" type="none"/>
          </a:ln>
        </p:spPr>
        <p:txBody>
          <a:bodyPr anchorCtr="0" anchor="ctr" bIns="45700" lIns="91425" spcFirstLastPara="1" rIns="91425" wrap="square" tIns="45700">
            <a:noAutofit/>
          </a:bodyPr>
          <a:lstStyle/>
          <a:p>
            <a:pPr indent="0" lvl="0" marL="0" rtl="0" algn="ctr">
              <a:lnSpc>
                <a:spcPct val="90000"/>
              </a:lnSpc>
              <a:spcBef>
                <a:spcPts val="0"/>
              </a:spcBef>
              <a:spcAft>
                <a:spcPts val="1200"/>
              </a:spcAft>
              <a:buClr>
                <a:srgbClr val="09294E"/>
              </a:buClr>
              <a:buSzPts val="800"/>
              <a:buNone/>
            </a:pPr>
            <a:r>
              <a:rPr lang="en-ZA" sz="800"/>
              <a:t>Chapter 8</a:t>
            </a:r>
            <a:endParaRPr sz="800"/>
          </a:p>
        </p:txBody>
      </p:sp>
      <p:sp>
        <p:nvSpPr>
          <p:cNvPr id="479" name="Google Shape;479;p40">
            <a:hlinkClick action="ppaction://hlinksldjump" r:id="rId3"/>
          </p:cNvPr>
          <p:cNvSpPr/>
          <p:nvPr/>
        </p:nvSpPr>
        <p:spPr>
          <a:xfrm>
            <a:off x="4657825" y="4697034"/>
            <a:ext cx="672600" cy="1533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800">
              <a:solidFill>
                <a:schemeClr val="lt1"/>
              </a:solidFill>
              <a:latin typeface="Open Sans"/>
              <a:ea typeface="Open Sans"/>
              <a:cs typeface="Open Sans"/>
              <a:sym typeface="Open Sans"/>
            </a:endParaRPr>
          </a:p>
        </p:txBody>
      </p:sp>
      <p:sp>
        <p:nvSpPr>
          <p:cNvPr id="480" name="Google Shape;480;p40">
            <a:hlinkClick action="ppaction://hlinksldjump" r:id="rId4"/>
          </p:cNvPr>
          <p:cNvSpPr/>
          <p:nvPr/>
        </p:nvSpPr>
        <p:spPr>
          <a:xfrm>
            <a:off x="5417449" y="4697034"/>
            <a:ext cx="681900" cy="1533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sp>
        <p:nvSpPr>
          <p:cNvPr id="481" name="Google Shape;481;p40">
            <a:hlinkClick action="ppaction://hlinksldjump" r:id="rId5"/>
          </p:cNvPr>
          <p:cNvSpPr/>
          <p:nvPr/>
        </p:nvSpPr>
        <p:spPr>
          <a:xfrm>
            <a:off x="6186552" y="4697034"/>
            <a:ext cx="681900" cy="1533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86" name="Shape 486"/>
        <p:cNvGrpSpPr/>
        <p:nvPr/>
      </p:nvGrpSpPr>
      <p:grpSpPr>
        <a:xfrm>
          <a:off x="0" y="0"/>
          <a:ext cx="0" cy="0"/>
          <a:chOff x="0" y="0"/>
          <a:chExt cx="0" cy="0"/>
        </a:xfrm>
      </p:grpSpPr>
      <p:sp>
        <p:nvSpPr>
          <p:cNvPr id="487" name="Google Shape;487;p41"/>
          <p:cNvSpPr txBox="1"/>
          <p:nvPr>
            <p:ph type="title"/>
          </p:nvPr>
        </p:nvSpPr>
        <p:spPr>
          <a:xfrm>
            <a:off x="311700" y="216425"/>
            <a:ext cx="8520600" cy="572700"/>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rgbClr val="625852"/>
              </a:buClr>
              <a:buSzPts val="3200"/>
              <a:buFont typeface="Arial"/>
              <a:buNone/>
            </a:pPr>
            <a:r>
              <a:rPr lang="en-ZA" sz="2200"/>
              <a:t> 7.1.3 Choose the approach to determine </a:t>
            </a:r>
            <a:br>
              <a:rPr lang="en-ZA" sz="2200"/>
            </a:br>
            <a:r>
              <a:rPr lang="en-ZA" sz="2200"/>
              <a:t>the baseline scenario</a:t>
            </a:r>
            <a:endParaRPr sz="2200"/>
          </a:p>
        </p:txBody>
      </p:sp>
      <p:sp>
        <p:nvSpPr>
          <p:cNvPr id="488" name="Google Shape;488;p41"/>
          <p:cNvSpPr txBox="1"/>
          <p:nvPr>
            <p:ph idx="4294967295" type="body"/>
          </p:nvPr>
        </p:nvSpPr>
        <p:spPr>
          <a:xfrm>
            <a:off x="609600" y="991300"/>
            <a:ext cx="7578300" cy="3327300"/>
          </a:xfrm>
          <a:prstGeom prst="rect">
            <a:avLst/>
          </a:prstGeom>
          <a:noFill/>
          <a:ln>
            <a:noFill/>
          </a:ln>
        </p:spPr>
        <p:txBody>
          <a:bodyPr anchorCtr="0" anchor="t" bIns="45700" lIns="91425" spcFirstLastPara="1" rIns="91425" wrap="square" tIns="45700">
            <a:normAutofit/>
          </a:bodyPr>
          <a:lstStyle/>
          <a:p>
            <a:pPr indent="-165100" lvl="0" marL="228600" rtl="0" algn="l">
              <a:lnSpc>
                <a:spcPct val="90000"/>
              </a:lnSpc>
              <a:spcBef>
                <a:spcPts val="0"/>
              </a:spcBef>
              <a:spcAft>
                <a:spcPts val="1200"/>
              </a:spcAft>
              <a:buSzPts val="1400"/>
              <a:buChar char="●"/>
            </a:pPr>
            <a:r>
              <a:rPr lang="en-ZA" sz="1400"/>
              <a:t>Choose an approach based on the resources, capacity, data, model and methods available</a:t>
            </a:r>
            <a:endParaRPr sz="1400"/>
          </a:p>
        </p:txBody>
      </p:sp>
      <p:sp>
        <p:nvSpPr>
          <p:cNvPr id="489" name="Google Shape;489;p41"/>
          <p:cNvSpPr/>
          <p:nvPr/>
        </p:nvSpPr>
        <p:spPr>
          <a:xfrm>
            <a:off x="612002" y="1563203"/>
            <a:ext cx="2794800" cy="847200"/>
          </a:xfrm>
          <a:prstGeom prst="roundRect">
            <a:avLst>
              <a:gd fmla="val 16667" name="adj"/>
            </a:avLst>
          </a:prstGeom>
          <a:solidFill>
            <a:schemeClr val="accent3"/>
          </a:solidFill>
          <a:ln>
            <a:noFill/>
          </a:ln>
        </p:spPr>
        <p:txBody>
          <a:bodyPr anchorCtr="0" anchor="ctr" bIns="45700" lIns="91425" spcFirstLastPara="1" rIns="91425" wrap="square" tIns="45700">
            <a:noAutofit/>
          </a:bodyPr>
          <a:lstStyle/>
          <a:p>
            <a:pPr indent="0" lvl="1" marL="87313" marR="0" rtl="0" algn="l">
              <a:spcBef>
                <a:spcPts val="0"/>
              </a:spcBef>
              <a:spcAft>
                <a:spcPts val="0"/>
              </a:spcAft>
              <a:buNone/>
            </a:pPr>
            <a:r>
              <a:rPr i="0" lang="en-ZA" sz="1200" u="none" cap="none" strike="noStrike">
                <a:solidFill>
                  <a:schemeClr val="dk2"/>
                </a:solidFill>
                <a:latin typeface="Open Sans"/>
                <a:ea typeface="Open Sans"/>
                <a:cs typeface="Open Sans"/>
                <a:sym typeface="Open Sans"/>
              </a:rPr>
              <a:t>If parameters are likely to remain stable over time</a:t>
            </a:r>
            <a:endParaRPr sz="1200">
              <a:solidFill>
                <a:schemeClr val="dk2"/>
              </a:solidFill>
              <a:latin typeface="Open Sans"/>
              <a:ea typeface="Open Sans"/>
              <a:cs typeface="Open Sans"/>
              <a:sym typeface="Open Sans"/>
            </a:endParaRPr>
          </a:p>
        </p:txBody>
      </p:sp>
      <p:sp>
        <p:nvSpPr>
          <p:cNvPr id="490" name="Google Shape;490;p41"/>
          <p:cNvSpPr/>
          <p:nvPr/>
        </p:nvSpPr>
        <p:spPr>
          <a:xfrm>
            <a:off x="612002" y="2498424"/>
            <a:ext cx="2794800" cy="845400"/>
          </a:xfrm>
          <a:prstGeom prst="roundRect">
            <a:avLst>
              <a:gd fmla="val 16667" name="adj"/>
            </a:avLst>
          </a:prstGeom>
          <a:solidFill>
            <a:schemeClr val="accent3"/>
          </a:solidFill>
          <a:ln>
            <a:noFill/>
          </a:ln>
        </p:spPr>
        <p:txBody>
          <a:bodyPr anchorCtr="0" anchor="ctr" bIns="45700" lIns="91425" spcFirstLastPara="1" rIns="91425" wrap="square" tIns="45700">
            <a:noAutofit/>
          </a:bodyPr>
          <a:lstStyle/>
          <a:p>
            <a:pPr indent="0" lvl="1" marL="87313" marR="0" rtl="0" algn="l">
              <a:spcBef>
                <a:spcPts val="0"/>
              </a:spcBef>
              <a:spcAft>
                <a:spcPts val="0"/>
              </a:spcAft>
              <a:buNone/>
            </a:pPr>
            <a:r>
              <a:rPr i="0" lang="en-ZA" sz="1200" u="none" cap="none" strike="noStrike">
                <a:solidFill>
                  <a:schemeClr val="dk2"/>
                </a:solidFill>
                <a:latin typeface="Open Sans"/>
                <a:ea typeface="Open Sans"/>
                <a:cs typeface="Open Sans"/>
                <a:sym typeface="Open Sans"/>
              </a:rPr>
              <a:t>If the change in baseline parameter values is expected to remain stable over time</a:t>
            </a:r>
            <a:endParaRPr sz="1200">
              <a:solidFill>
                <a:schemeClr val="dk2"/>
              </a:solidFill>
              <a:latin typeface="Open Sans"/>
              <a:ea typeface="Open Sans"/>
              <a:cs typeface="Open Sans"/>
              <a:sym typeface="Open Sans"/>
            </a:endParaRPr>
          </a:p>
        </p:txBody>
      </p:sp>
      <p:sp>
        <p:nvSpPr>
          <p:cNvPr id="491" name="Google Shape;491;p41"/>
          <p:cNvSpPr/>
          <p:nvPr/>
        </p:nvSpPr>
        <p:spPr>
          <a:xfrm>
            <a:off x="609600" y="3432042"/>
            <a:ext cx="2832900" cy="850800"/>
          </a:xfrm>
          <a:prstGeom prst="roundRect">
            <a:avLst>
              <a:gd fmla="val 16667" name="adj"/>
            </a:avLst>
          </a:prstGeom>
          <a:solidFill>
            <a:schemeClr val="accent3"/>
          </a:solidFill>
          <a:ln>
            <a:noFill/>
          </a:ln>
        </p:spPr>
        <p:txBody>
          <a:bodyPr anchorCtr="0" anchor="ctr" bIns="45700" lIns="91425" spcFirstLastPara="1" rIns="91425" wrap="square" tIns="45700">
            <a:noAutofit/>
          </a:bodyPr>
          <a:lstStyle/>
          <a:p>
            <a:pPr indent="0" lvl="1" marL="87313" marR="0" rtl="0" algn="l">
              <a:spcBef>
                <a:spcPts val="0"/>
              </a:spcBef>
              <a:spcAft>
                <a:spcPts val="0"/>
              </a:spcAft>
              <a:buNone/>
            </a:pPr>
            <a:r>
              <a:rPr i="0" lang="en-ZA" sz="1200" u="none" cap="none" strike="noStrike">
                <a:solidFill>
                  <a:schemeClr val="dk2"/>
                </a:solidFill>
                <a:latin typeface="Open Sans"/>
                <a:ea typeface="Open Sans"/>
                <a:cs typeface="Open Sans"/>
                <a:sym typeface="Open Sans"/>
              </a:rPr>
              <a:t>If detailed data and robust models are available</a:t>
            </a:r>
            <a:endParaRPr sz="1200">
              <a:solidFill>
                <a:schemeClr val="dk2"/>
              </a:solidFill>
              <a:latin typeface="Open Sans"/>
              <a:ea typeface="Open Sans"/>
              <a:cs typeface="Open Sans"/>
              <a:sym typeface="Open Sans"/>
            </a:endParaRPr>
          </a:p>
        </p:txBody>
      </p:sp>
      <p:sp>
        <p:nvSpPr>
          <p:cNvPr id="492" name="Google Shape;492;p41"/>
          <p:cNvSpPr/>
          <p:nvPr/>
        </p:nvSpPr>
        <p:spPr>
          <a:xfrm>
            <a:off x="3516741" y="1786866"/>
            <a:ext cx="552000" cy="369000"/>
          </a:xfrm>
          <a:prstGeom prst="rightArrow">
            <a:avLst>
              <a:gd fmla="val 50000" name="adj1"/>
              <a:gd fmla="val 50000" name="adj2"/>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sp>
        <p:nvSpPr>
          <p:cNvPr id="493" name="Google Shape;493;p41"/>
          <p:cNvSpPr/>
          <p:nvPr/>
        </p:nvSpPr>
        <p:spPr>
          <a:xfrm>
            <a:off x="3515196" y="2753280"/>
            <a:ext cx="552000" cy="369000"/>
          </a:xfrm>
          <a:prstGeom prst="rightArrow">
            <a:avLst>
              <a:gd fmla="val 50000" name="adj1"/>
              <a:gd fmla="val 50000" name="adj2"/>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sp>
        <p:nvSpPr>
          <p:cNvPr id="494" name="Google Shape;494;p41"/>
          <p:cNvSpPr/>
          <p:nvPr/>
        </p:nvSpPr>
        <p:spPr>
          <a:xfrm>
            <a:off x="3515197" y="3672833"/>
            <a:ext cx="552000" cy="369000"/>
          </a:xfrm>
          <a:prstGeom prst="rightArrow">
            <a:avLst>
              <a:gd fmla="val 50000" name="adj1"/>
              <a:gd fmla="val 50000" name="adj2"/>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cxnSp>
        <p:nvCxnSpPr>
          <p:cNvPr id="495" name="Google Shape;495;p41"/>
          <p:cNvCxnSpPr/>
          <p:nvPr/>
        </p:nvCxnSpPr>
        <p:spPr>
          <a:xfrm>
            <a:off x="4626737" y="1584543"/>
            <a:ext cx="0" cy="714000"/>
          </a:xfrm>
          <a:prstGeom prst="straightConnector1">
            <a:avLst/>
          </a:prstGeom>
          <a:noFill/>
          <a:ln cap="flat" cmpd="sng" w="19050">
            <a:solidFill>
              <a:srgbClr val="262626"/>
            </a:solidFill>
            <a:prstDash val="solid"/>
            <a:miter lim="800000"/>
            <a:headEnd len="sm" w="sm" type="none"/>
            <a:tailEnd len="sm" w="sm" type="none"/>
          </a:ln>
        </p:spPr>
      </p:cxnSp>
      <p:sp>
        <p:nvSpPr>
          <p:cNvPr id="496" name="Google Shape;496;p41"/>
          <p:cNvSpPr txBox="1"/>
          <p:nvPr/>
        </p:nvSpPr>
        <p:spPr>
          <a:xfrm rot="-5400000">
            <a:off x="3997675" y="1721354"/>
            <a:ext cx="992700" cy="1848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ZA" sz="600">
                <a:solidFill>
                  <a:schemeClr val="dk2"/>
                </a:solidFill>
                <a:latin typeface="Arial"/>
                <a:ea typeface="Arial"/>
                <a:cs typeface="Arial"/>
                <a:sym typeface="Arial"/>
              </a:rPr>
              <a:t>FOREST AREA</a:t>
            </a:r>
            <a:endParaRPr>
              <a:solidFill>
                <a:schemeClr val="dk2"/>
              </a:solidFill>
            </a:endParaRPr>
          </a:p>
        </p:txBody>
      </p:sp>
      <p:cxnSp>
        <p:nvCxnSpPr>
          <p:cNvPr id="497" name="Google Shape;497;p41"/>
          <p:cNvCxnSpPr/>
          <p:nvPr/>
        </p:nvCxnSpPr>
        <p:spPr>
          <a:xfrm rot="10800000">
            <a:off x="4619283" y="2298688"/>
            <a:ext cx="1725900" cy="7800"/>
          </a:xfrm>
          <a:prstGeom prst="straightConnector1">
            <a:avLst/>
          </a:prstGeom>
          <a:noFill/>
          <a:ln cap="flat" cmpd="sng" w="19050">
            <a:solidFill>
              <a:srgbClr val="262626"/>
            </a:solidFill>
            <a:prstDash val="solid"/>
            <a:miter lim="800000"/>
            <a:headEnd len="sm" w="sm" type="none"/>
            <a:tailEnd len="sm" w="sm" type="none"/>
          </a:ln>
        </p:spPr>
      </p:cxnSp>
      <p:sp>
        <p:nvSpPr>
          <p:cNvPr id="498" name="Google Shape;498;p41"/>
          <p:cNvSpPr/>
          <p:nvPr/>
        </p:nvSpPr>
        <p:spPr>
          <a:xfrm>
            <a:off x="4848242" y="1702476"/>
            <a:ext cx="93900" cy="591900"/>
          </a:xfrm>
          <a:prstGeom prst="rect">
            <a:avLst/>
          </a:prstGeom>
          <a:solidFill>
            <a:schemeClr val="dk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cxnSp>
        <p:nvCxnSpPr>
          <p:cNvPr id="499" name="Google Shape;499;p41"/>
          <p:cNvCxnSpPr/>
          <p:nvPr/>
        </p:nvCxnSpPr>
        <p:spPr>
          <a:xfrm rot="10800000">
            <a:off x="4915238" y="1706969"/>
            <a:ext cx="1302300" cy="0"/>
          </a:xfrm>
          <a:prstGeom prst="straightConnector1">
            <a:avLst/>
          </a:prstGeom>
          <a:noFill/>
          <a:ln cap="flat" cmpd="sng" w="19050">
            <a:solidFill>
              <a:schemeClr val="dk1"/>
            </a:solidFill>
            <a:prstDash val="solid"/>
            <a:miter lim="800000"/>
            <a:headEnd len="sm" w="sm" type="none"/>
            <a:tailEnd len="sm" w="sm" type="none"/>
          </a:ln>
        </p:spPr>
      </p:cxnSp>
      <p:sp>
        <p:nvSpPr>
          <p:cNvPr id="500" name="Google Shape;500;p41"/>
          <p:cNvSpPr txBox="1"/>
          <p:nvPr/>
        </p:nvSpPr>
        <p:spPr>
          <a:xfrm>
            <a:off x="4729420" y="2299905"/>
            <a:ext cx="331500" cy="2769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ZA" sz="600">
                <a:solidFill>
                  <a:schemeClr val="dk1"/>
                </a:solidFill>
                <a:latin typeface="Arial"/>
                <a:ea typeface="Arial"/>
                <a:cs typeface="Arial"/>
                <a:sym typeface="Arial"/>
              </a:rPr>
              <a:t>2015</a:t>
            </a:r>
            <a:endParaRPr/>
          </a:p>
        </p:txBody>
      </p:sp>
      <p:sp>
        <p:nvSpPr>
          <p:cNvPr id="501" name="Google Shape;501;p41"/>
          <p:cNvSpPr txBox="1"/>
          <p:nvPr/>
        </p:nvSpPr>
        <p:spPr>
          <a:xfrm>
            <a:off x="5988300" y="2299900"/>
            <a:ext cx="475800" cy="1848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ZA" sz="600">
                <a:solidFill>
                  <a:schemeClr val="dk1"/>
                </a:solidFill>
                <a:latin typeface="Arial"/>
                <a:ea typeface="Arial"/>
                <a:cs typeface="Arial"/>
                <a:sym typeface="Arial"/>
              </a:rPr>
              <a:t>2020</a:t>
            </a:r>
            <a:endParaRPr/>
          </a:p>
        </p:txBody>
      </p:sp>
      <p:cxnSp>
        <p:nvCxnSpPr>
          <p:cNvPr id="502" name="Google Shape;502;p41"/>
          <p:cNvCxnSpPr/>
          <p:nvPr/>
        </p:nvCxnSpPr>
        <p:spPr>
          <a:xfrm>
            <a:off x="4607219" y="2558046"/>
            <a:ext cx="0" cy="649500"/>
          </a:xfrm>
          <a:prstGeom prst="straightConnector1">
            <a:avLst/>
          </a:prstGeom>
          <a:noFill/>
          <a:ln cap="flat" cmpd="sng" w="19050">
            <a:solidFill>
              <a:srgbClr val="262626"/>
            </a:solidFill>
            <a:prstDash val="solid"/>
            <a:miter lim="800000"/>
            <a:headEnd len="sm" w="sm" type="none"/>
            <a:tailEnd len="sm" w="sm" type="none"/>
          </a:ln>
        </p:spPr>
      </p:cxnSp>
      <p:sp>
        <p:nvSpPr>
          <p:cNvPr id="503" name="Google Shape;503;p41"/>
          <p:cNvSpPr txBox="1"/>
          <p:nvPr/>
        </p:nvSpPr>
        <p:spPr>
          <a:xfrm rot="-5400000">
            <a:off x="4097343" y="2744629"/>
            <a:ext cx="761700" cy="1848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ZA" sz="600">
                <a:solidFill>
                  <a:schemeClr val="dk2"/>
                </a:solidFill>
                <a:latin typeface="Arial"/>
                <a:ea typeface="Arial"/>
                <a:cs typeface="Arial"/>
                <a:sym typeface="Arial"/>
              </a:rPr>
              <a:t>FOREST AREA</a:t>
            </a:r>
            <a:endParaRPr>
              <a:solidFill>
                <a:schemeClr val="dk2"/>
              </a:solidFill>
            </a:endParaRPr>
          </a:p>
        </p:txBody>
      </p:sp>
      <p:cxnSp>
        <p:nvCxnSpPr>
          <p:cNvPr id="504" name="Google Shape;504;p41"/>
          <p:cNvCxnSpPr/>
          <p:nvPr/>
        </p:nvCxnSpPr>
        <p:spPr>
          <a:xfrm rot="10800000">
            <a:off x="4599654" y="3207703"/>
            <a:ext cx="1728600" cy="6900"/>
          </a:xfrm>
          <a:prstGeom prst="straightConnector1">
            <a:avLst/>
          </a:prstGeom>
          <a:noFill/>
          <a:ln cap="flat" cmpd="sng" w="19050">
            <a:solidFill>
              <a:srgbClr val="262626"/>
            </a:solidFill>
            <a:prstDash val="solid"/>
            <a:miter lim="800000"/>
            <a:headEnd len="sm" w="sm" type="none"/>
            <a:tailEnd len="sm" w="sm" type="none"/>
          </a:ln>
        </p:spPr>
      </p:cxnSp>
      <p:sp>
        <p:nvSpPr>
          <p:cNvPr id="505" name="Google Shape;505;p41"/>
          <p:cNvSpPr/>
          <p:nvPr/>
        </p:nvSpPr>
        <p:spPr>
          <a:xfrm>
            <a:off x="4829057" y="2876646"/>
            <a:ext cx="96900" cy="325800"/>
          </a:xfrm>
          <a:prstGeom prst="rect">
            <a:avLst/>
          </a:prstGeom>
          <a:solidFill>
            <a:schemeClr val="dk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sp>
        <p:nvSpPr>
          <p:cNvPr id="506" name="Google Shape;506;p41"/>
          <p:cNvSpPr txBox="1"/>
          <p:nvPr/>
        </p:nvSpPr>
        <p:spPr>
          <a:xfrm>
            <a:off x="4710056" y="3208617"/>
            <a:ext cx="332100" cy="2769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ZA" sz="600">
                <a:solidFill>
                  <a:schemeClr val="dk1"/>
                </a:solidFill>
                <a:latin typeface="Arial"/>
                <a:ea typeface="Arial"/>
                <a:cs typeface="Arial"/>
                <a:sym typeface="Arial"/>
              </a:rPr>
              <a:t>2014</a:t>
            </a:r>
            <a:endParaRPr/>
          </a:p>
        </p:txBody>
      </p:sp>
      <p:sp>
        <p:nvSpPr>
          <p:cNvPr id="507" name="Google Shape;507;p41"/>
          <p:cNvSpPr txBox="1"/>
          <p:nvPr/>
        </p:nvSpPr>
        <p:spPr>
          <a:xfrm>
            <a:off x="5970821" y="3208625"/>
            <a:ext cx="475800" cy="1848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ZA" sz="600">
                <a:solidFill>
                  <a:schemeClr val="dk1"/>
                </a:solidFill>
                <a:latin typeface="Arial"/>
                <a:ea typeface="Arial"/>
                <a:cs typeface="Arial"/>
                <a:sym typeface="Arial"/>
              </a:rPr>
              <a:t>2020</a:t>
            </a:r>
            <a:endParaRPr/>
          </a:p>
        </p:txBody>
      </p:sp>
      <p:sp>
        <p:nvSpPr>
          <p:cNvPr id="508" name="Google Shape;508;p41"/>
          <p:cNvSpPr/>
          <p:nvPr/>
        </p:nvSpPr>
        <p:spPr>
          <a:xfrm>
            <a:off x="5103306" y="2807832"/>
            <a:ext cx="96900" cy="396900"/>
          </a:xfrm>
          <a:prstGeom prst="rect">
            <a:avLst/>
          </a:prstGeom>
          <a:solidFill>
            <a:schemeClr val="dk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sp>
        <p:nvSpPr>
          <p:cNvPr id="509" name="Google Shape;509;p41"/>
          <p:cNvSpPr/>
          <p:nvPr/>
        </p:nvSpPr>
        <p:spPr>
          <a:xfrm>
            <a:off x="5377554" y="2764161"/>
            <a:ext cx="96900" cy="439800"/>
          </a:xfrm>
          <a:prstGeom prst="rect">
            <a:avLst/>
          </a:prstGeom>
          <a:solidFill>
            <a:schemeClr val="dk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sp>
        <p:nvSpPr>
          <p:cNvPr id="510" name="Google Shape;510;p41"/>
          <p:cNvSpPr txBox="1"/>
          <p:nvPr/>
        </p:nvSpPr>
        <p:spPr>
          <a:xfrm>
            <a:off x="4989173" y="3208617"/>
            <a:ext cx="332100" cy="2769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ZA" sz="600">
                <a:solidFill>
                  <a:schemeClr val="dk1"/>
                </a:solidFill>
                <a:latin typeface="Arial"/>
                <a:ea typeface="Arial"/>
                <a:cs typeface="Arial"/>
                <a:sym typeface="Arial"/>
              </a:rPr>
              <a:t>2015</a:t>
            </a:r>
            <a:endParaRPr/>
          </a:p>
        </p:txBody>
      </p:sp>
      <p:sp>
        <p:nvSpPr>
          <p:cNvPr id="511" name="Google Shape;511;p41"/>
          <p:cNvSpPr txBox="1"/>
          <p:nvPr/>
        </p:nvSpPr>
        <p:spPr>
          <a:xfrm>
            <a:off x="5256774" y="3208617"/>
            <a:ext cx="332100" cy="2769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ZA" sz="600">
                <a:solidFill>
                  <a:schemeClr val="dk1"/>
                </a:solidFill>
                <a:latin typeface="Arial"/>
                <a:ea typeface="Arial"/>
                <a:cs typeface="Arial"/>
                <a:sym typeface="Arial"/>
              </a:rPr>
              <a:t>2016</a:t>
            </a:r>
            <a:endParaRPr/>
          </a:p>
        </p:txBody>
      </p:sp>
      <p:cxnSp>
        <p:nvCxnSpPr>
          <p:cNvPr id="512" name="Google Shape;512;p41"/>
          <p:cNvCxnSpPr/>
          <p:nvPr/>
        </p:nvCxnSpPr>
        <p:spPr>
          <a:xfrm flipH="1">
            <a:off x="4851945" y="2642566"/>
            <a:ext cx="1202700" cy="239700"/>
          </a:xfrm>
          <a:prstGeom prst="straightConnector1">
            <a:avLst/>
          </a:prstGeom>
          <a:noFill/>
          <a:ln cap="flat" cmpd="sng" w="19050">
            <a:solidFill>
              <a:schemeClr val="dk1"/>
            </a:solidFill>
            <a:prstDash val="solid"/>
            <a:miter lim="800000"/>
            <a:headEnd len="sm" w="sm" type="none"/>
            <a:tailEnd len="sm" w="sm" type="none"/>
          </a:ln>
        </p:spPr>
      </p:cxnSp>
      <p:cxnSp>
        <p:nvCxnSpPr>
          <p:cNvPr id="513" name="Google Shape;513;p41"/>
          <p:cNvCxnSpPr/>
          <p:nvPr/>
        </p:nvCxnSpPr>
        <p:spPr>
          <a:xfrm>
            <a:off x="4611778" y="3491248"/>
            <a:ext cx="0" cy="666300"/>
          </a:xfrm>
          <a:prstGeom prst="straightConnector1">
            <a:avLst/>
          </a:prstGeom>
          <a:noFill/>
          <a:ln cap="flat" cmpd="sng" w="19050">
            <a:solidFill>
              <a:srgbClr val="262626"/>
            </a:solidFill>
            <a:prstDash val="solid"/>
            <a:miter lim="800000"/>
            <a:headEnd len="sm" w="sm" type="none"/>
            <a:tailEnd len="sm" w="sm" type="none"/>
          </a:ln>
        </p:spPr>
      </p:cxnSp>
      <p:sp>
        <p:nvSpPr>
          <p:cNvPr id="514" name="Google Shape;514;p41"/>
          <p:cNvSpPr txBox="1"/>
          <p:nvPr/>
        </p:nvSpPr>
        <p:spPr>
          <a:xfrm rot="-5400000">
            <a:off x="4101444" y="3707113"/>
            <a:ext cx="737700" cy="1848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ZA" sz="600">
                <a:solidFill>
                  <a:schemeClr val="dk2"/>
                </a:solidFill>
                <a:latin typeface="Arial"/>
                <a:ea typeface="Arial"/>
                <a:cs typeface="Arial"/>
                <a:sym typeface="Arial"/>
              </a:rPr>
              <a:t>FOREST AREA</a:t>
            </a:r>
            <a:endParaRPr>
              <a:solidFill>
                <a:schemeClr val="dk2"/>
              </a:solidFill>
            </a:endParaRPr>
          </a:p>
        </p:txBody>
      </p:sp>
      <p:cxnSp>
        <p:nvCxnSpPr>
          <p:cNvPr id="515" name="Google Shape;515;p41"/>
          <p:cNvCxnSpPr/>
          <p:nvPr/>
        </p:nvCxnSpPr>
        <p:spPr>
          <a:xfrm rot="10800000">
            <a:off x="4604175" y="4157802"/>
            <a:ext cx="1740900" cy="7200"/>
          </a:xfrm>
          <a:prstGeom prst="straightConnector1">
            <a:avLst/>
          </a:prstGeom>
          <a:noFill/>
          <a:ln cap="flat" cmpd="sng" w="19050">
            <a:solidFill>
              <a:srgbClr val="262626"/>
            </a:solidFill>
            <a:prstDash val="solid"/>
            <a:miter lim="800000"/>
            <a:headEnd len="sm" w="sm" type="none"/>
            <a:tailEnd len="sm" w="sm" type="none"/>
          </a:ln>
        </p:spPr>
      </p:cxnSp>
      <p:sp>
        <p:nvSpPr>
          <p:cNvPr id="516" name="Google Shape;516;p41"/>
          <p:cNvSpPr/>
          <p:nvPr/>
        </p:nvSpPr>
        <p:spPr>
          <a:xfrm>
            <a:off x="4835197" y="3818193"/>
            <a:ext cx="97800" cy="334200"/>
          </a:xfrm>
          <a:prstGeom prst="rect">
            <a:avLst/>
          </a:prstGeom>
          <a:solidFill>
            <a:schemeClr val="dk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sp>
        <p:nvSpPr>
          <p:cNvPr id="517" name="Google Shape;517;p41"/>
          <p:cNvSpPr txBox="1"/>
          <p:nvPr/>
        </p:nvSpPr>
        <p:spPr>
          <a:xfrm>
            <a:off x="4715349" y="4158859"/>
            <a:ext cx="334200" cy="2769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ZA" sz="600">
                <a:solidFill>
                  <a:schemeClr val="dk1"/>
                </a:solidFill>
                <a:latin typeface="Arial"/>
                <a:ea typeface="Arial"/>
                <a:cs typeface="Arial"/>
                <a:sym typeface="Arial"/>
              </a:rPr>
              <a:t>2014</a:t>
            </a:r>
            <a:endParaRPr/>
          </a:p>
        </p:txBody>
      </p:sp>
      <p:sp>
        <p:nvSpPr>
          <p:cNvPr id="518" name="Google Shape;518;p41"/>
          <p:cNvSpPr txBox="1"/>
          <p:nvPr/>
        </p:nvSpPr>
        <p:spPr>
          <a:xfrm>
            <a:off x="5985096" y="4158850"/>
            <a:ext cx="475800" cy="1848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ZA" sz="600">
                <a:solidFill>
                  <a:schemeClr val="dk1"/>
                </a:solidFill>
                <a:latin typeface="Arial"/>
                <a:ea typeface="Arial"/>
                <a:cs typeface="Arial"/>
                <a:sym typeface="Arial"/>
              </a:rPr>
              <a:t>2020</a:t>
            </a:r>
            <a:endParaRPr/>
          </a:p>
        </p:txBody>
      </p:sp>
      <p:sp>
        <p:nvSpPr>
          <p:cNvPr id="519" name="Google Shape;519;p41"/>
          <p:cNvSpPr/>
          <p:nvPr/>
        </p:nvSpPr>
        <p:spPr>
          <a:xfrm>
            <a:off x="5111400" y="3747577"/>
            <a:ext cx="97800" cy="407400"/>
          </a:xfrm>
          <a:prstGeom prst="rect">
            <a:avLst/>
          </a:prstGeom>
          <a:solidFill>
            <a:schemeClr val="dk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sp>
        <p:nvSpPr>
          <p:cNvPr id="520" name="Google Shape;520;p41"/>
          <p:cNvSpPr/>
          <p:nvPr/>
        </p:nvSpPr>
        <p:spPr>
          <a:xfrm>
            <a:off x="5387602" y="3702762"/>
            <a:ext cx="97800" cy="451200"/>
          </a:xfrm>
          <a:prstGeom prst="rect">
            <a:avLst/>
          </a:prstGeom>
          <a:solidFill>
            <a:schemeClr val="dk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sp>
        <p:nvSpPr>
          <p:cNvPr id="521" name="Google Shape;521;p41"/>
          <p:cNvSpPr txBox="1"/>
          <p:nvPr/>
        </p:nvSpPr>
        <p:spPr>
          <a:xfrm>
            <a:off x="4996454" y="4158859"/>
            <a:ext cx="334200" cy="2769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ZA" sz="600">
                <a:solidFill>
                  <a:schemeClr val="dk1"/>
                </a:solidFill>
                <a:latin typeface="Arial"/>
                <a:ea typeface="Arial"/>
                <a:cs typeface="Arial"/>
                <a:sym typeface="Arial"/>
              </a:rPr>
              <a:t>2015</a:t>
            </a:r>
            <a:endParaRPr/>
          </a:p>
        </p:txBody>
      </p:sp>
      <p:sp>
        <p:nvSpPr>
          <p:cNvPr id="522" name="Google Shape;522;p41"/>
          <p:cNvSpPr/>
          <p:nvPr/>
        </p:nvSpPr>
        <p:spPr>
          <a:xfrm>
            <a:off x="4871981" y="3696324"/>
            <a:ext cx="1354514" cy="119670"/>
          </a:xfrm>
          <a:custGeom>
            <a:rect b="b" l="l" r="r" t="t"/>
            <a:pathLst>
              <a:path extrusionOk="0" h="196180" w="1452562">
                <a:moveTo>
                  <a:pt x="0" y="196180"/>
                </a:moveTo>
                <a:cubicBezTo>
                  <a:pt x="101997" y="159270"/>
                  <a:pt x="203994" y="122361"/>
                  <a:pt x="304800" y="91405"/>
                </a:cubicBezTo>
                <a:cubicBezTo>
                  <a:pt x="405606" y="60449"/>
                  <a:pt x="461168" y="24729"/>
                  <a:pt x="604837" y="10442"/>
                </a:cubicBezTo>
                <a:cubicBezTo>
                  <a:pt x="748506" y="-3845"/>
                  <a:pt x="1025525" y="-1464"/>
                  <a:pt x="1166812" y="5680"/>
                </a:cubicBezTo>
                <a:cubicBezTo>
                  <a:pt x="1308099" y="12824"/>
                  <a:pt x="1380330" y="33064"/>
                  <a:pt x="1452562" y="53305"/>
                </a:cubicBezTo>
              </a:path>
            </a:pathLst>
          </a:custGeom>
          <a:noFill/>
          <a:ln cap="flat" cmpd="sng" w="12700">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sp>
        <p:nvSpPr>
          <p:cNvPr id="523" name="Google Shape;523;p41"/>
          <p:cNvSpPr txBox="1"/>
          <p:nvPr/>
        </p:nvSpPr>
        <p:spPr>
          <a:xfrm>
            <a:off x="5265961" y="4158859"/>
            <a:ext cx="334200" cy="2769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ZA" sz="600">
                <a:solidFill>
                  <a:schemeClr val="dk1"/>
                </a:solidFill>
                <a:latin typeface="Arial"/>
                <a:ea typeface="Arial"/>
                <a:cs typeface="Arial"/>
                <a:sym typeface="Arial"/>
              </a:rPr>
              <a:t>2016</a:t>
            </a:r>
            <a:endParaRPr/>
          </a:p>
        </p:txBody>
      </p:sp>
      <p:sp>
        <p:nvSpPr>
          <p:cNvPr id="524" name="Google Shape;524;p41"/>
          <p:cNvSpPr txBox="1"/>
          <p:nvPr/>
        </p:nvSpPr>
        <p:spPr>
          <a:xfrm>
            <a:off x="6555611" y="1732771"/>
            <a:ext cx="1128600" cy="4617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ZA" sz="1200">
                <a:solidFill>
                  <a:schemeClr val="dk2"/>
                </a:solidFill>
                <a:latin typeface="Open Sans"/>
                <a:ea typeface="Open Sans"/>
                <a:cs typeface="Open Sans"/>
                <a:sym typeface="Open Sans"/>
              </a:rPr>
              <a:t>Constant </a:t>
            </a:r>
            <a:br>
              <a:rPr b="1" lang="en-ZA" sz="1200">
                <a:solidFill>
                  <a:schemeClr val="dk2"/>
                </a:solidFill>
                <a:latin typeface="Open Sans"/>
                <a:ea typeface="Open Sans"/>
                <a:cs typeface="Open Sans"/>
                <a:sym typeface="Open Sans"/>
              </a:rPr>
            </a:br>
            <a:r>
              <a:rPr b="1" lang="en-ZA" sz="1200">
                <a:solidFill>
                  <a:schemeClr val="dk2"/>
                </a:solidFill>
                <a:latin typeface="Open Sans"/>
                <a:ea typeface="Open Sans"/>
                <a:cs typeface="Open Sans"/>
                <a:sym typeface="Open Sans"/>
              </a:rPr>
              <a:t>baseline</a:t>
            </a:r>
            <a:endParaRPr b="1" i="0" sz="1200" u="none" cap="none" strike="noStrike">
              <a:solidFill>
                <a:schemeClr val="dk2"/>
              </a:solidFill>
              <a:latin typeface="Open Sans"/>
              <a:ea typeface="Open Sans"/>
              <a:cs typeface="Open Sans"/>
              <a:sym typeface="Open Sans"/>
            </a:endParaRPr>
          </a:p>
        </p:txBody>
      </p:sp>
      <p:sp>
        <p:nvSpPr>
          <p:cNvPr id="525" name="Google Shape;525;p41"/>
          <p:cNvSpPr txBox="1"/>
          <p:nvPr/>
        </p:nvSpPr>
        <p:spPr>
          <a:xfrm>
            <a:off x="6572435" y="2706558"/>
            <a:ext cx="1128600" cy="6465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ZA" sz="1200">
                <a:solidFill>
                  <a:schemeClr val="dk2"/>
                </a:solidFill>
                <a:latin typeface="Open Sans"/>
                <a:ea typeface="Open Sans"/>
                <a:cs typeface="Open Sans"/>
                <a:sym typeface="Open Sans"/>
              </a:rPr>
              <a:t>Simple trend</a:t>
            </a:r>
            <a:br>
              <a:rPr b="1" lang="en-ZA" sz="1200">
                <a:solidFill>
                  <a:schemeClr val="dk2"/>
                </a:solidFill>
                <a:latin typeface="Open Sans"/>
                <a:ea typeface="Open Sans"/>
                <a:cs typeface="Open Sans"/>
                <a:sym typeface="Open Sans"/>
              </a:rPr>
            </a:br>
            <a:r>
              <a:rPr b="1" lang="en-ZA" sz="1200">
                <a:solidFill>
                  <a:schemeClr val="dk2"/>
                </a:solidFill>
                <a:latin typeface="Open Sans"/>
                <a:ea typeface="Open Sans"/>
                <a:cs typeface="Open Sans"/>
                <a:sym typeface="Open Sans"/>
              </a:rPr>
              <a:t>baseline</a:t>
            </a:r>
            <a:endParaRPr i="0" sz="1200" u="none" cap="none" strike="noStrike">
              <a:solidFill>
                <a:schemeClr val="dk2"/>
              </a:solidFill>
              <a:latin typeface="Open Sans"/>
              <a:ea typeface="Open Sans"/>
              <a:cs typeface="Open Sans"/>
              <a:sym typeface="Open Sans"/>
            </a:endParaRPr>
          </a:p>
        </p:txBody>
      </p:sp>
      <p:sp>
        <p:nvSpPr>
          <p:cNvPr id="526" name="Google Shape;526;p41"/>
          <p:cNvSpPr txBox="1"/>
          <p:nvPr/>
        </p:nvSpPr>
        <p:spPr>
          <a:xfrm>
            <a:off x="6593229" y="3680357"/>
            <a:ext cx="1355100" cy="4617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ZA" sz="1200">
                <a:solidFill>
                  <a:schemeClr val="dk2"/>
                </a:solidFill>
                <a:latin typeface="Open Sans"/>
                <a:ea typeface="Open Sans"/>
                <a:cs typeface="Open Sans"/>
                <a:sym typeface="Open Sans"/>
              </a:rPr>
              <a:t>Advanced</a:t>
            </a:r>
            <a:br>
              <a:rPr b="1" lang="en-ZA" sz="1200">
                <a:solidFill>
                  <a:schemeClr val="dk2"/>
                </a:solidFill>
                <a:latin typeface="Open Sans"/>
                <a:ea typeface="Open Sans"/>
                <a:cs typeface="Open Sans"/>
                <a:sym typeface="Open Sans"/>
              </a:rPr>
            </a:br>
            <a:r>
              <a:rPr b="1" lang="en-ZA" sz="1200">
                <a:solidFill>
                  <a:schemeClr val="dk2"/>
                </a:solidFill>
                <a:latin typeface="Open Sans"/>
                <a:ea typeface="Open Sans"/>
                <a:cs typeface="Open Sans"/>
                <a:sym typeface="Open Sans"/>
              </a:rPr>
              <a:t>Trend baseline</a:t>
            </a:r>
            <a:endParaRPr i="0" sz="1200" u="none" cap="none" strike="noStrike">
              <a:solidFill>
                <a:schemeClr val="dk2"/>
              </a:solidFill>
              <a:latin typeface="Open Sans"/>
              <a:ea typeface="Open Sans"/>
              <a:cs typeface="Open Sans"/>
              <a:sym typeface="Open Sans"/>
            </a:endParaRPr>
          </a:p>
        </p:txBody>
      </p:sp>
      <p:sp>
        <p:nvSpPr>
          <p:cNvPr id="527" name="Google Shape;527;p41"/>
          <p:cNvSpPr txBox="1"/>
          <p:nvPr>
            <p:ph idx="4294967295" type="body"/>
          </p:nvPr>
        </p:nvSpPr>
        <p:spPr>
          <a:xfrm>
            <a:off x="4648346" y="4697034"/>
            <a:ext cx="681900" cy="153300"/>
          </a:xfrm>
          <a:prstGeom prst="rect">
            <a:avLst/>
          </a:prstGeom>
          <a:solidFill>
            <a:srgbClr val="E7E7E7"/>
          </a:solidFill>
          <a:ln cap="flat" cmpd="sng" w="12700">
            <a:solidFill>
              <a:srgbClr val="BFBFBF"/>
            </a:solidFill>
            <a:prstDash val="solid"/>
            <a:miter lim="800000"/>
            <a:headEnd len="sm" w="sm" type="none"/>
            <a:tailEnd len="sm" w="sm" type="none"/>
          </a:ln>
        </p:spPr>
        <p:txBody>
          <a:bodyPr anchorCtr="0" anchor="ctr" bIns="45700" lIns="91425" spcFirstLastPara="1" rIns="91425" wrap="square" tIns="45700">
            <a:noAutofit/>
          </a:bodyPr>
          <a:lstStyle/>
          <a:p>
            <a:pPr indent="0" lvl="0" marL="0" rtl="0" algn="ctr">
              <a:lnSpc>
                <a:spcPct val="90000"/>
              </a:lnSpc>
              <a:spcBef>
                <a:spcPts val="0"/>
              </a:spcBef>
              <a:spcAft>
                <a:spcPts val="1200"/>
              </a:spcAft>
              <a:buClr>
                <a:srgbClr val="09294E"/>
              </a:buClr>
              <a:buSzPts val="800"/>
              <a:buNone/>
            </a:pPr>
            <a:r>
              <a:rPr lang="en-ZA" sz="800"/>
              <a:t>Chapter 7</a:t>
            </a:r>
            <a:endParaRPr sz="800"/>
          </a:p>
        </p:txBody>
      </p:sp>
      <p:sp>
        <p:nvSpPr>
          <p:cNvPr id="528" name="Google Shape;528;p41"/>
          <p:cNvSpPr txBox="1"/>
          <p:nvPr>
            <p:ph idx="4294967295" type="body"/>
          </p:nvPr>
        </p:nvSpPr>
        <p:spPr>
          <a:xfrm>
            <a:off x="6194103" y="4697034"/>
            <a:ext cx="685800" cy="153300"/>
          </a:xfrm>
          <a:prstGeom prst="rect">
            <a:avLst/>
          </a:prstGeom>
          <a:solidFill>
            <a:srgbClr val="E7E7E7"/>
          </a:solidFill>
          <a:ln cap="flat" cmpd="sng" w="12700">
            <a:solidFill>
              <a:srgbClr val="BFBFBF"/>
            </a:solidFill>
            <a:prstDash val="solid"/>
            <a:miter lim="800000"/>
            <a:headEnd len="sm" w="sm" type="none"/>
            <a:tailEnd len="sm" w="sm" type="none"/>
          </a:ln>
        </p:spPr>
        <p:txBody>
          <a:bodyPr anchorCtr="0" anchor="ctr" bIns="45700" lIns="91425" spcFirstLastPara="1" rIns="91425" wrap="square" tIns="45700">
            <a:noAutofit/>
          </a:bodyPr>
          <a:lstStyle/>
          <a:p>
            <a:pPr indent="0" lvl="0" marL="0" rtl="0" algn="l">
              <a:lnSpc>
                <a:spcPct val="90000"/>
              </a:lnSpc>
              <a:spcBef>
                <a:spcPts val="0"/>
              </a:spcBef>
              <a:spcAft>
                <a:spcPts val="1200"/>
              </a:spcAft>
              <a:buClr>
                <a:srgbClr val="09294E"/>
              </a:buClr>
              <a:buSzPts val="800"/>
              <a:buNone/>
            </a:pPr>
            <a:r>
              <a:rPr lang="en-ZA" sz="800"/>
              <a:t>Chapter 9</a:t>
            </a:r>
            <a:endParaRPr sz="800"/>
          </a:p>
        </p:txBody>
      </p:sp>
      <p:sp>
        <p:nvSpPr>
          <p:cNvPr id="529" name="Google Shape;529;p41"/>
          <p:cNvSpPr txBox="1"/>
          <p:nvPr>
            <p:ph idx="4294967295" type="body"/>
          </p:nvPr>
        </p:nvSpPr>
        <p:spPr>
          <a:xfrm>
            <a:off x="5421224" y="4697034"/>
            <a:ext cx="681900" cy="153300"/>
          </a:xfrm>
          <a:prstGeom prst="rect">
            <a:avLst/>
          </a:prstGeom>
          <a:solidFill>
            <a:srgbClr val="E7E7E7"/>
          </a:solidFill>
          <a:ln cap="flat" cmpd="sng" w="12700">
            <a:solidFill>
              <a:srgbClr val="BFBFBF"/>
            </a:solidFill>
            <a:prstDash val="solid"/>
            <a:miter lim="800000"/>
            <a:headEnd len="sm" w="sm" type="none"/>
            <a:tailEnd len="sm" w="sm" type="none"/>
          </a:ln>
        </p:spPr>
        <p:txBody>
          <a:bodyPr anchorCtr="0" anchor="ctr" bIns="45700" lIns="91425" spcFirstLastPara="1" rIns="91425" wrap="square" tIns="45700">
            <a:noAutofit/>
          </a:bodyPr>
          <a:lstStyle/>
          <a:p>
            <a:pPr indent="0" lvl="0" marL="0" rtl="0" algn="ctr">
              <a:lnSpc>
                <a:spcPct val="90000"/>
              </a:lnSpc>
              <a:spcBef>
                <a:spcPts val="0"/>
              </a:spcBef>
              <a:spcAft>
                <a:spcPts val="1200"/>
              </a:spcAft>
              <a:buClr>
                <a:srgbClr val="09294E"/>
              </a:buClr>
              <a:buSzPts val="800"/>
              <a:buNone/>
            </a:pPr>
            <a:r>
              <a:rPr lang="en-ZA" sz="800"/>
              <a:t>Chapter 8</a:t>
            </a:r>
            <a:endParaRPr sz="800"/>
          </a:p>
        </p:txBody>
      </p:sp>
      <p:sp>
        <p:nvSpPr>
          <p:cNvPr id="530" name="Google Shape;530;p41">
            <a:hlinkClick action="ppaction://hlinksldjump" r:id="rId3"/>
          </p:cNvPr>
          <p:cNvSpPr/>
          <p:nvPr/>
        </p:nvSpPr>
        <p:spPr>
          <a:xfrm>
            <a:off x="4657825" y="4697034"/>
            <a:ext cx="672600" cy="1533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800">
              <a:solidFill>
                <a:schemeClr val="lt1"/>
              </a:solidFill>
              <a:latin typeface="Open Sans"/>
              <a:ea typeface="Open Sans"/>
              <a:cs typeface="Open Sans"/>
              <a:sym typeface="Open Sans"/>
            </a:endParaRPr>
          </a:p>
        </p:txBody>
      </p:sp>
      <p:sp>
        <p:nvSpPr>
          <p:cNvPr id="531" name="Google Shape;531;p41">
            <a:hlinkClick action="ppaction://hlinksldjump" r:id="rId4"/>
          </p:cNvPr>
          <p:cNvSpPr/>
          <p:nvPr/>
        </p:nvSpPr>
        <p:spPr>
          <a:xfrm>
            <a:off x="5417449" y="4697034"/>
            <a:ext cx="681900" cy="1533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sp>
        <p:nvSpPr>
          <p:cNvPr id="532" name="Google Shape;532;p41">
            <a:hlinkClick action="ppaction://hlinksldjump" r:id="rId5"/>
          </p:cNvPr>
          <p:cNvSpPr/>
          <p:nvPr/>
        </p:nvSpPr>
        <p:spPr>
          <a:xfrm>
            <a:off x="6186552" y="4697034"/>
            <a:ext cx="681900" cy="1533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7" name="Shape 537"/>
        <p:cNvGrpSpPr/>
        <p:nvPr/>
      </p:nvGrpSpPr>
      <p:grpSpPr>
        <a:xfrm>
          <a:off x="0" y="0"/>
          <a:ext cx="0" cy="0"/>
          <a:chOff x="0" y="0"/>
          <a:chExt cx="0" cy="0"/>
        </a:xfrm>
      </p:grpSpPr>
      <p:sp>
        <p:nvSpPr>
          <p:cNvPr id="538" name="Google Shape;538;p42"/>
          <p:cNvSpPr txBox="1"/>
          <p:nvPr/>
        </p:nvSpPr>
        <p:spPr>
          <a:xfrm>
            <a:off x="311700" y="216425"/>
            <a:ext cx="8520600" cy="572700"/>
          </a:xfrm>
          <a:prstGeom prst="rect">
            <a:avLst/>
          </a:prstGeom>
          <a:noFill/>
          <a:ln>
            <a:noFill/>
          </a:ln>
        </p:spPr>
        <p:txBody>
          <a:bodyPr anchorCtr="0" anchor="t" bIns="91425" lIns="91425" spcFirstLastPara="1" rIns="91425" wrap="square" tIns="91425">
            <a:normAutofit/>
          </a:bodyPr>
          <a:lstStyle/>
          <a:p>
            <a:pPr indent="0" lvl="0" marL="0" rtl="0" algn="l">
              <a:spcBef>
                <a:spcPts val="0"/>
              </a:spcBef>
              <a:spcAft>
                <a:spcPts val="0"/>
              </a:spcAft>
              <a:buNone/>
            </a:pPr>
            <a:r>
              <a:rPr b="1" lang="en-ZA" sz="2200">
                <a:solidFill>
                  <a:srgbClr val="9D97F0"/>
                </a:solidFill>
                <a:latin typeface="Open Sans"/>
                <a:ea typeface="Open Sans"/>
                <a:cs typeface="Open Sans"/>
                <a:sym typeface="Open Sans"/>
              </a:rPr>
              <a:t>Part II: Analysis map</a:t>
            </a:r>
            <a:endParaRPr b="1" sz="2200">
              <a:solidFill>
                <a:srgbClr val="9D97F0"/>
              </a:solidFill>
              <a:latin typeface="Open Sans"/>
              <a:ea typeface="Open Sans"/>
              <a:cs typeface="Open Sans"/>
              <a:sym typeface="Open Sans"/>
            </a:endParaRPr>
          </a:p>
        </p:txBody>
      </p:sp>
      <p:sp>
        <p:nvSpPr>
          <p:cNvPr id="539" name="Google Shape;539;p42"/>
          <p:cNvSpPr txBox="1"/>
          <p:nvPr/>
        </p:nvSpPr>
        <p:spPr>
          <a:xfrm>
            <a:off x="311700" y="757500"/>
            <a:ext cx="6735600" cy="750600"/>
          </a:xfrm>
          <a:prstGeom prst="rect">
            <a:avLst/>
          </a:prstGeom>
          <a:noFill/>
          <a:ln>
            <a:noFill/>
          </a:ln>
        </p:spPr>
        <p:txBody>
          <a:bodyPr anchorCtr="0" anchor="t" bIns="45700" lIns="91425" spcFirstLastPara="1" rIns="91425" wrap="square" tIns="45700">
            <a:normAutofit/>
          </a:bodyPr>
          <a:lstStyle/>
          <a:p>
            <a:pPr indent="0" lvl="0" marL="0" marR="0" rtl="0" algn="l">
              <a:lnSpc>
                <a:spcPct val="120000"/>
              </a:lnSpc>
              <a:spcBef>
                <a:spcPts val="0"/>
              </a:spcBef>
              <a:spcAft>
                <a:spcPts val="0"/>
              </a:spcAft>
              <a:buNone/>
            </a:pPr>
            <a:r>
              <a:rPr lang="en-ZA" sz="1800">
                <a:solidFill>
                  <a:srgbClr val="000A3A"/>
                </a:solidFill>
                <a:latin typeface="Open Sans"/>
                <a:ea typeface="Open Sans"/>
                <a:cs typeface="Open Sans"/>
                <a:sym typeface="Open Sans"/>
              </a:rPr>
              <a:t>PART III: Assessing impacts</a:t>
            </a:r>
            <a:endParaRPr sz="1800">
              <a:solidFill>
                <a:srgbClr val="000A3A"/>
              </a:solidFill>
              <a:latin typeface="Open Sans"/>
              <a:ea typeface="Open Sans"/>
              <a:cs typeface="Open Sans"/>
              <a:sym typeface="Open Sans"/>
            </a:endParaRPr>
          </a:p>
        </p:txBody>
      </p:sp>
      <p:sp>
        <p:nvSpPr>
          <p:cNvPr id="540" name="Google Shape;540;p42"/>
          <p:cNvSpPr/>
          <p:nvPr/>
        </p:nvSpPr>
        <p:spPr>
          <a:xfrm>
            <a:off x="136050" y="1369900"/>
            <a:ext cx="2688300" cy="3650700"/>
          </a:xfrm>
          <a:prstGeom prst="rect">
            <a:avLst/>
          </a:prstGeom>
          <a:solidFill>
            <a:srgbClr val="9D97F0"/>
          </a:solidFill>
          <a:ln cap="flat" cmpd="sng" w="9525">
            <a:solidFill>
              <a:srgbClr val="FAFAFA"/>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41" name="Google Shape;541;p42"/>
          <p:cNvSpPr txBox="1"/>
          <p:nvPr/>
        </p:nvSpPr>
        <p:spPr>
          <a:xfrm>
            <a:off x="136150" y="1508100"/>
            <a:ext cx="2688300" cy="572700"/>
          </a:xfrm>
          <a:prstGeom prst="rect">
            <a:avLst/>
          </a:prstGeom>
          <a:noFill/>
          <a:ln>
            <a:noFill/>
          </a:ln>
        </p:spPr>
        <p:txBody>
          <a:bodyPr anchorCtr="0" anchor="t" bIns="45700" lIns="91425" spcFirstLastPara="1" rIns="91425" wrap="square" tIns="45700">
            <a:normAutofit/>
          </a:bodyPr>
          <a:lstStyle/>
          <a:p>
            <a:pPr indent="0" lvl="0" marL="0" marR="0" rtl="0" algn="l">
              <a:lnSpc>
                <a:spcPct val="120000"/>
              </a:lnSpc>
              <a:spcBef>
                <a:spcPts val="0"/>
              </a:spcBef>
              <a:spcAft>
                <a:spcPts val="0"/>
              </a:spcAft>
              <a:buNone/>
            </a:pPr>
            <a:r>
              <a:rPr b="1" lang="en-ZA" sz="1200">
                <a:solidFill>
                  <a:srgbClr val="FFFFFF"/>
                </a:solidFill>
                <a:latin typeface="Open Sans"/>
                <a:ea typeface="Open Sans"/>
                <a:cs typeface="Open Sans"/>
                <a:sym typeface="Open Sans"/>
              </a:rPr>
              <a:t>CHAPTER 7: </a:t>
            </a:r>
            <a:r>
              <a:rPr lang="en-ZA" sz="1200">
                <a:solidFill>
                  <a:srgbClr val="FFFFFF"/>
                </a:solidFill>
                <a:latin typeface="Open Sans"/>
                <a:ea typeface="Open Sans"/>
                <a:cs typeface="Open Sans"/>
                <a:sym typeface="Open Sans"/>
              </a:rPr>
              <a:t>Estimate baseline scenario and emissions</a:t>
            </a:r>
            <a:endParaRPr sz="1200">
              <a:solidFill>
                <a:srgbClr val="FFFFFF"/>
              </a:solidFill>
              <a:latin typeface="Open Sans"/>
              <a:ea typeface="Open Sans"/>
              <a:cs typeface="Open Sans"/>
              <a:sym typeface="Open Sans"/>
            </a:endParaRPr>
          </a:p>
        </p:txBody>
      </p:sp>
      <p:sp>
        <p:nvSpPr>
          <p:cNvPr id="542" name="Google Shape;542;p42"/>
          <p:cNvSpPr/>
          <p:nvPr/>
        </p:nvSpPr>
        <p:spPr>
          <a:xfrm>
            <a:off x="212250" y="2200350"/>
            <a:ext cx="993300" cy="2712900"/>
          </a:xfrm>
          <a:prstGeom prst="rect">
            <a:avLst/>
          </a:prstGeom>
          <a:solidFill>
            <a:schemeClr val="lt2"/>
          </a:solidFill>
          <a:ln cap="flat" cmpd="sng" w="9525">
            <a:solidFill>
              <a:srgbClr val="FAFAFA"/>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43" name="Google Shape;543;p42"/>
          <p:cNvSpPr/>
          <p:nvPr/>
        </p:nvSpPr>
        <p:spPr>
          <a:xfrm>
            <a:off x="1340575" y="2200350"/>
            <a:ext cx="1371600" cy="2712900"/>
          </a:xfrm>
          <a:prstGeom prst="rect">
            <a:avLst/>
          </a:prstGeom>
          <a:solidFill>
            <a:srgbClr val="E4DEFF"/>
          </a:solidFill>
          <a:ln cap="flat" cmpd="sng" w="2857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44" name="Google Shape;544;p42"/>
          <p:cNvSpPr txBox="1"/>
          <p:nvPr/>
        </p:nvSpPr>
        <p:spPr>
          <a:xfrm>
            <a:off x="212250" y="2288275"/>
            <a:ext cx="993300" cy="845700"/>
          </a:xfrm>
          <a:prstGeom prst="rect">
            <a:avLst/>
          </a:prstGeom>
          <a:solidFill>
            <a:schemeClr val="lt2"/>
          </a:solidFill>
          <a:ln>
            <a:noFill/>
          </a:ln>
        </p:spPr>
        <p:txBody>
          <a:bodyPr anchorCtr="0" anchor="t" bIns="45700" lIns="91425" spcFirstLastPara="1" rIns="91425" wrap="square" tIns="45700">
            <a:normAutofit/>
          </a:bodyPr>
          <a:lstStyle/>
          <a:p>
            <a:pPr indent="0" lvl="0" marL="0" marR="0" rtl="0" algn="l">
              <a:lnSpc>
                <a:spcPct val="120000"/>
              </a:lnSpc>
              <a:spcBef>
                <a:spcPts val="0"/>
              </a:spcBef>
              <a:spcAft>
                <a:spcPts val="0"/>
              </a:spcAft>
              <a:buNone/>
            </a:pPr>
            <a:r>
              <a:rPr lang="en-ZA" sz="800">
                <a:solidFill>
                  <a:srgbClr val="000A3A"/>
                </a:solidFill>
                <a:latin typeface="Open Sans"/>
                <a:ea typeface="Open Sans"/>
                <a:cs typeface="Open Sans"/>
                <a:sym typeface="Open Sans"/>
              </a:rPr>
              <a:t>Determine the baseline scenario</a:t>
            </a:r>
            <a:endParaRPr sz="800">
              <a:solidFill>
                <a:srgbClr val="000A3A"/>
              </a:solidFill>
              <a:latin typeface="Open Sans"/>
              <a:ea typeface="Open Sans"/>
              <a:cs typeface="Open Sans"/>
              <a:sym typeface="Open Sans"/>
            </a:endParaRPr>
          </a:p>
        </p:txBody>
      </p:sp>
      <p:sp>
        <p:nvSpPr>
          <p:cNvPr id="545" name="Google Shape;545;p42"/>
          <p:cNvSpPr/>
          <p:nvPr/>
        </p:nvSpPr>
        <p:spPr>
          <a:xfrm>
            <a:off x="1144370" y="3046370"/>
            <a:ext cx="196200" cy="186600"/>
          </a:xfrm>
          <a:prstGeom prst="rightArrow">
            <a:avLst>
              <a:gd fmla="val 50000" name="adj1"/>
              <a:gd fmla="val 50000" name="adj2"/>
            </a:avLst>
          </a:prstGeom>
          <a:solidFill>
            <a:srgbClr val="FF8E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Arial"/>
              <a:ea typeface="Arial"/>
              <a:cs typeface="Arial"/>
              <a:sym typeface="Arial"/>
            </a:endParaRPr>
          </a:p>
        </p:txBody>
      </p:sp>
      <p:sp>
        <p:nvSpPr>
          <p:cNvPr id="546" name="Google Shape;546;p42"/>
          <p:cNvSpPr/>
          <p:nvPr/>
        </p:nvSpPr>
        <p:spPr>
          <a:xfrm>
            <a:off x="2901275" y="1369900"/>
            <a:ext cx="3476100" cy="3650700"/>
          </a:xfrm>
          <a:prstGeom prst="rect">
            <a:avLst/>
          </a:prstGeom>
          <a:solidFill>
            <a:srgbClr val="A5A5A5"/>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47" name="Google Shape;547;p42"/>
          <p:cNvSpPr/>
          <p:nvPr/>
        </p:nvSpPr>
        <p:spPr>
          <a:xfrm>
            <a:off x="6496874" y="1369900"/>
            <a:ext cx="2500800" cy="3650700"/>
          </a:xfrm>
          <a:prstGeom prst="rect">
            <a:avLst/>
          </a:prstGeom>
          <a:solidFill>
            <a:srgbClr val="A5A5A5"/>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48" name="Google Shape;548;p42"/>
          <p:cNvSpPr txBox="1"/>
          <p:nvPr/>
        </p:nvSpPr>
        <p:spPr>
          <a:xfrm>
            <a:off x="1367613" y="2280838"/>
            <a:ext cx="1371600" cy="471300"/>
          </a:xfrm>
          <a:prstGeom prst="rect">
            <a:avLst/>
          </a:prstGeom>
          <a:noFill/>
          <a:ln>
            <a:noFill/>
          </a:ln>
        </p:spPr>
        <p:txBody>
          <a:bodyPr anchorCtr="0" anchor="t" bIns="45700" lIns="91425" spcFirstLastPara="1" rIns="91425" wrap="square" tIns="45700">
            <a:normAutofit/>
          </a:bodyPr>
          <a:lstStyle/>
          <a:p>
            <a:pPr indent="0" lvl="0" marL="0" marR="0" rtl="0" algn="l">
              <a:lnSpc>
                <a:spcPct val="120000"/>
              </a:lnSpc>
              <a:spcBef>
                <a:spcPts val="0"/>
              </a:spcBef>
              <a:spcAft>
                <a:spcPts val="0"/>
              </a:spcAft>
              <a:buNone/>
            </a:pPr>
            <a:r>
              <a:rPr lang="en-ZA" sz="800">
                <a:solidFill>
                  <a:srgbClr val="000A3A"/>
                </a:solidFill>
                <a:latin typeface="Open Sans"/>
                <a:ea typeface="Open Sans"/>
                <a:cs typeface="Open Sans"/>
                <a:sym typeface="Open Sans"/>
              </a:rPr>
              <a:t>Estimate baseline emissions</a:t>
            </a:r>
            <a:endParaRPr sz="800">
              <a:solidFill>
                <a:srgbClr val="000A3A"/>
              </a:solidFill>
              <a:latin typeface="Open Sans"/>
              <a:ea typeface="Open Sans"/>
              <a:cs typeface="Open Sans"/>
              <a:sym typeface="Open Sans"/>
            </a:endParaRPr>
          </a:p>
        </p:txBody>
      </p:sp>
      <p:sp>
        <p:nvSpPr>
          <p:cNvPr id="549" name="Google Shape;549;p42"/>
          <p:cNvSpPr txBox="1"/>
          <p:nvPr/>
        </p:nvSpPr>
        <p:spPr>
          <a:xfrm>
            <a:off x="1406725" y="4432163"/>
            <a:ext cx="1239300" cy="334200"/>
          </a:xfrm>
          <a:prstGeom prst="rect">
            <a:avLst/>
          </a:prstGeom>
          <a:solidFill>
            <a:srgbClr val="FFF0DA"/>
          </a:solidFill>
          <a:ln>
            <a:noFill/>
          </a:ln>
        </p:spPr>
        <p:txBody>
          <a:bodyPr anchorCtr="0" anchor="t" bIns="45700" lIns="91425" spcFirstLastPara="1" rIns="91425" wrap="square" tIns="45700">
            <a:normAutofit/>
          </a:bodyPr>
          <a:lstStyle/>
          <a:p>
            <a:pPr indent="0" lvl="0" marL="0" rtl="0" algn="ctr">
              <a:lnSpc>
                <a:spcPct val="90000"/>
              </a:lnSpc>
              <a:spcBef>
                <a:spcPts val="0"/>
              </a:spcBef>
              <a:spcAft>
                <a:spcPts val="0"/>
              </a:spcAft>
              <a:buClr>
                <a:srgbClr val="000000"/>
              </a:buClr>
              <a:buSzPts val="800"/>
              <a:buFont typeface="Arial"/>
              <a:buNone/>
            </a:pPr>
            <a:r>
              <a:rPr lang="en-ZA" sz="550">
                <a:latin typeface="Open Sans"/>
                <a:ea typeface="Open Sans"/>
                <a:cs typeface="Open Sans"/>
                <a:sym typeface="Open Sans"/>
              </a:rPr>
              <a:t>Calculate GHG emissions and removals</a:t>
            </a:r>
            <a:endParaRPr sz="550">
              <a:latin typeface="Open Sans"/>
              <a:ea typeface="Open Sans"/>
              <a:cs typeface="Open Sans"/>
              <a:sym typeface="Open Sans"/>
            </a:endParaRPr>
          </a:p>
          <a:p>
            <a:pPr indent="0" lvl="0" marL="0" marR="0" rtl="0" algn="ctr">
              <a:lnSpc>
                <a:spcPct val="120000"/>
              </a:lnSpc>
              <a:spcBef>
                <a:spcPts val="0"/>
              </a:spcBef>
              <a:spcAft>
                <a:spcPts val="0"/>
              </a:spcAft>
              <a:buNone/>
            </a:pPr>
            <a:r>
              <a:t/>
            </a:r>
            <a:endParaRPr sz="550">
              <a:solidFill>
                <a:srgbClr val="000A3A"/>
              </a:solidFill>
              <a:latin typeface="Open Sans"/>
              <a:ea typeface="Open Sans"/>
              <a:cs typeface="Open Sans"/>
              <a:sym typeface="Open Sans"/>
            </a:endParaRPr>
          </a:p>
        </p:txBody>
      </p:sp>
      <p:sp>
        <p:nvSpPr>
          <p:cNvPr id="550" name="Google Shape;550;p42"/>
          <p:cNvSpPr txBox="1"/>
          <p:nvPr/>
        </p:nvSpPr>
        <p:spPr>
          <a:xfrm>
            <a:off x="1686725" y="4831775"/>
            <a:ext cx="613200" cy="141900"/>
          </a:xfrm>
          <a:prstGeom prst="rect">
            <a:avLst/>
          </a:prstGeom>
          <a:solidFill>
            <a:schemeClr val="accent1"/>
          </a:solidFill>
          <a:ln cap="flat" cmpd="sng" w="12700">
            <a:solidFill>
              <a:srgbClr val="BFBFB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90000"/>
              </a:lnSpc>
              <a:spcBef>
                <a:spcPts val="0"/>
              </a:spcBef>
              <a:spcAft>
                <a:spcPts val="0"/>
              </a:spcAft>
              <a:buClr>
                <a:schemeClr val="lt1"/>
              </a:buClr>
              <a:buSzPts val="800"/>
              <a:buFont typeface="Arial"/>
              <a:buNone/>
            </a:pPr>
            <a:r>
              <a:rPr lang="en-ZA" sz="800">
                <a:solidFill>
                  <a:schemeClr val="lt1"/>
                </a:solidFill>
                <a:latin typeface="Open Sans"/>
                <a:ea typeface="Open Sans"/>
                <a:cs typeface="Open Sans"/>
                <a:sym typeface="Open Sans"/>
              </a:rPr>
              <a:t>Exercise</a:t>
            </a:r>
            <a:endParaRPr>
              <a:latin typeface="Open Sans"/>
              <a:ea typeface="Open Sans"/>
              <a:cs typeface="Open Sans"/>
              <a:sym typeface="Open Sans"/>
            </a:endParaRPr>
          </a:p>
        </p:txBody>
      </p:sp>
      <p:sp>
        <p:nvSpPr>
          <p:cNvPr id="551" name="Google Shape;551;p42"/>
          <p:cNvSpPr/>
          <p:nvPr/>
        </p:nvSpPr>
        <p:spPr>
          <a:xfrm>
            <a:off x="3027500" y="2200350"/>
            <a:ext cx="1011000" cy="2712900"/>
          </a:xfrm>
          <a:prstGeom prst="rect">
            <a:avLst/>
          </a:prstGeom>
          <a:solidFill>
            <a:schemeClr val="lt2"/>
          </a:solidFill>
          <a:ln cap="flat" cmpd="sng" w="9525">
            <a:solidFill>
              <a:srgbClr val="595959"/>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52" name="Google Shape;552;p42"/>
          <p:cNvSpPr/>
          <p:nvPr/>
        </p:nvSpPr>
        <p:spPr>
          <a:xfrm>
            <a:off x="4140850" y="2200350"/>
            <a:ext cx="1042200" cy="2712900"/>
          </a:xfrm>
          <a:prstGeom prst="rect">
            <a:avLst/>
          </a:prstGeom>
          <a:solidFill>
            <a:schemeClr val="lt2"/>
          </a:solidFill>
          <a:ln cap="flat" cmpd="sng" w="9525">
            <a:solidFill>
              <a:srgbClr val="595959"/>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53" name="Google Shape;553;p42"/>
          <p:cNvSpPr/>
          <p:nvPr/>
        </p:nvSpPr>
        <p:spPr>
          <a:xfrm>
            <a:off x="5254217" y="2200350"/>
            <a:ext cx="1011000" cy="2712900"/>
          </a:xfrm>
          <a:prstGeom prst="rect">
            <a:avLst/>
          </a:prstGeom>
          <a:solidFill>
            <a:schemeClr val="lt2"/>
          </a:solidFill>
          <a:ln cap="flat" cmpd="sng" w="9525">
            <a:solidFill>
              <a:srgbClr val="595959"/>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54" name="Google Shape;554;p42"/>
          <p:cNvSpPr/>
          <p:nvPr/>
        </p:nvSpPr>
        <p:spPr>
          <a:xfrm>
            <a:off x="6671125" y="2200350"/>
            <a:ext cx="1042200" cy="2712900"/>
          </a:xfrm>
          <a:prstGeom prst="rect">
            <a:avLst/>
          </a:prstGeom>
          <a:solidFill>
            <a:schemeClr val="lt2"/>
          </a:solidFill>
          <a:ln cap="flat" cmpd="sng" w="9525">
            <a:solidFill>
              <a:srgbClr val="595959"/>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55" name="Google Shape;555;p42"/>
          <p:cNvSpPr/>
          <p:nvPr/>
        </p:nvSpPr>
        <p:spPr>
          <a:xfrm>
            <a:off x="7790096" y="2200350"/>
            <a:ext cx="1042200" cy="2712900"/>
          </a:xfrm>
          <a:prstGeom prst="rect">
            <a:avLst/>
          </a:prstGeom>
          <a:solidFill>
            <a:schemeClr val="lt2"/>
          </a:solidFill>
          <a:ln cap="flat" cmpd="sng" w="9525">
            <a:solidFill>
              <a:srgbClr val="595959"/>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56" name="Google Shape;556;p42"/>
          <p:cNvSpPr txBox="1"/>
          <p:nvPr/>
        </p:nvSpPr>
        <p:spPr>
          <a:xfrm>
            <a:off x="2955550" y="1508100"/>
            <a:ext cx="2688300" cy="572700"/>
          </a:xfrm>
          <a:prstGeom prst="rect">
            <a:avLst/>
          </a:prstGeom>
          <a:solidFill>
            <a:srgbClr val="A5A5A5"/>
          </a:solidFill>
          <a:ln>
            <a:noFill/>
          </a:ln>
        </p:spPr>
        <p:txBody>
          <a:bodyPr anchorCtr="0" anchor="t" bIns="45700" lIns="91425" spcFirstLastPara="1" rIns="91425" wrap="square" tIns="45700">
            <a:normAutofit/>
          </a:bodyPr>
          <a:lstStyle/>
          <a:p>
            <a:pPr indent="0" lvl="0" marL="0" marR="0" rtl="0" algn="l">
              <a:lnSpc>
                <a:spcPct val="120000"/>
              </a:lnSpc>
              <a:spcBef>
                <a:spcPts val="0"/>
              </a:spcBef>
              <a:spcAft>
                <a:spcPts val="0"/>
              </a:spcAft>
              <a:buNone/>
            </a:pPr>
            <a:r>
              <a:rPr b="1" lang="en-ZA" sz="1200">
                <a:solidFill>
                  <a:schemeClr val="lt1"/>
                </a:solidFill>
                <a:latin typeface="Open Sans"/>
                <a:ea typeface="Open Sans"/>
                <a:cs typeface="Open Sans"/>
                <a:sym typeface="Open Sans"/>
              </a:rPr>
              <a:t>CHAPTER 8: </a:t>
            </a:r>
            <a:r>
              <a:rPr lang="en-ZA" sz="1200">
                <a:solidFill>
                  <a:schemeClr val="lt1"/>
                </a:solidFill>
                <a:latin typeface="Open Sans"/>
                <a:ea typeface="Open Sans"/>
                <a:cs typeface="Open Sans"/>
                <a:sym typeface="Open Sans"/>
              </a:rPr>
              <a:t>Estimate GHG </a:t>
            </a:r>
            <a:br>
              <a:rPr lang="en-ZA" sz="1200">
                <a:solidFill>
                  <a:schemeClr val="lt1"/>
                </a:solidFill>
                <a:latin typeface="Open Sans"/>
                <a:ea typeface="Open Sans"/>
                <a:cs typeface="Open Sans"/>
                <a:sym typeface="Open Sans"/>
              </a:rPr>
            </a:br>
            <a:r>
              <a:rPr lang="en-ZA" sz="1200">
                <a:solidFill>
                  <a:schemeClr val="lt1"/>
                </a:solidFill>
                <a:latin typeface="Open Sans"/>
                <a:ea typeface="Open Sans"/>
                <a:cs typeface="Open Sans"/>
                <a:sym typeface="Open Sans"/>
              </a:rPr>
              <a:t>impacts ex-ante</a:t>
            </a:r>
            <a:endParaRPr sz="1200">
              <a:solidFill>
                <a:schemeClr val="lt1"/>
              </a:solidFill>
              <a:latin typeface="Open Sans"/>
              <a:ea typeface="Open Sans"/>
              <a:cs typeface="Open Sans"/>
              <a:sym typeface="Open Sans"/>
            </a:endParaRPr>
          </a:p>
        </p:txBody>
      </p:sp>
      <p:sp>
        <p:nvSpPr>
          <p:cNvPr id="557" name="Google Shape;557;p42"/>
          <p:cNvSpPr txBox="1"/>
          <p:nvPr/>
        </p:nvSpPr>
        <p:spPr>
          <a:xfrm>
            <a:off x="6613150" y="1508100"/>
            <a:ext cx="2328300" cy="572700"/>
          </a:xfrm>
          <a:prstGeom prst="rect">
            <a:avLst/>
          </a:prstGeom>
          <a:solidFill>
            <a:srgbClr val="A5A5A5"/>
          </a:solidFill>
          <a:ln>
            <a:noFill/>
          </a:ln>
        </p:spPr>
        <p:txBody>
          <a:bodyPr anchorCtr="0" anchor="t" bIns="45700" lIns="91425" spcFirstLastPara="1" rIns="91425" wrap="square" tIns="45700">
            <a:normAutofit/>
          </a:bodyPr>
          <a:lstStyle/>
          <a:p>
            <a:pPr indent="0" lvl="0" marL="0" marR="0" rtl="0" algn="l">
              <a:lnSpc>
                <a:spcPct val="120000"/>
              </a:lnSpc>
              <a:spcBef>
                <a:spcPts val="0"/>
              </a:spcBef>
              <a:spcAft>
                <a:spcPts val="0"/>
              </a:spcAft>
              <a:buNone/>
            </a:pPr>
            <a:r>
              <a:rPr b="1" lang="en-ZA" sz="1200">
                <a:solidFill>
                  <a:schemeClr val="lt1"/>
                </a:solidFill>
                <a:latin typeface="Open Sans"/>
                <a:ea typeface="Open Sans"/>
                <a:cs typeface="Open Sans"/>
                <a:sym typeface="Open Sans"/>
              </a:rPr>
              <a:t>CHAPTER 9: </a:t>
            </a:r>
            <a:r>
              <a:rPr lang="en-ZA" sz="1200">
                <a:solidFill>
                  <a:schemeClr val="lt1"/>
                </a:solidFill>
                <a:latin typeface="Open Sans"/>
                <a:ea typeface="Open Sans"/>
                <a:cs typeface="Open Sans"/>
                <a:sym typeface="Open Sans"/>
              </a:rPr>
              <a:t>Estimate GHG </a:t>
            </a:r>
            <a:br>
              <a:rPr lang="en-ZA" sz="1200">
                <a:solidFill>
                  <a:schemeClr val="lt1"/>
                </a:solidFill>
                <a:latin typeface="Open Sans"/>
                <a:ea typeface="Open Sans"/>
                <a:cs typeface="Open Sans"/>
                <a:sym typeface="Open Sans"/>
              </a:rPr>
            </a:br>
            <a:r>
              <a:rPr lang="en-ZA" sz="1200">
                <a:solidFill>
                  <a:schemeClr val="lt1"/>
                </a:solidFill>
                <a:latin typeface="Open Sans"/>
                <a:ea typeface="Open Sans"/>
                <a:cs typeface="Open Sans"/>
                <a:sym typeface="Open Sans"/>
              </a:rPr>
              <a:t>impacts ex-post</a:t>
            </a:r>
            <a:endParaRPr sz="1200">
              <a:solidFill>
                <a:schemeClr val="lt1"/>
              </a:solidFill>
              <a:latin typeface="Open Sans"/>
              <a:ea typeface="Open Sans"/>
              <a:cs typeface="Open Sans"/>
              <a:sym typeface="Open Sans"/>
            </a:endParaRPr>
          </a:p>
        </p:txBody>
      </p:sp>
      <p:sp>
        <p:nvSpPr>
          <p:cNvPr id="558" name="Google Shape;558;p42"/>
          <p:cNvSpPr txBox="1"/>
          <p:nvPr/>
        </p:nvSpPr>
        <p:spPr>
          <a:xfrm>
            <a:off x="6695575" y="2288275"/>
            <a:ext cx="993300" cy="845700"/>
          </a:xfrm>
          <a:prstGeom prst="rect">
            <a:avLst/>
          </a:prstGeom>
          <a:solidFill>
            <a:schemeClr val="lt2"/>
          </a:solidFill>
          <a:ln>
            <a:noFill/>
          </a:ln>
        </p:spPr>
        <p:txBody>
          <a:bodyPr anchorCtr="0" anchor="t" bIns="45700" lIns="91425" spcFirstLastPara="1" rIns="91425" wrap="square" tIns="45700">
            <a:normAutofit/>
          </a:bodyPr>
          <a:lstStyle/>
          <a:p>
            <a:pPr indent="0" lvl="0" marL="0" marR="0" rtl="0" algn="l">
              <a:lnSpc>
                <a:spcPct val="120000"/>
              </a:lnSpc>
              <a:spcBef>
                <a:spcPts val="0"/>
              </a:spcBef>
              <a:spcAft>
                <a:spcPts val="0"/>
              </a:spcAft>
              <a:buNone/>
            </a:pPr>
            <a:r>
              <a:rPr lang="en-ZA" sz="800">
                <a:solidFill>
                  <a:schemeClr val="dk2"/>
                </a:solidFill>
                <a:latin typeface="Open Sans"/>
                <a:ea typeface="Open Sans"/>
                <a:cs typeface="Open Sans"/>
                <a:sym typeface="Open Sans"/>
              </a:rPr>
              <a:t>Estimate or update baseline</a:t>
            </a:r>
            <a:endParaRPr sz="800">
              <a:solidFill>
                <a:schemeClr val="dk2"/>
              </a:solidFill>
              <a:latin typeface="Open Sans"/>
              <a:ea typeface="Open Sans"/>
              <a:cs typeface="Open Sans"/>
              <a:sym typeface="Open Sans"/>
            </a:endParaRPr>
          </a:p>
        </p:txBody>
      </p:sp>
      <p:sp>
        <p:nvSpPr>
          <p:cNvPr id="559" name="Google Shape;559;p42"/>
          <p:cNvSpPr txBox="1"/>
          <p:nvPr/>
        </p:nvSpPr>
        <p:spPr>
          <a:xfrm>
            <a:off x="7814550" y="2288275"/>
            <a:ext cx="993300" cy="845700"/>
          </a:xfrm>
          <a:prstGeom prst="rect">
            <a:avLst/>
          </a:prstGeom>
          <a:solidFill>
            <a:schemeClr val="lt2"/>
          </a:solidFill>
          <a:ln>
            <a:noFill/>
          </a:ln>
        </p:spPr>
        <p:txBody>
          <a:bodyPr anchorCtr="0" anchor="t" bIns="45700" lIns="91425" spcFirstLastPara="1" rIns="91425" wrap="square" tIns="45700">
            <a:normAutofit/>
          </a:bodyPr>
          <a:lstStyle/>
          <a:p>
            <a:pPr indent="0" lvl="0" marL="0" marR="0" rtl="0" algn="l">
              <a:lnSpc>
                <a:spcPct val="120000"/>
              </a:lnSpc>
              <a:spcBef>
                <a:spcPts val="0"/>
              </a:spcBef>
              <a:spcAft>
                <a:spcPts val="0"/>
              </a:spcAft>
              <a:buNone/>
            </a:pPr>
            <a:r>
              <a:rPr lang="en-ZA" sz="800">
                <a:solidFill>
                  <a:schemeClr val="dk2"/>
                </a:solidFill>
                <a:latin typeface="Open Sans"/>
                <a:ea typeface="Open Sans"/>
                <a:cs typeface="Open Sans"/>
                <a:sym typeface="Open Sans"/>
              </a:rPr>
              <a:t>Estimate GHG impacts</a:t>
            </a:r>
            <a:endParaRPr sz="800">
              <a:solidFill>
                <a:schemeClr val="dk2"/>
              </a:solidFill>
              <a:latin typeface="Open Sans"/>
              <a:ea typeface="Open Sans"/>
              <a:cs typeface="Open Sans"/>
              <a:sym typeface="Open Sans"/>
            </a:endParaRPr>
          </a:p>
        </p:txBody>
      </p:sp>
      <p:sp>
        <p:nvSpPr>
          <p:cNvPr id="560" name="Google Shape;560;p42"/>
          <p:cNvSpPr/>
          <p:nvPr/>
        </p:nvSpPr>
        <p:spPr>
          <a:xfrm>
            <a:off x="2646029" y="1687129"/>
            <a:ext cx="351300" cy="334200"/>
          </a:xfrm>
          <a:prstGeom prst="rightArrow">
            <a:avLst>
              <a:gd fmla="val 50000" name="adj1"/>
              <a:gd fmla="val 50000" name="adj2"/>
            </a:avLst>
          </a:prstGeom>
          <a:solidFill>
            <a:srgbClr val="FF8E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Arial"/>
              <a:ea typeface="Arial"/>
              <a:cs typeface="Arial"/>
              <a:sym typeface="Arial"/>
            </a:endParaRPr>
          </a:p>
        </p:txBody>
      </p:sp>
      <p:sp>
        <p:nvSpPr>
          <p:cNvPr id="561" name="Google Shape;561;p42"/>
          <p:cNvSpPr/>
          <p:nvPr/>
        </p:nvSpPr>
        <p:spPr>
          <a:xfrm>
            <a:off x="7649170" y="2430620"/>
            <a:ext cx="196200" cy="186600"/>
          </a:xfrm>
          <a:prstGeom prst="rightArrow">
            <a:avLst>
              <a:gd fmla="val 50000" name="adj1"/>
              <a:gd fmla="val 50000" name="adj2"/>
            </a:avLst>
          </a:prstGeom>
          <a:solidFill>
            <a:schemeClr val="accent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Arial"/>
              <a:ea typeface="Arial"/>
              <a:cs typeface="Arial"/>
              <a:sym typeface="Arial"/>
            </a:endParaRPr>
          </a:p>
        </p:txBody>
      </p:sp>
      <p:sp>
        <p:nvSpPr>
          <p:cNvPr id="562" name="Google Shape;562;p42"/>
          <p:cNvSpPr/>
          <p:nvPr/>
        </p:nvSpPr>
        <p:spPr>
          <a:xfrm>
            <a:off x="3991570" y="2964020"/>
            <a:ext cx="196200" cy="186600"/>
          </a:xfrm>
          <a:prstGeom prst="rightArrow">
            <a:avLst>
              <a:gd fmla="val 50000" name="adj1"/>
              <a:gd fmla="val 50000" name="adj2"/>
            </a:avLst>
          </a:prstGeom>
          <a:solidFill>
            <a:srgbClr val="FF8E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Arial"/>
              <a:ea typeface="Arial"/>
              <a:cs typeface="Arial"/>
              <a:sym typeface="Arial"/>
            </a:endParaRPr>
          </a:p>
        </p:txBody>
      </p:sp>
      <p:sp>
        <p:nvSpPr>
          <p:cNvPr id="563" name="Google Shape;563;p42"/>
          <p:cNvSpPr/>
          <p:nvPr/>
        </p:nvSpPr>
        <p:spPr>
          <a:xfrm>
            <a:off x="5134570" y="2964020"/>
            <a:ext cx="196200" cy="186600"/>
          </a:xfrm>
          <a:prstGeom prst="rightArrow">
            <a:avLst>
              <a:gd fmla="val 50000" name="adj1"/>
              <a:gd fmla="val 50000" name="adj2"/>
            </a:avLst>
          </a:prstGeom>
          <a:solidFill>
            <a:srgbClr val="FF8E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Arial"/>
              <a:ea typeface="Arial"/>
              <a:cs typeface="Arial"/>
              <a:sym typeface="Arial"/>
            </a:endParaRPr>
          </a:p>
        </p:txBody>
      </p:sp>
      <p:sp>
        <p:nvSpPr>
          <p:cNvPr id="564" name="Google Shape;564;p42"/>
          <p:cNvSpPr/>
          <p:nvPr/>
        </p:nvSpPr>
        <p:spPr>
          <a:xfrm>
            <a:off x="6227429" y="1687129"/>
            <a:ext cx="351300" cy="334200"/>
          </a:xfrm>
          <a:prstGeom prst="rightArrow">
            <a:avLst>
              <a:gd fmla="val 50000" name="adj1"/>
              <a:gd fmla="val 50000" name="adj2"/>
            </a:avLst>
          </a:prstGeom>
          <a:solidFill>
            <a:schemeClr val="accent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Arial"/>
              <a:ea typeface="Arial"/>
              <a:cs typeface="Arial"/>
              <a:sym typeface="Arial"/>
            </a:endParaRPr>
          </a:p>
        </p:txBody>
      </p:sp>
      <p:sp>
        <p:nvSpPr>
          <p:cNvPr id="565" name="Google Shape;565;p42"/>
          <p:cNvSpPr txBox="1"/>
          <p:nvPr/>
        </p:nvSpPr>
        <p:spPr>
          <a:xfrm>
            <a:off x="3045175" y="2288275"/>
            <a:ext cx="993300" cy="845700"/>
          </a:xfrm>
          <a:prstGeom prst="rect">
            <a:avLst/>
          </a:prstGeom>
          <a:noFill/>
          <a:ln>
            <a:noFill/>
          </a:ln>
        </p:spPr>
        <p:txBody>
          <a:bodyPr anchorCtr="0" anchor="t" bIns="45700" lIns="91425" spcFirstLastPara="1" rIns="91425" wrap="square" tIns="45700">
            <a:normAutofit/>
          </a:bodyPr>
          <a:lstStyle/>
          <a:p>
            <a:pPr indent="0" lvl="0" marL="0" marR="0" rtl="0" algn="l">
              <a:lnSpc>
                <a:spcPct val="120000"/>
              </a:lnSpc>
              <a:spcBef>
                <a:spcPts val="0"/>
              </a:spcBef>
              <a:spcAft>
                <a:spcPts val="0"/>
              </a:spcAft>
              <a:buNone/>
            </a:pPr>
            <a:r>
              <a:rPr lang="en-ZA" sz="800">
                <a:solidFill>
                  <a:srgbClr val="000A3A"/>
                </a:solidFill>
                <a:latin typeface="Open Sans"/>
                <a:ea typeface="Open Sans"/>
                <a:cs typeface="Open Sans"/>
                <a:sym typeface="Open Sans"/>
              </a:rPr>
              <a:t>Estimate the maximum implementation potential</a:t>
            </a:r>
            <a:endParaRPr sz="800">
              <a:solidFill>
                <a:srgbClr val="000A3A"/>
              </a:solidFill>
              <a:latin typeface="Open Sans"/>
              <a:ea typeface="Open Sans"/>
              <a:cs typeface="Open Sans"/>
              <a:sym typeface="Open Sans"/>
            </a:endParaRPr>
          </a:p>
        </p:txBody>
      </p:sp>
      <p:sp>
        <p:nvSpPr>
          <p:cNvPr id="566" name="Google Shape;566;p42"/>
          <p:cNvSpPr txBox="1"/>
          <p:nvPr/>
        </p:nvSpPr>
        <p:spPr>
          <a:xfrm>
            <a:off x="5254200" y="2329675"/>
            <a:ext cx="993300" cy="572700"/>
          </a:xfrm>
          <a:prstGeom prst="rect">
            <a:avLst/>
          </a:prstGeom>
          <a:noFill/>
          <a:ln>
            <a:noFill/>
          </a:ln>
        </p:spPr>
        <p:txBody>
          <a:bodyPr anchorCtr="0" anchor="t" bIns="45700" lIns="91425" spcFirstLastPara="1" rIns="91425" wrap="square" tIns="45700">
            <a:normAutofit/>
          </a:bodyPr>
          <a:lstStyle/>
          <a:p>
            <a:pPr indent="0" lvl="0" marL="0" marR="0" rtl="0" algn="l">
              <a:lnSpc>
                <a:spcPct val="120000"/>
              </a:lnSpc>
              <a:spcBef>
                <a:spcPts val="0"/>
              </a:spcBef>
              <a:spcAft>
                <a:spcPts val="0"/>
              </a:spcAft>
              <a:buNone/>
            </a:pPr>
            <a:r>
              <a:rPr lang="en-ZA" sz="800">
                <a:solidFill>
                  <a:srgbClr val="000A3A"/>
                </a:solidFill>
                <a:latin typeface="Open Sans"/>
                <a:ea typeface="Open Sans"/>
                <a:cs typeface="Open Sans"/>
                <a:sym typeface="Open Sans"/>
              </a:rPr>
              <a:t>Estimate the GHG impact on the policy</a:t>
            </a:r>
            <a:endParaRPr sz="800">
              <a:solidFill>
                <a:srgbClr val="000A3A"/>
              </a:solidFill>
              <a:latin typeface="Open Sans"/>
              <a:ea typeface="Open Sans"/>
              <a:cs typeface="Open Sans"/>
              <a:sym typeface="Open Sans"/>
            </a:endParaRPr>
          </a:p>
        </p:txBody>
      </p:sp>
      <p:sp>
        <p:nvSpPr>
          <p:cNvPr id="567" name="Google Shape;567;p42"/>
          <p:cNvSpPr txBox="1"/>
          <p:nvPr/>
        </p:nvSpPr>
        <p:spPr>
          <a:xfrm>
            <a:off x="4187400" y="2329675"/>
            <a:ext cx="993300" cy="634200"/>
          </a:xfrm>
          <a:prstGeom prst="rect">
            <a:avLst/>
          </a:prstGeom>
          <a:solidFill>
            <a:schemeClr val="lt2"/>
          </a:solidFill>
          <a:ln>
            <a:noFill/>
          </a:ln>
        </p:spPr>
        <p:txBody>
          <a:bodyPr anchorCtr="0" anchor="t" bIns="45700" lIns="91425" spcFirstLastPara="1" rIns="91425" wrap="square" tIns="45700">
            <a:normAutofit lnSpcReduction="10000"/>
          </a:bodyPr>
          <a:lstStyle/>
          <a:p>
            <a:pPr indent="0" lvl="0" marL="0" marR="0" rtl="0" algn="l">
              <a:lnSpc>
                <a:spcPct val="120000"/>
              </a:lnSpc>
              <a:spcBef>
                <a:spcPts val="0"/>
              </a:spcBef>
              <a:spcAft>
                <a:spcPts val="0"/>
              </a:spcAft>
              <a:buNone/>
            </a:pPr>
            <a:r>
              <a:rPr lang="en-ZA" sz="800">
                <a:solidFill>
                  <a:srgbClr val="000A3A"/>
                </a:solidFill>
                <a:latin typeface="Open Sans"/>
                <a:ea typeface="Open Sans"/>
                <a:cs typeface="Open Sans"/>
                <a:sym typeface="Open Sans"/>
              </a:rPr>
              <a:t>Refine the maximum implementation potential</a:t>
            </a:r>
            <a:endParaRPr sz="800">
              <a:solidFill>
                <a:srgbClr val="000A3A"/>
              </a:solidFill>
              <a:latin typeface="Open Sans"/>
              <a:ea typeface="Open Sans"/>
              <a:cs typeface="Open Sans"/>
              <a:sym typeface="Open Sans"/>
            </a:endParaRPr>
          </a:p>
        </p:txBody>
      </p:sp>
      <p:sp>
        <p:nvSpPr>
          <p:cNvPr id="568" name="Google Shape;568;p42"/>
          <p:cNvSpPr txBox="1"/>
          <p:nvPr/>
        </p:nvSpPr>
        <p:spPr>
          <a:xfrm>
            <a:off x="4198600" y="4293437"/>
            <a:ext cx="895500" cy="471300"/>
          </a:xfrm>
          <a:prstGeom prst="rect">
            <a:avLst/>
          </a:prstGeom>
          <a:solidFill>
            <a:schemeClr val="lt1"/>
          </a:solidFill>
          <a:ln>
            <a:noFill/>
          </a:ln>
        </p:spPr>
        <p:txBody>
          <a:bodyPr anchorCtr="0" anchor="t" bIns="45700" lIns="91425" spcFirstLastPara="1" rIns="91425" wrap="square" tIns="45700">
            <a:normAutofit lnSpcReduction="10000"/>
          </a:bodyPr>
          <a:lstStyle/>
          <a:p>
            <a:pPr indent="0" lvl="0" marL="0" marR="0" rtl="0" algn="ctr">
              <a:lnSpc>
                <a:spcPct val="120000"/>
              </a:lnSpc>
              <a:spcBef>
                <a:spcPts val="0"/>
              </a:spcBef>
              <a:spcAft>
                <a:spcPts val="0"/>
              </a:spcAft>
              <a:buNone/>
            </a:pPr>
            <a:r>
              <a:rPr lang="en-ZA" sz="550">
                <a:solidFill>
                  <a:srgbClr val="000A3A"/>
                </a:solidFill>
                <a:latin typeface="Open Sans"/>
                <a:ea typeface="Open Sans"/>
                <a:cs typeface="Open Sans"/>
                <a:sym typeface="Open Sans"/>
              </a:rPr>
              <a:t>Refine the implementation potential based on other barriers</a:t>
            </a:r>
            <a:endParaRPr sz="550">
              <a:solidFill>
                <a:srgbClr val="000A3A"/>
              </a:solidFill>
              <a:latin typeface="Open Sans"/>
              <a:ea typeface="Open Sans"/>
              <a:cs typeface="Open Sans"/>
              <a:sym typeface="Open Sans"/>
            </a:endParaRPr>
          </a:p>
        </p:txBody>
      </p:sp>
      <p:cxnSp>
        <p:nvCxnSpPr>
          <p:cNvPr id="569" name="Google Shape;569;p42"/>
          <p:cNvCxnSpPr>
            <a:stCxn id="570" idx="0"/>
            <a:endCxn id="571" idx="0"/>
          </p:cNvCxnSpPr>
          <p:nvPr/>
        </p:nvCxnSpPr>
        <p:spPr>
          <a:xfrm>
            <a:off x="2026375" y="2799775"/>
            <a:ext cx="0" cy="408000"/>
          </a:xfrm>
          <a:prstGeom prst="straightConnector1">
            <a:avLst/>
          </a:prstGeom>
          <a:noFill/>
          <a:ln cap="flat" cmpd="sng" w="9525">
            <a:solidFill>
              <a:schemeClr val="dk2"/>
            </a:solidFill>
            <a:prstDash val="solid"/>
            <a:round/>
            <a:headEnd len="med" w="med" type="none"/>
            <a:tailEnd len="med" w="med" type="triangle"/>
          </a:ln>
        </p:spPr>
      </p:cxnSp>
      <p:sp>
        <p:nvSpPr>
          <p:cNvPr id="572" name="Google Shape;572;p42"/>
          <p:cNvSpPr txBox="1"/>
          <p:nvPr/>
        </p:nvSpPr>
        <p:spPr>
          <a:xfrm>
            <a:off x="4350494" y="4824020"/>
            <a:ext cx="613200" cy="157500"/>
          </a:xfrm>
          <a:prstGeom prst="rect">
            <a:avLst/>
          </a:prstGeom>
          <a:solidFill>
            <a:srgbClr val="09294E"/>
          </a:solidFill>
          <a:ln cap="flat" cmpd="sng" w="12700">
            <a:solidFill>
              <a:srgbClr val="BFBFB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90000"/>
              </a:lnSpc>
              <a:spcBef>
                <a:spcPts val="0"/>
              </a:spcBef>
              <a:spcAft>
                <a:spcPts val="0"/>
              </a:spcAft>
              <a:buClr>
                <a:srgbClr val="FFFFFF"/>
              </a:buClr>
              <a:buSzPts val="800"/>
              <a:buFont typeface="Arial"/>
              <a:buNone/>
            </a:pPr>
            <a:r>
              <a:rPr lang="en-ZA" sz="800">
                <a:solidFill>
                  <a:srgbClr val="FFFFFF"/>
                </a:solidFill>
                <a:latin typeface="Open Sans"/>
                <a:ea typeface="Open Sans"/>
                <a:cs typeface="Open Sans"/>
                <a:sym typeface="Open Sans"/>
              </a:rPr>
              <a:t>Exercise</a:t>
            </a:r>
            <a:endParaRPr>
              <a:latin typeface="Open Sans"/>
              <a:ea typeface="Open Sans"/>
              <a:cs typeface="Open Sans"/>
              <a:sym typeface="Open Sans"/>
            </a:endParaRPr>
          </a:p>
        </p:txBody>
      </p:sp>
      <p:sp>
        <p:nvSpPr>
          <p:cNvPr id="570" name="Google Shape;570;p42"/>
          <p:cNvSpPr txBox="1"/>
          <p:nvPr/>
        </p:nvSpPr>
        <p:spPr>
          <a:xfrm>
            <a:off x="1406725" y="2799775"/>
            <a:ext cx="1239300" cy="334200"/>
          </a:xfrm>
          <a:prstGeom prst="rect">
            <a:avLst/>
          </a:prstGeom>
          <a:solidFill>
            <a:srgbClr val="FFF0DA"/>
          </a:solidFill>
          <a:ln>
            <a:noFill/>
          </a:ln>
        </p:spPr>
        <p:txBody>
          <a:bodyPr anchorCtr="0" anchor="t" bIns="45700" lIns="91425" spcFirstLastPara="1" rIns="91425" wrap="square" tIns="45700">
            <a:normAutofit/>
          </a:bodyPr>
          <a:lstStyle/>
          <a:p>
            <a:pPr indent="0" lvl="0" marL="0" marR="0" rtl="0" algn="ctr">
              <a:lnSpc>
                <a:spcPct val="120000"/>
              </a:lnSpc>
              <a:spcBef>
                <a:spcPts val="0"/>
              </a:spcBef>
              <a:spcAft>
                <a:spcPts val="0"/>
              </a:spcAft>
              <a:buNone/>
            </a:pPr>
            <a:r>
              <a:rPr lang="en-ZA" sz="550">
                <a:solidFill>
                  <a:srgbClr val="000A3A"/>
                </a:solidFill>
                <a:latin typeface="Open Sans"/>
                <a:ea typeface="Open Sans"/>
                <a:cs typeface="Open Sans"/>
                <a:sym typeface="Open Sans"/>
              </a:rPr>
              <a:t>Identify intended policy outcomes and target drivers</a:t>
            </a:r>
            <a:endParaRPr sz="550">
              <a:solidFill>
                <a:srgbClr val="000A3A"/>
              </a:solidFill>
              <a:latin typeface="Open Sans"/>
              <a:ea typeface="Open Sans"/>
              <a:cs typeface="Open Sans"/>
              <a:sym typeface="Open Sans"/>
            </a:endParaRPr>
          </a:p>
        </p:txBody>
      </p:sp>
      <p:cxnSp>
        <p:nvCxnSpPr>
          <p:cNvPr id="573" name="Google Shape;573;p42"/>
          <p:cNvCxnSpPr>
            <a:endCxn id="574" idx="0"/>
          </p:cNvCxnSpPr>
          <p:nvPr/>
        </p:nvCxnSpPr>
        <p:spPr>
          <a:xfrm>
            <a:off x="2026375" y="3207963"/>
            <a:ext cx="0" cy="408000"/>
          </a:xfrm>
          <a:prstGeom prst="straightConnector1">
            <a:avLst/>
          </a:prstGeom>
          <a:noFill/>
          <a:ln cap="flat" cmpd="sng" w="9525">
            <a:solidFill>
              <a:schemeClr val="dk2"/>
            </a:solidFill>
            <a:prstDash val="solid"/>
            <a:round/>
            <a:headEnd len="med" w="med" type="none"/>
            <a:tailEnd len="med" w="med" type="triangle"/>
          </a:ln>
        </p:spPr>
      </p:cxnSp>
      <p:sp>
        <p:nvSpPr>
          <p:cNvPr id="571" name="Google Shape;571;p42"/>
          <p:cNvSpPr txBox="1"/>
          <p:nvPr/>
        </p:nvSpPr>
        <p:spPr>
          <a:xfrm>
            <a:off x="1406725" y="3207863"/>
            <a:ext cx="1239300" cy="334200"/>
          </a:xfrm>
          <a:prstGeom prst="rect">
            <a:avLst/>
          </a:prstGeom>
          <a:solidFill>
            <a:srgbClr val="FFF0DA"/>
          </a:solidFill>
          <a:ln>
            <a:noFill/>
          </a:ln>
        </p:spPr>
        <p:txBody>
          <a:bodyPr anchorCtr="0" anchor="t" bIns="45700" lIns="91425" spcFirstLastPara="1" rIns="91425" wrap="square" tIns="45700">
            <a:normAutofit/>
          </a:bodyPr>
          <a:lstStyle/>
          <a:p>
            <a:pPr indent="0" lvl="0" marL="0" rtl="0" algn="ctr">
              <a:lnSpc>
                <a:spcPct val="90000"/>
              </a:lnSpc>
              <a:spcBef>
                <a:spcPts val="0"/>
              </a:spcBef>
              <a:spcAft>
                <a:spcPts val="0"/>
              </a:spcAft>
              <a:buClr>
                <a:srgbClr val="000000"/>
              </a:buClr>
              <a:buSzPts val="800"/>
              <a:buFont typeface="Arial"/>
              <a:buNone/>
            </a:pPr>
            <a:r>
              <a:rPr lang="en-ZA" sz="550">
                <a:latin typeface="Open Sans"/>
                <a:ea typeface="Open Sans"/>
                <a:cs typeface="Open Sans"/>
                <a:sym typeface="Open Sans"/>
              </a:rPr>
              <a:t>Stratify land</a:t>
            </a:r>
            <a:endParaRPr sz="550">
              <a:solidFill>
                <a:srgbClr val="000A3A"/>
              </a:solidFill>
              <a:latin typeface="Open Sans"/>
              <a:ea typeface="Open Sans"/>
              <a:cs typeface="Open Sans"/>
              <a:sym typeface="Open Sans"/>
            </a:endParaRPr>
          </a:p>
        </p:txBody>
      </p:sp>
      <p:cxnSp>
        <p:nvCxnSpPr>
          <p:cNvPr id="575" name="Google Shape;575;p42"/>
          <p:cNvCxnSpPr>
            <a:stCxn id="571" idx="2"/>
            <a:endCxn id="576" idx="0"/>
          </p:cNvCxnSpPr>
          <p:nvPr/>
        </p:nvCxnSpPr>
        <p:spPr>
          <a:xfrm>
            <a:off x="2026375" y="3542063"/>
            <a:ext cx="0" cy="482100"/>
          </a:xfrm>
          <a:prstGeom prst="straightConnector1">
            <a:avLst/>
          </a:prstGeom>
          <a:noFill/>
          <a:ln cap="flat" cmpd="sng" w="9525">
            <a:solidFill>
              <a:schemeClr val="dk2"/>
            </a:solidFill>
            <a:prstDash val="solid"/>
            <a:round/>
            <a:headEnd len="med" w="med" type="none"/>
            <a:tailEnd len="med" w="med" type="triangle"/>
          </a:ln>
        </p:spPr>
      </p:cxnSp>
      <p:sp>
        <p:nvSpPr>
          <p:cNvPr id="574" name="Google Shape;574;p42"/>
          <p:cNvSpPr txBox="1"/>
          <p:nvPr/>
        </p:nvSpPr>
        <p:spPr>
          <a:xfrm>
            <a:off x="1406725" y="3615963"/>
            <a:ext cx="1239300" cy="334200"/>
          </a:xfrm>
          <a:prstGeom prst="rect">
            <a:avLst/>
          </a:prstGeom>
          <a:solidFill>
            <a:srgbClr val="FFF0DA"/>
          </a:solidFill>
          <a:ln>
            <a:noFill/>
          </a:ln>
        </p:spPr>
        <p:txBody>
          <a:bodyPr anchorCtr="0" anchor="t" bIns="45700" lIns="91425" spcFirstLastPara="1" rIns="91425" wrap="square" tIns="45700">
            <a:normAutofit/>
          </a:bodyPr>
          <a:lstStyle/>
          <a:p>
            <a:pPr indent="0" lvl="0" marL="0" rtl="0" algn="ctr">
              <a:lnSpc>
                <a:spcPct val="90000"/>
              </a:lnSpc>
              <a:spcBef>
                <a:spcPts val="0"/>
              </a:spcBef>
              <a:spcAft>
                <a:spcPts val="0"/>
              </a:spcAft>
              <a:buClr>
                <a:srgbClr val="000000"/>
              </a:buClr>
              <a:buSzPts val="800"/>
              <a:buFont typeface="Arial"/>
              <a:buNone/>
            </a:pPr>
            <a:r>
              <a:rPr lang="en-ZA" sz="550">
                <a:latin typeface="Open Sans"/>
                <a:ea typeface="Open Sans"/>
                <a:cs typeface="Open Sans"/>
                <a:sym typeface="Open Sans"/>
              </a:rPr>
              <a:t>Estimate area of land in each stratum</a:t>
            </a:r>
            <a:endParaRPr sz="550">
              <a:latin typeface="Open Sans"/>
              <a:ea typeface="Open Sans"/>
              <a:cs typeface="Open Sans"/>
              <a:sym typeface="Open Sans"/>
            </a:endParaRPr>
          </a:p>
          <a:p>
            <a:pPr indent="0" lvl="0" marL="0" marR="0" rtl="0" algn="ctr">
              <a:lnSpc>
                <a:spcPct val="120000"/>
              </a:lnSpc>
              <a:spcBef>
                <a:spcPts val="0"/>
              </a:spcBef>
              <a:spcAft>
                <a:spcPts val="0"/>
              </a:spcAft>
              <a:buNone/>
            </a:pPr>
            <a:r>
              <a:t/>
            </a:r>
            <a:endParaRPr sz="550">
              <a:solidFill>
                <a:srgbClr val="000A3A"/>
              </a:solidFill>
              <a:latin typeface="Open Sans"/>
              <a:ea typeface="Open Sans"/>
              <a:cs typeface="Open Sans"/>
              <a:sym typeface="Open Sans"/>
            </a:endParaRPr>
          </a:p>
        </p:txBody>
      </p:sp>
      <p:cxnSp>
        <p:nvCxnSpPr>
          <p:cNvPr id="577" name="Google Shape;577;p42"/>
          <p:cNvCxnSpPr>
            <a:stCxn id="574" idx="2"/>
            <a:endCxn id="549" idx="0"/>
          </p:cNvCxnSpPr>
          <p:nvPr/>
        </p:nvCxnSpPr>
        <p:spPr>
          <a:xfrm>
            <a:off x="2026375" y="3950163"/>
            <a:ext cx="0" cy="482100"/>
          </a:xfrm>
          <a:prstGeom prst="straightConnector1">
            <a:avLst/>
          </a:prstGeom>
          <a:noFill/>
          <a:ln cap="flat" cmpd="sng" w="9525">
            <a:solidFill>
              <a:schemeClr val="dk2"/>
            </a:solidFill>
            <a:prstDash val="solid"/>
            <a:round/>
            <a:headEnd len="med" w="med" type="none"/>
            <a:tailEnd len="med" w="med" type="triangle"/>
          </a:ln>
        </p:spPr>
      </p:cxnSp>
      <p:sp>
        <p:nvSpPr>
          <p:cNvPr id="576" name="Google Shape;576;p42"/>
          <p:cNvSpPr txBox="1"/>
          <p:nvPr/>
        </p:nvSpPr>
        <p:spPr>
          <a:xfrm>
            <a:off x="1406725" y="4024063"/>
            <a:ext cx="1239300" cy="334200"/>
          </a:xfrm>
          <a:prstGeom prst="rect">
            <a:avLst/>
          </a:prstGeom>
          <a:solidFill>
            <a:srgbClr val="FFF0DA"/>
          </a:solidFill>
          <a:ln>
            <a:noFill/>
          </a:ln>
        </p:spPr>
        <p:txBody>
          <a:bodyPr anchorCtr="0" anchor="t" bIns="45700" lIns="91425" spcFirstLastPara="1" rIns="91425" wrap="square" tIns="45700">
            <a:normAutofit/>
          </a:bodyPr>
          <a:lstStyle/>
          <a:p>
            <a:pPr indent="0" lvl="0" marL="0" rtl="0" algn="ctr">
              <a:lnSpc>
                <a:spcPct val="90000"/>
              </a:lnSpc>
              <a:spcBef>
                <a:spcPts val="0"/>
              </a:spcBef>
              <a:spcAft>
                <a:spcPts val="0"/>
              </a:spcAft>
              <a:buClr>
                <a:srgbClr val="000000"/>
              </a:buClr>
              <a:buSzPts val="800"/>
              <a:buFont typeface="Arial"/>
              <a:buNone/>
            </a:pPr>
            <a:r>
              <a:rPr lang="en-ZA" sz="550">
                <a:latin typeface="Open Sans"/>
                <a:ea typeface="Open Sans"/>
                <a:cs typeface="Open Sans"/>
                <a:sym typeface="Open Sans"/>
              </a:rPr>
              <a:t>Estimate carbon stock change</a:t>
            </a:r>
            <a:endParaRPr sz="550">
              <a:latin typeface="Open Sans"/>
              <a:ea typeface="Open Sans"/>
              <a:cs typeface="Open Sans"/>
              <a:sym typeface="Open Sans"/>
            </a:endParaRPr>
          </a:p>
          <a:p>
            <a:pPr indent="0" lvl="0" marL="0" marR="0" rtl="0" algn="ctr">
              <a:lnSpc>
                <a:spcPct val="120000"/>
              </a:lnSpc>
              <a:spcBef>
                <a:spcPts val="0"/>
              </a:spcBef>
              <a:spcAft>
                <a:spcPts val="0"/>
              </a:spcAft>
              <a:buNone/>
            </a:pPr>
            <a:r>
              <a:t/>
            </a:r>
            <a:endParaRPr sz="550">
              <a:solidFill>
                <a:srgbClr val="000A3A"/>
              </a:solidFill>
              <a:latin typeface="Open Sans"/>
              <a:ea typeface="Open Sans"/>
              <a:cs typeface="Open Sans"/>
              <a:sym typeface="Open Sans"/>
            </a:endParaRPr>
          </a:p>
        </p:txBody>
      </p:sp>
      <p:cxnSp>
        <p:nvCxnSpPr>
          <p:cNvPr id="578" name="Google Shape;578;p42"/>
          <p:cNvCxnSpPr>
            <a:stCxn id="579" idx="0"/>
            <a:endCxn id="580" idx="0"/>
          </p:cNvCxnSpPr>
          <p:nvPr/>
        </p:nvCxnSpPr>
        <p:spPr>
          <a:xfrm>
            <a:off x="4661175" y="2964025"/>
            <a:ext cx="0" cy="732600"/>
          </a:xfrm>
          <a:prstGeom prst="straightConnector1">
            <a:avLst/>
          </a:prstGeom>
          <a:noFill/>
          <a:ln cap="flat" cmpd="sng" w="9525">
            <a:solidFill>
              <a:schemeClr val="dk2"/>
            </a:solidFill>
            <a:prstDash val="solid"/>
            <a:round/>
            <a:headEnd len="med" w="med" type="none"/>
            <a:tailEnd len="med" w="med" type="triangle"/>
          </a:ln>
        </p:spPr>
      </p:cxnSp>
      <p:sp>
        <p:nvSpPr>
          <p:cNvPr id="579" name="Google Shape;579;p42"/>
          <p:cNvSpPr txBox="1"/>
          <p:nvPr/>
        </p:nvSpPr>
        <p:spPr>
          <a:xfrm>
            <a:off x="4213425" y="2964025"/>
            <a:ext cx="895500" cy="634200"/>
          </a:xfrm>
          <a:prstGeom prst="rect">
            <a:avLst/>
          </a:prstGeom>
          <a:solidFill>
            <a:schemeClr val="lt1"/>
          </a:solidFill>
          <a:ln>
            <a:noFill/>
          </a:ln>
        </p:spPr>
        <p:txBody>
          <a:bodyPr anchorCtr="0" anchor="t" bIns="45700" lIns="91425" spcFirstLastPara="1" rIns="91425" wrap="square" tIns="45700">
            <a:normAutofit lnSpcReduction="20000"/>
          </a:bodyPr>
          <a:lstStyle/>
          <a:p>
            <a:pPr indent="0" lvl="0" marL="0" marR="0" rtl="0" algn="ctr">
              <a:lnSpc>
                <a:spcPct val="120000"/>
              </a:lnSpc>
              <a:spcBef>
                <a:spcPts val="0"/>
              </a:spcBef>
              <a:spcAft>
                <a:spcPts val="0"/>
              </a:spcAft>
              <a:buNone/>
            </a:pPr>
            <a:r>
              <a:rPr lang="en-ZA" sz="550">
                <a:solidFill>
                  <a:srgbClr val="000A3A"/>
                </a:solidFill>
                <a:latin typeface="Open Sans"/>
                <a:ea typeface="Open Sans"/>
                <a:cs typeface="Open Sans"/>
                <a:sym typeface="Open Sans"/>
              </a:rPr>
              <a:t>Refine implementation potential based on policy design and national circumstances</a:t>
            </a:r>
            <a:endParaRPr sz="550">
              <a:solidFill>
                <a:srgbClr val="000A3A"/>
              </a:solidFill>
              <a:latin typeface="Open Sans"/>
              <a:ea typeface="Open Sans"/>
              <a:cs typeface="Open Sans"/>
              <a:sym typeface="Open Sans"/>
            </a:endParaRPr>
          </a:p>
        </p:txBody>
      </p:sp>
      <p:cxnSp>
        <p:nvCxnSpPr>
          <p:cNvPr id="581" name="Google Shape;581;p42"/>
          <p:cNvCxnSpPr>
            <a:stCxn id="579" idx="2"/>
            <a:endCxn id="568" idx="0"/>
          </p:cNvCxnSpPr>
          <p:nvPr/>
        </p:nvCxnSpPr>
        <p:spPr>
          <a:xfrm flipH="1">
            <a:off x="4646475" y="3598225"/>
            <a:ext cx="14700" cy="695100"/>
          </a:xfrm>
          <a:prstGeom prst="straightConnector1">
            <a:avLst/>
          </a:prstGeom>
          <a:noFill/>
          <a:ln cap="flat" cmpd="sng" w="9525">
            <a:solidFill>
              <a:schemeClr val="dk2"/>
            </a:solidFill>
            <a:prstDash val="solid"/>
            <a:round/>
            <a:headEnd len="med" w="med" type="none"/>
            <a:tailEnd len="med" w="med" type="triangle"/>
          </a:ln>
        </p:spPr>
      </p:cxnSp>
      <p:sp>
        <p:nvSpPr>
          <p:cNvPr id="580" name="Google Shape;580;p42"/>
          <p:cNvSpPr txBox="1"/>
          <p:nvPr/>
        </p:nvSpPr>
        <p:spPr>
          <a:xfrm>
            <a:off x="4213425" y="3696557"/>
            <a:ext cx="895500" cy="537600"/>
          </a:xfrm>
          <a:prstGeom prst="rect">
            <a:avLst/>
          </a:prstGeom>
          <a:solidFill>
            <a:schemeClr val="lt1"/>
          </a:solidFill>
          <a:ln>
            <a:noFill/>
          </a:ln>
        </p:spPr>
        <p:txBody>
          <a:bodyPr anchorCtr="0" anchor="t" bIns="45700" lIns="91425" spcFirstLastPara="1" rIns="91425" wrap="square" tIns="45700">
            <a:normAutofit/>
          </a:bodyPr>
          <a:lstStyle/>
          <a:p>
            <a:pPr indent="0" lvl="0" marL="0" marR="0" rtl="0" algn="ctr">
              <a:lnSpc>
                <a:spcPct val="120000"/>
              </a:lnSpc>
              <a:spcBef>
                <a:spcPts val="0"/>
              </a:spcBef>
              <a:spcAft>
                <a:spcPts val="0"/>
              </a:spcAft>
              <a:buNone/>
            </a:pPr>
            <a:r>
              <a:rPr lang="en-ZA" sz="550">
                <a:solidFill>
                  <a:srgbClr val="000A3A"/>
                </a:solidFill>
                <a:latin typeface="Open Sans"/>
                <a:ea typeface="Open Sans"/>
                <a:cs typeface="Open Sans"/>
                <a:sym typeface="Open Sans"/>
              </a:rPr>
              <a:t>Refine the implementation potential based on financial feasibility</a:t>
            </a:r>
            <a:endParaRPr sz="550">
              <a:solidFill>
                <a:srgbClr val="000A3A"/>
              </a:solidFill>
              <a:latin typeface="Open Sans"/>
              <a:ea typeface="Open Sans"/>
              <a:cs typeface="Open Sans"/>
              <a:sym typeface="Open Sans"/>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86" name="Shape 586"/>
        <p:cNvGrpSpPr/>
        <p:nvPr/>
      </p:nvGrpSpPr>
      <p:grpSpPr>
        <a:xfrm>
          <a:off x="0" y="0"/>
          <a:ext cx="0" cy="0"/>
          <a:chOff x="0" y="0"/>
          <a:chExt cx="0" cy="0"/>
        </a:xfrm>
      </p:grpSpPr>
      <p:sp>
        <p:nvSpPr>
          <p:cNvPr id="587" name="Google Shape;587;p43"/>
          <p:cNvSpPr txBox="1"/>
          <p:nvPr>
            <p:ph type="title"/>
          </p:nvPr>
        </p:nvSpPr>
        <p:spPr>
          <a:xfrm>
            <a:off x="311700" y="216425"/>
            <a:ext cx="8520600" cy="5727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625852"/>
              </a:buClr>
              <a:buSzPts val="3200"/>
              <a:buFont typeface="Arial"/>
              <a:buNone/>
            </a:pPr>
            <a:r>
              <a:rPr lang="en-ZA"/>
              <a:t> 7.2 Estimate baseline emissions</a:t>
            </a:r>
            <a:endParaRPr/>
          </a:p>
        </p:txBody>
      </p:sp>
      <p:sp>
        <p:nvSpPr>
          <p:cNvPr id="588" name="Google Shape;588;p43"/>
          <p:cNvSpPr txBox="1"/>
          <p:nvPr/>
        </p:nvSpPr>
        <p:spPr>
          <a:xfrm>
            <a:off x="504267" y="922001"/>
            <a:ext cx="7756200" cy="733500"/>
          </a:xfrm>
          <a:prstGeom prst="rect">
            <a:avLst/>
          </a:prstGeom>
          <a:noFill/>
          <a:ln>
            <a:noFill/>
          </a:ln>
        </p:spPr>
        <p:txBody>
          <a:bodyPr anchorCtr="0" anchor="t" bIns="45700" lIns="91425" spcFirstLastPara="1" rIns="91425" wrap="square" tIns="45700">
            <a:normAutofit/>
          </a:bodyPr>
          <a:lstStyle/>
          <a:p>
            <a:pPr indent="0" lvl="0" marL="0" marR="0" rtl="0" algn="l">
              <a:lnSpc>
                <a:spcPct val="100000"/>
              </a:lnSpc>
              <a:spcBef>
                <a:spcPts val="0"/>
              </a:spcBef>
              <a:spcAft>
                <a:spcPts val="0"/>
              </a:spcAft>
              <a:buNone/>
            </a:pPr>
            <a:r>
              <a:rPr lang="en-ZA">
                <a:solidFill>
                  <a:schemeClr val="dk2"/>
                </a:solidFill>
                <a:latin typeface="Open Sans"/>
                <a:ea typeface="Open Sans"/>
                <a:cs typeface="Open Sans"/>
                <a:sym typeface="Open Sans"/>
              </a:rPr>
              <a:t>Changes in </a:t>
            </a:r>
            <a:r>
              <a:rPr b="1" lang="en-ZA">
                <a:solidFill>
                  <a:schemeClr val="dk2"/>
                </a:solidFill>
                <a:latin typeface="Open Sans"/>
                <a:ea typeface="Open Sans"/>
                <a:cs typeface="Open Sans"/>
                <a:sym typeface="Open Sans"/>
              </a:rPr>
              <a:t>land use </a:t>
            </a:r>
            <a:r>
              <a:rPr lang="en-ZA">
                <a:solidFill>
                  <a:schemeClr val="dk2"/>
                </a:solidFill>
                <a:latin typeface="Open Sans"/>
                <a:ea typeface="Open Sans"/>
                <a:cs typeface="Open Sans"/>
                <a:sym typeface="Open Sans"/>
              </a:rPr>
              <a:t>can lead to a decrease or increase in carbon stock, and thereby to GHG emissions or GHG removals, respectively </a:t>
            </a:r>
            <a:endParaRPr>
              <a:solidFill>
                <a:schemeClr val="dk2"/>
              </a:solidFill>
              <a:latin typeface="Open Sans"/>
              <a:ea typeface="Open Sans"/>
              <a:cs typeface="Open Sans"/>
              <a:sym typeface="Open Sans"/>
            </a:endParaRPr>
          </a:p>
        </p:txBody>
      </p:sp>
      <p:pic>
        <p:nvPicPr>
          <p:cNvPr descr="Tractor in farmland" id="589" name="Google Shape;589;p43"/>
          <p:cNvPicPr preferRelativeResize="0"/>
          <p:nvPr/>
        </p:nvPicPr>
        <p:blipFill rotWithShape="1">
          <a:blip r:embed="rId3">
            <a:alphaModFix/>
          </a:blip>
          <a:srcRect b="0" l="0" r="0" t="0"/>
          <a:stretch/>
        </p:blipFill>
        <p:spPr>
          <a:xfrm>
            <a:off x="2888373" y="1655497"/>
            <a:ext cx="1836795" cy="1175869"/>
          </a:xfrm>
          <a:prstGeom prst="rect">
            <a:avLst/>
          </a:prstGeom>
          <a:noFill/>
          <a:ln>
            <a:noFill/>
          </a:ln>
        </p:spPr>
      </p:pic>
      <p:sp>
        <p:nvSpPr>
          <p:cNvPr id="590" name="Google Shape;590;p43"/>
          <p:cNvSpPr/>
          <p:nvPr/>
        </p:nvSpPr>
        <p:spPr>
          <a:xfrm>
            <a:off x="6146260" y="1410814"/>
            <a:ext cx="1669800" cy="246300"/>
          </a:xfrm>
          <a:prstGeom prst="rect">
            <a:avLst/>
          </a:prstGeom>
          <a:solidFill>
            <a:srgbClr val="09294E"/>
          </a:solidFill>
          <a:ln cap="flat" cmpd="sng" w="12700">
            <a:solidFill>
              <a:srgbClr val="09294E"/>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ZA" sz="1000">
                <a:solidFill>
                  <a:schemeClr val="lt1"/>
                </a:solidFill>
                <a:latin typeface="Open Sans"/>
                <a:ea typeface="Open Sans"/>
                <a:cs typeface="Open Sans"/>
                <a:sym typeface="Open Sans"/>
              </a:rPr>
              <a:t>CO</a:t>
            </a:r>
            <a:r>
              <a:rPr b="1" baseline="-25000" lang="en-ZA" sz="1000">
                <a:solidFill>
                  <a:schemeClr val="lt1"/>
                </a:solidFill>
                <a:latin typeface="Open Sans"/>
                <a:ea typeface="Open Sans"/>
                <a:cs typeface="Open Sans"/>
                <a:sym typeface="Open Sans"/>
              </a:rPr>
              <a:t>2</a:t>
            </a:r>
            <a:r>
              <a:rPr b="1" lang="en-ZA" sz="1000">
                <a:solidFill>
                  <a:schemeClr val="lt1"/>
                </a:solidFill>
                <a:latin typeface="Open Sans"/>
                <a:ea typeface="Open Sans"/>
                <a:cs typeface="Open Sans"/>
                <a:sym typeface="Open Sans"/>
              </a:rPr>
              <a:t> emissions</a:t>
            </a:r>
            <a:endParaRPr sz="1000">
              <a:latin typeface="Open Sans"/>
              <a:ea typeface="Open Sans"/>
              <a:cs typeface="Open Sans"/>
              <a:sym typeface="Open Sans"/>
            </a:endParaRPr>
          </a:p>
        </p:txBody>
      </p:sp>
      <p:pic>
        <p:nvPicPr>
          <p:cNvPr descr="Tractor in farmland" id="591" name="Google Shape;591;p43"/>
          <p:cNvPicPr preferRelativeResize="0"/>
          <p:nvPr/>
        </p:nvPicPr>
        <p:blipFill rotWithShape="1">
          <a:blip r:embed="rId4">
            <a:alphaModFix/>
          </a:blip>
          <a:srcRect b="0" l="0" r="0" t="0"/>
          <a:stretch/>
        </p:blipFill>
        <p:spPr>
          <a:xfrm>
            <a:off x="724677" y="2921804"/>
            <a:ext cx="1836799" cy="1175882"/>
          </a:xfrm>
          <a:prstGeom prst="rect">
            <a:avLst/>
          </a:prstGeom>
          <a:noFill/>
          <a:ln>
            <a:noFill/>
          </a:ln>
        </p:spPr>
      </p:pic>
      <p:sp>
        <p:nvSpPr>
          <p:cNvPr id="592" name="Google Shape;592;p43"/>
          <p:cNvSpPr/>
          <p:nvPr/>
        </p:nvSpPr>
        <p:spPr>
          <a:xfrm>
            <a:off x="6146239" y="4093050"/>
            <a:ext cx="1669800" cy="246300"/>
          </a:xfrm>
          <a:prstGeom prst="rect">
            <a:avLst/>
          </a:prstGeom>
          <a:solidFill>
            <a:srgbClr val="09294E"/>
          </a:solidFill>
          <a:ln cap="flat" cmpd="sng" w="12700">
            <a:solidFill>
              <a:srgbClr val="09294E"/>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ZA" sz="1000">
                <a:solidFill>
                  <a:schemeClr val="lt1"/>
                </a:solidFill>
                <a:latin typeface="Open Sans"/>
                <a:ea typeface="Open Sans"/>
                <a:cs typeface="Open Sans"/>
                <a:sym typeface="Open Sans"/>
              </a:rPr>
              <a:t>CO</a:t>
            </a:r>
            <a:r>
              <a:rPr b="1" baseline="-25000" lang="en-ZA" sz="1000">
                <a:solidFill>
                  <a:schemeClr val="lt1"/>
                </a:solidFill>
                <a:latin typeface="Open Sans"/>
                <a:ea typeface="Open Sans"/>
                <a:cs typeface="Open Sans"/>
                <a:sym typeface="Open Sans"/>
              </a:rPr>
              <a:t>2</a:t>
            </a:r>
            <a:r>
              <a:rPr b="1" lang="en-ZA" sz="1000">
                <a:solidFill>
                  <a:schemeClr val="lt1"/>
                </a:solidFill>
                <a:latin typeface="Open Sans"/>
                <a:ea typeface="Open Sans"/>
                <a:cs typeface="Open Sans"/>
                <a:sym typeface="Open Sans"/>
              </a:rPr>
              <a:t> removals</a:t>
            </a:r>
            <a:endParaRPr sz="1000">
              <a:latin typeface="Open Sans"/>
              <a:ea typeface="Open Sans"/>
              <a:cs typeface="Open Sans"/>
              <a:sym typeface="Open Sans"/>
            </a:endParaRPr>
          </a:p>
        </p:txBody>
      </p:sp>
      <p:sp>
        <p:nvSpPr>
          <p:cNvPr id="593" name="Google Shape;593;p43"/>
          <p:cNvSpPr txBox="1"/>
          <p:nvPr/>
        </p:nvSpPr>
        <p:spPr>
          <a:xfrm>
            <a:off x="648476" y="4287325"/>
            <a:ext cx="4000500" cy="4002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ZA" sz="1000">
                <a:solidFill>
                  <a:schemeClr val="dk2"/>
                </a:solidFill>
                <a:latin typeface="Open Sans"/>
                <a:ea typeface="Open Sans"/>
                <a:cs typeface="Open Sans"/>
                <a:sym typeface="Open Sans"/>
              </a:rPr>
              <a:t>Carbon stock</a:t>
            </a:r>
            <a:r>
              <a:rPr lang="en-ZA" sz="1000">
                <a:solidFill>
                  <a:schemeClr val="dk2"/>
                </a:solidFill>
                <a:latin typeface="Open Sans"/>
                <a:ea typeface="Open Sans"/>
                <a:cs typeface="Open Sans"/>
                <a:sym typeface="Open Sans"/>
              </a:rPr>
              <a:t>: </a:t>
            </a:r>
            <a:r>
              <a:rPr lang="en-ZA" sz="1000">
                <a:solidFill>
                  <a:schemeClr val="dk2"/>
                </a:solidFill>
                <a:latin typeface="Open Sans"/>
                <a:ea typeface="Open Sans"/>
                <a:cs typeface="Open Sans"/>
                <a:sym typeface="Open Sans"/>
              </a:rPr>
              <a:t>The absolute quantity of carbon held within a pool at a specific time</a:t>
            </a:r>
            <a:endParaRPr sz="1000">
              <a:solidFill>
                <a:schemeClr val="dk2"/>
              </a:solidFill>
              <a:latin typeface="Open Sans"/>
              <a:ea typeface="Open Sans"/>
              <a:cs typeface="Open Sans"/>
              <a:sym typeface="Open Sans"/>
            </a:endParaRPr>
          </a:p>
        </p:txBody>
      </p:sp>
      <p:pic>
        <p:nvPicPr>
          <p:cNvPr descr="Sunlight in the forest" id="594" name="Google Shape;594;p43"/>
          <p:cNvPicPr preferRelativeResize="0"/>
          <p:nvPr/>
        </p:nvPicPr>
        <p:blipFill rotWithShape="1">
          <a:blip r:embed="rId5">
            <a:alphaModFix/>
          </a:blip>
          <a:srcRect b="0" l="0" r="0" t="0"/>
          <a:stretch/>
        </p:blipFill>
        <p:spPr>
          <a:xfrm>
            <a:off x="2894154" y="2901019"/>
            <a:ext cx="1825257" cy="1217438"/>
          </a:xfrm>
          <a:prstGeom prst="rect">
            <a:avLst/>
          </a:prstGeom>
          <a:noFill/>
          <a:ln>
            <a:noFill/>
          </a:ln>
        </p:spPr>
      </p:pic>
      <p:pic>
        <p:nvPicPr>
          <p:cNvPr descr="Sunlight in the forest" id="595" name="Google Shape;595;p43"/>
          <p:cNvPicPr preferRelativeResize="0"/>
          <p:nvPr/>
        </p:nvPicPr>
        <p:blipFill rotWithShape="1">
          <a:blip r:embed="rId6">
            <a:alphaModFix/>
          </a:blip>
          <a:srcRect b="0" l="0" r="0" t="0"/>
          <a:stretch/>
        </p:blipFill>
        <p:spPr>
          <a:xfrm>
            <a:off x="730453" y="1634714"/>
            <a:ext cx="1825265" cy="1217453"/>
          </a:xfrm>
          <a:prstGeom prst="rect">
            <a:avLst/>
          </a:prstGeom>
          <a:noFill/>
          <a:ln>
            <a:noFill/>
          </a:ln>
        </p:spPr>
      </p:pic>
      <p:cxnSp>
        <p:nvCxnSpPr>
          <p:cNvPr id="596" name="Google Shape;596;p43"/>
          <p:cNvCxnSpPr>
            <a:stCxn id="595" idx="3"/>
            <a:endCxn id="589" idx="1"/>
          </p:cNvCxnSpPr>
          <p:nvPr/>
        </p:nvCxnSpPr>
        <p:spPr>
          <a:xfrm>
            <a:off x="2555718" y="2243441"/>
            <a:ext cx="332700" cy="0"/>
          </a:xfrm>
          <a:prstGeom prst="straightConnector1">
            <a:avLst/>
          </a:prstGeom>
          <a:noFill/>
          <a:ln cap="flat" cmpd="sng" w="9525">
            <a:solidFill>
              <a:schemeClr val="dk2"/>
            </a:solidFill>
            <a:prstDash val="solid"/>
            <a:round/>
            <a:headEnd len="med" w="med" type="none"/>
            <a:tailEnd len="med" w="med" type="triangle"/>
          </a:ln>
        </p:spPr>
      </p:cxnSp>
      <p:cxnSp>
        <p:nvCxnSpPr>
          <p:cNvPr id="597" name="Google Shape;597;p43"/>
          <p:cNvCxnSpPr>
            <a:stCxn id="591" idx="3"/>
            <a:endCxn id="594" idx="1"/>
          </p:cNvCxnSpPr>
          <p:nvPr/>
        </p:nvCxnSpPr>
        <p:spPr>
          <a:xfrm>
            <a:off x="2561476" y="3509745"/>
            <a:ext cx="332700" cy="0"/>
          </a:xfrm>
          <a:prstGeom prst="straightConnector1">
            <a:avLst/>
          </a:prstGeom>
          <a:noFill/>
          <a:ln cap="flat" cmpd="sng" w="9525">
            <a:solidFill>
              <a:schemeClr val="dk2"/>
            </a:solidFill>
            <a:prstDash val="solid"/>
            <a:round/>
            <a:headEnd len="med" w="med" type="none"/>
            <a:tailEnd len="med" w="med" type="triangle"/>
          </a:ln>
        </p:spPr>
      </p:cxnSp>
      <p:sp>
        <p:nvSpPr>
          <p:cNvPr id="598" name="Google Shape;598;p43"/>
          <p:cNvSpPr/>
          <p:nvPr/>
        </p:nvSpPr>
        <p:spPr>
          <a:xfrm>
            <a:off x="6112800" y="1874475"/>
            <a:ext cx="1736700" cy="733500"/>
          </a:xfrm>
          <a:prstGeom prst="roundRect">
            <a:avLst>
              <a:gd fmla="val 16667" name="adj"/>
            </a:avLst>
          </a:prstGeom>
          <a:solidFill>
            <a:srgbClr val="FAFAFA"/>
          </a:solidFill>
          <a:ln cap="flat" cmpd="sng" w="28575">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ZA" sz="1000">
                <a:solidFill>
                  <a:srgbClr val="000A3A"/>
                </a:solidFill>
                <a:latin typeface="Open Sans"/>
                <a:ea typeface="Open Sans"/>
                <a:cs typeface="Open Sans"/>
                <a:sym typeface="Open Sans"/>
              </a:rPr>
              <a:t>Decrease in </a:t>
            </a:r>
            <a:br>
              <a:rPr b="1" lang="en-ZA" sz="1000">
                <a:solidFill>
                  <a:srgbClr val="000A3A"/>
                </a:solidFill>
                <a:latin typeface="Open Sans"/>
                <a:ea typeface="Open Sans"/>
                <a:cs typeface="Open Sans"/>
                <a:sym typeface="Open Sans"/>
              </a:rPr>
            </a:br>
            <a:r>
              <a:rPr b="1" lang="en-ZA" sz="1000">
                <a:solidFill>
                  <a:srgbClr val="000A3A"/>
                </a:solidFill>
                <a:latin typeface="Open Sans"/>
                <a:ea typeface="Open Sans"/>
                <a:cs typeface="Open Sans"/>
                <a:sym typeface="Open Sans"/>
              </a:rPr>
              <a:t>carbon stock</a:t>
            </a:r>
            <a:endParaRPr b="1" sz="1000">
              <a:solidFill>
                <a:srgbClr val="000A3A"/>
              </a:solidFill>
              <a:latin typeface="Open Sans"/>
              <a:ea typeface="Open Sans"/>
              <a:cs typeface="Open Sans"/>
              <a:sym typeface="Open Sans"/>
            </a:endParaRPr>
          </a:p>
        </p:txBody>
      </p:sp>
      <p:sp>
        <p:nvSpPr>
          <p:cNvPr id="599" name="Google Shape;599;p43"/>
          <p:cNvSpPr/>
          <p:nvPr/>
        </p:nvSpPr>
        <p:spPr>
          <a:xfrm>
            <a:off x="6112800" y="3132225"/>
            <a:ext cx="1736700" cy="733500"/>
          </a:xfrm>
          <a:prstGeom prst="roundRect">
            <a:avLst>
              <a:gd fmla="val 16667" name="adj"/>
            </a:avLst>
          </a:prstGeom>
          <a:solidFill>
            <a:srgbClr val="FAFAFA"/>
          </a:solidFill>
          <a:ln cap="flat" cmpd="sng" w="28575">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ZA" sz="1000">
                <a:solidFill>
                  <a:srgbClr val="000A3A"/>
                </a:solidFill>
                <a:latin typeface="Open Sans"/>
                <a:ea typeface="Open Sans"/>
                <a:cs typeface="Open Sans"/>
                <a:sym typeface="Open Sans"/>
              </a:rPr>
              <a:t>Increase in </a:t>
            </a:r>
            <a:br>
              <a:rPr b="1" lang="en-ZA" sz="1000">
                <a:solidFill>
                  <a:srgbClr val="000A3A"/>
                </a:solidFill>
                <a:latin typeface="Open Sans"/>
                <a:ea typeface="Open Sans"/>
                <a:cs typeface="Open Sans"/>
                <a:sym typeface="Open Sans"/>
              </a:rPr>
            </a:br>
            <a:r>
              <a:rPr b="1" lang="en-ZA" sz="1000">
                <a:solidFill>
                  <a:srgbClr val="000A3A"/>
                </a:solidFill>
                <a:latin typeface="Open Sans"/>
                <a:ea typeface="Open Sans"/>
                <a:cs typeface="Open Sans"/>
                <a:sym typeface="Open Sans"/>
              </a:rPr>
              <a:t>carbon stock</a:t>
            </a:r>
            <a:endParaRPr b="1" sz="1000">
              <a:solidFill>
                <a:srgbClr val="000A3A"/>
              </a:solidFill>
              <a:latin typeface="Open Sans"/>
              <a:ea typeface="Open Sans"/>
              <a:cs typeface="Open Sans"/>
              <a:sym typeface="Open Sans"/>
            </a:endParaRPr>
          </a:p>
        </p:txBody>
      </p:sp>
      <p:cxnSp>
        <p:nvCxnSpPr>
          <p:cNvPr id="600" name="Google Shape;600;p43"/>
          <p:cNvCxnSpPr>
            <a:stCxn id="599" idx="2"/>
            <a:endCxn id="592" idx="0"/>
          </p:cNvCxnSpPr>
          <p:nvPr/>
        </p:nvCxnSpPr>
        <p:spPr>
          <a:xfrm>
            <a:off x="6981150" y="3865725"/>
            <a:ext cx="0" cy="227400"/>
          </a:xfrm>
          <a:prstGeom prst="straightConnector1">
            <a:avLst/>
          </a:prstGeom>
          <a:noFill/>
          <a:ln cap="flat" cmpd="sng" w="9525">
            <a:solidFill>
              <a:schemeClr val="dk2"/>
            </a:solidFill>
            <a:prstDash val="solid"/>
            <a:round/>
            <a:headEnd len="med" w="med" type="none"/>
            <a:tailEnd len="med" w="med" type="triangle"/>
          </a:ln>
        </p:spPr>
      </p:cxnSp>
      <p:cxnSp>
        <p:nvCxnSpPr>
          <p:cNvPr id="601" name="Google Shape;601;p43"/>
          <p:cNvCxnSpPr>
            <a:stCxn id="589" idx="3"/>
            <a:endCxn id="598" idx="1"/>
          </p:cNvCxnSpPr>
          <p:nvPr/>
        </p:nvCxnSpPr>
        <p:spPr>
          <a:xfrm flipH="1" rot="10800000">
            <a:off x="4725168" y="2241331"/>
            <a:ext cx="1387500" cy="2100"/>
          </a:xfrm>
          <a:prstGeom prst="straightConnector1">
            <a:avLst/>
          </a:prstGeom>
          <a:noFill/>
          <a:ln cap="flat" cmpd="sng" w="9525">
            <a:solidFill>
              <a:schemeClr val="dk2"/>
            </a:solidFill>
            <a:prstDash val="solid"/>
            <a:round/>
            <a:headEnd len="med" w="med" type="none"/>
            <a:tailEnd len="med" w="med" type="triangle"/>
          </a:ln>
        </p:spPr>
      </p:cxnSp>
      <p:cxnSp>
        <p:nvCxnSpPr>
          <p:cNvPr id="602" name="Google Shape;602;p43"/>
          <p:cNvCxnSpPr>
            <a:stCxn id="594" idx="3"/>
            <a:endCxn id="599" idx="1"/>
          </p:cNvCxnSpPr>
          <p:nvPr/>
        </p:nvCxnSpPr>
        <p:spPr>
          <a:xfrm flipH="1" rot="10800000">
            <a:off x="4719411" y="3498938"/>
            <a:ext cx="1393500" cy="10800"/>
          </a:xfrm>
          <a:prstGeom prst="straightConnector1">
            <a:avLst/>
          </a:prstGeom>
          <a:noFill/>
          <a:ln cap="flat" cmpd="sng" w="9525">
            <a:solidFill>
              <a:schemeClr val="dk2"/>
            </a:solidFill>
            <a:prstDash val="solid"/>
            <a:round/>
            <a:headEnd len="med" w="med" type="none"/>
            <a:tailEnd len="med" w="med" type="triangle"/>
          </a:ln>
        </p:spPr>
      </p:cxnSp>
      <p:cxnSp>
        <p:nvCxnSpPr>
          <p:cNvPr id="603" name="Google Shape;603;p43"/>
          <p:cNvCxnSpPr>
            <a:stCxn id="598" idx="0"/>
            <a:endCxn id="590" idx="2"/>
          </p:cNvCxnSpPr>
          <p:nvPr/>
        </p:nvCxnSpPr>
        <p:spPr>
          <a:xfrm rot="10800000">
            <a:off x="6981150" y="1656975"/>
            <a:ext cx="0" cy="217500"/>
          </a:xfrm>
          <a:prstGeom prst="straightConnector1">
            <a:avLst/>
          </a:prstGeom>
          <a:noFill/>
          <a:ln cap="flat" cmpd="sng" w="9525">
            <a:solidFill>
              <a:schemeClr val="dk2"/>
            </a:solidFill>
            <a:prstDash val="solid"/>
            <a:round/>
            <a:headEnd len="med" w="med" type="none"/>
            <a:tailEnd len="med" w="med" type="triangle"/>
          </a:ln>
        </p:spPr>
      </p:cxnSp>
      <p:sp>
        <p:nvSpPr>
          <p:cNvPr id="604" name="Google Shape;604;p43"/>
          <p:cNvSpPr txBox="1"/>
          <p:nvPr>
            <p:ph idx="4294967295" type="body"/>
          </p:nvPr>
        </p:nvSpPr>
        <p:spPr>
          <a:xfrm>
            <a:off x="4648346" y="4697034"/>
            <a:ext cx="681900" cy="153300"/>
          </a:xfrm>
          <a:prstGeom prst="rect">
            <a:avLst/>
          </a:prstGeom>
          <a:solidFill>
            <a:srgbClr val="E7E7E7"/>
          </a:solidFill>
          <a:ln cap="flat" cmpd="sng" w="12700">
            <a:solidFill>
              <a:srgbClr val="BFBFBF"/>
            </a:solidFill>
            <a:prstDash val="solid"/>
            <a:miter lim="800000"/>
            <a:headEnd len="sm" w="sm" type="none"/>
            <a:tailEnd len="sm" w="sm" type="none"/>
          </a:ln>
        </p:spPr>
        <p:txBody>
          <a:bodyPr anchorCtr="0" anchor="ctr" bIns="45700" lIns="91425" spcFirstLastPara="1" rIns="91425" wrap="square" tIns="45700">
            <a:noAutofit/>
          </a:bodyPr>
          <a:lstStyle/>
          <a:p>
            <a:pPr indent="0" lvl="0" marL="0" rtl="0" algn="ctr">
              <a:lnSpc>
                <a:spcPct val="90000"/>
              </a:lnSpc>
              <a:spcBef>
                <a:spcPts val="0"/>
              </a:spcBef>
              <a:spcAft>
                <a:spcPts val="1200"/>
              </a:spcAft>
              <a:buClr>
                <a:srgbClr val="09294E"/>
              </a:buClr>
              <a:buSzPts val="800"/>
              <a:buNone/>
            </a:pPr>
            <a:r>
              <a:rPr lang="en-ZA" sz="800"/>
              <a:t>Chapter 7</a:t>
            </a:r>
            <a:endParaRPr sz="800"/>
          </a:p>
        </p:txBody>
      </p:sp>
      <p:sp>
        <p:nvSpPr>
          <p:cNvPr id="605" name="Google Shape;605;p43"/>
          <p:cNvSpPr txBox="1"/>
          <p:nvPr>
            <p:ph idx="4294967295" type="body"/>
          </p:nvPr>
        </p:nvSpPr>
        <p:spPr>
          <a:xfrm>
            <a:off x="6194103" y="4697034"/>
            <a:ext cx="685800" cy="153300"/>
          </a:xfrm>
          <a:prstGeom prst="rect">
            <a:avLst/>
          </a:prstGeom>
          <a:solidFill>
            <a:srgbClr val="E7E7E7"/>
          </a:solidFill>
          <a:ln cap="flat" cmpd="sng" w="12700">
            <a:solidFill>
              <a:srgbClr val="BFBFBF"/>
            </a:solidFill>
            <a:prstDash val="solid"/>
            <a:miter lim="800000"/>
            <a:headEnd len="sm" w="sm" type="none"/>
            <a:tailEnd len="sm" w="sm" type="none"/>
          </a:ln>
        </p:spPr>
        <p:txBody>
          <a:bodyPr anchorCtr="0" anchor="ctr" bIns="45700" lIns="91425" spcFirstLastPara="1" rIns="91425" wrap="square" tIns="45700">
            <a:noAutofit/>
          </a:bodyPr>
          <a:lstStyle/>
          <a:p>
            <a:pPr indent="0" lvl="0" marL="0" rtl="0" algn="l">
              <a:lnSpc>
                <a:spcPct val="90000"/>
              </a:lnSpc>
              <a:spcBef>
                <a:spcPts val="0"/>
              </a:spcBef>
              <a:spcAft>
                <a:spcPts val="1200"/>
              </a:spcAft>
              <a:buClr>
                <a:srgbClr val="09294E"/>
              </a:buClr>
              <a:buSzPts val="800"/>
              <a:buNone/>
            </a:pPr>
            <a:r>
              <a:rPr lang="en-ZA" sz="800"/>
              <a:t>Chapter 9</a:t>
            </a:r>
            <a:endParaRPr sz="800"/>
          </a:p>
        </p:txBody>
      </p:sp>
      <p:sp>
        <p:nvSpPr>
          <p:cNvPr id="606" name="Google Shape;606;p43"/>
          <p:cNvSpPr txBox="1"/>
          <p:nvPr>
            <p:ph idx="4294967295" type="body"/>
          </p:nvPr>
        </p:nvSpPr>
        <p:spPr>
          <a:xfrm>
            <a:off x="5421224" y="4697034"/>
            <a:ext cx="681900" cy="153300"/>
          </a:xfrm>
          <a:prstGeom prst="rect">
            <a:avLst/>
          </a:prstGeom>
          <a:solidFill>
            <a:srgbClr val="E7E7E7"/>
          </a:solidFill>
          <a:ln cap="flat" cmpd="sng" w="12700">
            <a:solidFill>
              <a:srgbClr val="BFBFBF"/>
            </a:solidFill>
            <a:prstDash val="solid"/>
            <a:miter lim="800000"/>
            <a:headEnd len="sm" w="sm" type="none"/>
            <a:tailEnd len="sm" w="sm" type="none"/>
          </a:ln>
        </p:spPr>
        <p:txBody>
          <a:bodyPr anchorCtr="0" anchor="ctr" bIns="45700" lIns="91425" spcFirstLastPara="1" rIns="91425" wrap="square" tIns="45700">
            <a:noAutofit/>
          </a:bodyPr>
          <a:lstStyle/>
          <a:p>
            <a:pPr indent="0" lvl="0" marL="0" rtl="0" algn="ctr">
              <a:lnSpc>
                <a:spcPct val="90000"/>
              </a:lnSpc>
              <a:spcBef>
                <a:spcPts val="0"/>
              </a:spcBef>
              <a:spcAft>
                <a:spcPts val="1200"/>
              </a:spcAft>
              <a:buClr>
                <a:srgbClr val="09294E"/>
              </a:buClr>
              <a:buSzPts val="800"/>
              <a:buNone/>
            </a:pPr>
            <a:r>
              <a:rPr lang="en-ZA" sz="800"/>
              <a:t>Chapter 8</a:t>
            </a:r>
            <a:endParaRPr sz="800"/>
          </a:p>
        </p:txBody>
      </p:sp>
      <p:sp>
        <p:nvSpPr>
          <p:cNvPr id="607" name="Google Shape;607;p43">
            <a:hlinkClick action="ppaction://hlinksldjump" r:id="rId7"/>
          </p:cNvPr>
          <p:cNvSpPr/>
          <p:nvPr/>
        </p:nvSpPr>
        <p:spPr>
          <a:xfrm>
            <a:off x="4657825" y="4697034"/>
            <a:ext cx="672600" cy="1533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800">
              <a:solidFill>
                <a:schemeClr val="lt1"/>
              </a:solidFill>
              <a:latin typeface="Open Sans"/>
              <a:ea typeface="Open Sans"/>
              <a:cs typeface="Open Sans"/>
              <a:sym typeface="Open Sans"/>
            </a:endParaRPr>
          </a:p>
        </p:txBody>
      </p:sp>
      <p:sp>
        <p:nvSpPr>
          <p:cNvPr id="608" name="Google Shape;608;p43">
            <a:hlinkClick action="ppaction://hlinksldjump" r:id="rId8"/>
          </p:cNvPr>
          <p:cNvSpPr/>
          <p:nvPr/>
        </p:nvSpPr>
        <p:spPr>
          <a:xfrm>
            <a:off x="5417449" y="4697034"/>
            <a:ext cx="681900" cy="1533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sp>
        <p:nvSpPr>
          <p:cNvPr id="609" name="Google Shape;609;p43">
            <a:hlinkClick action="ppaction://hlinksldjump" r:id="rId9"/>
          </p:cNvPr>
          <p:cNvSpPr/>
          <p:nvPr/>
        </p:nvSpPr>
        <p:spPr>
          <a:xfrm>
            <a:off x="6186552" y="4697034"/>
            <a:ext cx="681900" cy="1533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sp>
        <p:nvSpPr>
          <p:cNvPr id="610" name="Google Shape;610;p43"/>
          <p:cNvSpPr txBox="1"/>
          <p:nvPr/>
        </p:nvSpPr>
        <p:spPr>
          <a:xfrm>
            <a:off x="828901" y="2276625"/>
            <a:ext cx="1147200" cy="5232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ZA">
                <a:solidFill>
                  <a:schemeClr val="lt1"/>
                </a:solidFill>
                <a:latin typeface="Open Sans"/>
                <a:ea typeface="Open Sans"/>
                <a:cs typeface="Open Sans"/>
                <a:sym typeface="Open Sans"/>
              </a:rPr>
              <a:t>Forest land</a:t>
            </a:r>
            <a:endParaRPr b="1">
              <a:solidFill>
                <a:schemeClr val="lt1"/>
              </a:solidFill>
              <a:latin typeface="Open Sans"/>
              <a:ea typeface="Open Sans"/>
              <a:cs typeface="Open Sans"/>
              <a:sym typeface="Open Sans"/>
            </a:endParaRPr>
          </a:p>
        </p:txBody>
      </p:sp>
      <p:sp>
        <p:nvSpPr>
          <p:cNvPr id="611" name="Google Shape;611;p43"/>
          <p:cNvSpPr txBox="1"/>
          <p:nvPr/>
        </p:nvSpPr>
        <p:spPr>
          <a:xfrm>
            <a:off x="2985426" y="3509750"/>
            <a:ext cx="1147200" cy="5232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ZA">
                <a:solidFill>
                  <a:schemeClr val="lt1"/>
                </a:solidFill>
                <a:latin typeface="Open Sans"/>
                <a:ea typeface="Open Sans"/>
                <a:cs typeface="Open Sans"/>
                <a:sym typeface="Open Sans"/>
              </a:rPr>
              <a:t>Forest land</a:t>
            </a:r>
            <a:endParaRPr b="1">
              <a:solidFill>
                <a:schemeClr val="lt1"/>
              </a:solidFill>
              <a:latin typeface="Open Sans"/>
              <a:ea typeface="Open Sans"/>
              <a:cs typeface="Open Sans"/>
              <a:sym typeface="Open Sans"/>
            </a:endParaRPr>
          </a:p>
        </p:txBody>
      </p:sp>
      <p:sp>
        <p:nvSpPr>
          <p:cNvPr id="612" name="Google Shape;612;p43"/>
          <p:cNvSpPr txBox="1"/>
          <p:nvPr/>
        </p:nvSpPr>
        <p:spPr>
          <a:xfrm>
            <a:off x="2985426" y="1788375"/>
            <a:ext cx="1147200" cy="3078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ZA">
                <a:solidFill>
                  <a:schemeClr val="lt1"/>
                </a:solidFill>
                <a:latin typeface="Open Sans"/>
                <a:ea typeface="Open Sans"/>
                <a:cs typeface="Open Sans"/>
                <a:sym typeface="Open Sans"/>
              </a:rPr>
              <a:t>Cropland</a:t>
            </a:r>
            <a:endParaRPr b="1">
              <a:solidFill>
                <a:schemeClr val="lt1"/>
              </a:solidFill>
              <a:latin typeface="Open Sans"/>
              <a:ea typeface="Open Sans"/>
              <a:cs typeface="Open Sans"/>
              <a:sym typeface="Open Sans"/>
            </a:endParaRPr>
          </a:p>
        </p:txBody>
      </p:sp>
      <p:sp>
        <p:nvSpPr>
          <p:cNvPr id="613" name="Google Shape;613;p43"/>
          <p:cNvSpPr txBox="1"/>
          <p:nvPr/>
        </p:nvSpPr>
        <p:spPr>
          <a:xfrm>
            <a:off x="828901" y="2997025"/>
            <a:ext cx="1147200" cy="3078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ZA">
                <a:solidFill>
                  <a:schemeClr val="lt1"/>
                </a:solidFill>
                <a:latin typeface="Open Sans"/>
                <a:ea typeface="Open Sans"/>
                <a:cs typeface="Open Sans"/>
                <a:sym typeface="Open Sans"/>
              </a:rPr>
              <a:t>Cropland</a:t>
            </a:r>
            <a:endParaRPr b="1">
              <a:solidFill>
                <a:schemeClr val="lt1"/>
              </a:solidFill>
              <a:latin typeface="Open Sans"/>
              <a:ea typeface="Open Sans"/>
              <a:cs typeface="Open Sans"/>
              <a:sym typeface="Open Sans"/>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18" name="Shape 618"/>
        <p:cNvGrpSpPr/>
        <p:nvPr/>
      </p:nvGrpSpPr>
      <p:grpSpPr>
        <a:xfrm>
          <a:off x="0" y="0"/>
          <a:ext cx="0" cy="0"/>
          <a:chOff x="0" y="0"/>
          <a:chExt cx="0" cy="0"/>
        </a:xfrm>
      </p:grpSpPr>
      <p:sp>
        <p:nvSpPr>
          <p:cNvPr id="619" name="Google Shape;619;p44"/>
          <p:cNvSpPr txBox="1"/>
          <p:nvPr>
            <p:ph type="title"/>
          </p:nvPr>
        </p:nvSpPr>
        <p:spPr>
          <a:xfrm>
            <a:off x="311700" y="216425"/>
            <a:ext cx="8520600" cy="5727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625852"/>
              </a:buClr>
              <a:buSzPts val="3200"/>
              <a:buFont typeface="Arial"/>
              <a:buNone/>
            </a:pPr>
            <a:r>
              <a:rPr lang="en-ZA"/>
              <a:t> 7.2 Estimate baseline emissions</a:t>
            </a:r>
            <a:endParaRPr/>
          </a:p>
        </p:txBody>
      </p:sp>
      <p:sp>
        <p:nvSpPr>
          <p:cNvPr id="620" name="Google Shape;620;p44"/>
          <p:cNvSpPr txBox="1"/>
          <p:nvPr/>
        </p:nvSpPr>
        <p:spPr>
          <a:xfrm>
            <a:off x="504267" y="922001"/>
            <a:ext cx="7756200" cy="733500"/>
          </a:xfrm>
          <a:prstGeom prst="rect">
            <a:avLst/>
          </a:prstGeom>
          <a:noFill/>
          <a:ln>
            <a:noFill/>
          </a:ln>
        </p:spPr>
        <p:txBody>
          <a:bodyPr anchorCtr="0" anchor="t" bIns="45700" lIns="91425" spcFirstLastPara="1" rIns="91425" wrap="square" tIns="45700">
            <a:normAutofit/>
          </a:bodyPr>
          <a:lstStyle/>
          <a:p>
            <a:pPr indent="0" lvl="0" marL="0" marR="0" rtl="0" algn="l">
              <a:lnSpc>
                <a:spcPct val="100000"/>
              </a:lnSpc>
              <a:spcBef>
                <a:spcPts val="0"/>
              </a:spcBef>
              <a:spcAft>
                <a:spcPts val="0"/>
              </a:spcAft>
              <a:buNone/>
            </a:pPr>
            <a:r>
              <a:rPr lang="en-ZA">
                <a:solidFill>
                  <a:schemeClr val="dk2"/>
                </a:solidFill>
                <a:latin typeface="Open Sans"/>
                <a:ea typeface="Open Sans"/>
                <a:cs typeface="Open Sans"/>
                <a:sym typeface="Open Sans"/>
              </a:rPr>
              <a:t>Similarly, changes in </a:t>
            </a:r>
            <a:r>
              <a:rPr b="1" lang="en-ZA">
                <a:solidFill>
                  <a:schemeClr val="dk2"/>
                </a:solidFill>
                <a:latin typeface="Open Sans"/>
                <a:ea typeface="Open Sans"/>
                <a:cs typeface="Open Sans"/>
                <a:sym typeface="Open Sans"/>
              </a:rPr>
              <a:t>land management </a:t>
            </a:r>
            <a:r>
              <a:rPr lang="en-ZA">
                <a:solidFill>
                  <a:schemeClr val="dk2"/>
                </a:solidFill>
                <a:latin typeface="Open Sans"/>
                <a:ea typeface="Open Sans"/>
                <a:cs typeface="Open Sans"/>
                <a:sym typeface="Open Sans"/>
              </a:rPr>
              <a:t>(e.g., increasing the minimum age of tree cutting thresholds) can lead to emissions or removals</a:t>
            </a:r>
            <a:endParaRPr>
              <a:solidFill>
                <a:schemeClr val="dk2"/>
              </a:solidFill>
              <a:latin typeface="Open Sans"/>
              <a:ea typeface="Open Sans"/>
              <a:cs typeface="Open Sans"/>
              <a:sym typeface="Open Sans"/>
            </a:endParaRPr>
          </a:p>
        </p:txBody>
      </p:sp>
      <p:pic>
        <p:nvPicPr>
          <p:cNvPr descr="Tractor in farmland" id="621" name="Google Shape;621;p44"/>
          <p:cNvPicPr preferRelativeResize="0"/>
          <p:nvPr/>
        </p:nvPicPr>
        <p:blipFill rotWithShape="1">
          <a:blip r:embed="rId3">
            <a:alphaModFix/>
          </a:blip>
          <a:srcRect b="0" l="0" r="0" t="0"/>
          <a:stretch/>
        </p:blipFill>
        <p:spPr>
          <a:xfrm>
            <a:off x="2888373" y="1655497"/>
            <a:ext cx="1836795" cy="1175869"/>
          </a:xfrm>
          <a:prstGeom prst="rect">
            <a:avLst/>
          </a:prstGeom>
          <a:noFill/>
          <a:ln>
            <a:noFill/>
          </a:ln>
        </p:spPr>
      </p:pic>
      <p:pic>
        <p:nvPicPr>
          <p:cNvPr descr="Tractor in farmland" id="622" name="Google Shape;622;p44"/>
          <p:cNvPicPr preferRelativeResize="0"/>
          <p:nvPr/>
        </p:nvPicPr>
        <p:blipFill rotWithShape="1">
          <a:blip r:embed="rId4">
            <a:alphaModFix/>
          </a:blip>
          <a:srcRect b="0" l="0" r="0" t="0"/>
          <a:stretch/>
        </p:blipFill>
        <p:spPr>
          <a:xfrm>
            <a:off x="724677" y="2921804"/>
            <a:ext cx="1836799" cy="1175882"/>
          </a:xfrm>
          <a:prstGeom prst="rect">
            <a:avLst/>
          </a:prstGeom>
          <a:noFill/>
          <a:ln>
            <a:noFill/>
          </a:ln>
        </p:spPr>
      </p:pic>
      <p:sp>
        <p:nvSpPr>
          <p:cNvPr id="623" name="Google Shape;623;p44"/>
          <p:cNvSpPr/>
          <p:nvPr/>
        </p:nvSpPr>
        <p:spPr>
          <a:xfrm>
            <a:off x="6320839" y="4093125"/>
            <a:ext cx="1669800" cy="246300"/>
          </a:xfrm>
          <a:prstGeom prst="rect">
            <a:avLst/>
          </a:prstGeom>
          <a:solidFill>
            <a:srgbClr val="09294E"/>
          </a:solidFill>
          <a:ln cap="flat" cmpd="sng" w="12700">
            <a:solidFill>
              <a:srgbClr val="09294E"/>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ZA" sz="1000">
                <a:solidFill>
                  <a:schemeClr val="lt1"/>
                </a:solidFill>
                <a:latin typeface="Open Sans"/>
                <a:ea typeface="Open Sans"/>
                <a:cs typeface="Open Sans"/>
                <a:sym typeface="Open Sans"/>
              </a:rPr>
              <a:t>CO</a:t>
            </a:r>
            <a:r>
              <a:rPr b="1" baseline="-25000" lang="en-ZA" sz="1000">
                <a:solidFill>
                  <a:schemeClr val="lt1"/>
                </a:solidFill>
                <a:latin typeface="Open Sans"/>
                <a:ea typeface="Open Sans"/>
                <a:cs typeface="Open Sans"/>
                <a:sym typeface="Open Sans"/>
              </a:rPr>
              <a:t>2</a:t>
            </a:r>
            <a:r>
              <a:rPr b="1" lang="en-ZA" sz="1000">
                <a:solidFill>
                  <a:schemeClr val="lt1"/>
                </a:solidFill>
                <a:latin typeface="Open Sans"/>
                <a:ea typeface="Open Sans"/>
                <a:cs typeface="Open Sans"/>
                <a:sym typeface="Open Sans"/>
              </a:rPr>
              <a:t> removals</a:t>
            </a:r>
            <a:endParaRPr sz="1000">
              <a:latin typeface="Open Sans"/>
              <a:ea typeface="Open Sans"/>
              <a:cs typeface="Open Sans"/>
              <a:sym typeface="Open Sans"/>
            </a:endParaRPr>
          </a:p>
        </p:txBody>
      </p:sp>
      <p:pic>
        <p:nvPicPr>
          <p:cNvPr descr="Sunlight in the forest" id="624" name="Google Shape;624;p44"/>
          <p:cNvPicPr preferRelativeResize="0"/>
          <p:nvPr/>
        </p:nvPicPr>
        <p:blipFill rotWithShape="1">
          <a:blip r:embed="rId5">
            <a:alphaModFix/>
          </a:blip>
          <a:srcRect b="0" l="0" r="0" t="0"/>
          <a:stretch/>
        </p:blipFill>
        <p:spPr>
          <a:xfrm>
            <a:off x="2894154" y="2901019"/>
            <a:ext cx="1825257" cy="1217438"/>
          </a:xfrm>
          <a:prstGeom prst="rect">
            <a:avLst/>
          </a:prstGeom>
          <a:noFill/>
          <a:ln>
            <a:noFill/>
          </a:ln>
        </p:spPr>
      </p:pic>
      <p:pic>
        <p:nvPicPr>
          <p:cNvPr descr="Sunlight in the forest" id="625" name="Google Shape;625;p44"/>
          <p:cNvPicPr preferRelativeResize="0"/>
          <p:nvPr/>
        </p:nvPicPr>
        <p:blipFill rotWithShape="1">
          <a:blip r:embed="rId6">
            <a:alphaModFix/>
          </a:blip>
          <a:srcRect b="0" l="0" r="0" t="0"/>
          <a:stretch/>
        </p:blipFill>
        <p:spPr>
          <a:xfrm>
            <a:off x="730453" y="1634714"/>
            <a:ext cx="1825265" cy="1217453"/>
          </a:xfrm>
          <a:prstGeom prst="rect">
            <a:avLst/>
          </a:prstGeom>
          <a:noFill/>
          <a:ln>
            <a:noFill/>
          </a:ln>
        </p:spPr>
      </p:pic>
      <p:cxnSp>
        <p:nvCxnSpPr>
          <p:cNvPr id="626" name="Google Shape;626;p44"/>
          <p:cNvCxnSpPr>
            <a:stCxn id="625" idx="3"/>
            <a:endCxn id="621" idx="1"/>
          </p:cNvCxnSpPr>
          <p:nvPr/>
        </p:nvCxnSpPr>
        <p:spPr>
          <a:xfrm>
            <a:off x="2555718" y="2243441"/>
            <a:ext cx="332700" cy="0"/>
          </a:xfrm>
          <a:prstGeom prst="straightConnector1">
            <a:avLst/>
          </a:prstGeom>
          <a:noFill/>
          <a:ln cap="flat" cmpd="sng" w="9525">
            <a:solidFill>
              <a:schemeClr val="dk2"/>
            </a:solidFill>
            <a:prstDash val="solid"/>
            <a:round/>
            <a:headEnd len="med" w="med" type="none"/>
            <a:tailEnd len="med" w="med" type="triangle"/>
          </a:ln>
        </p:spPr>
      </p:cxnSp>
      <p:cxnSp>
        <p:nvCxnSpPr>
          <p:cNvPr id="627" name="Google Shape;627;p44"/>
          <p:cNvCxnSpPr>
            <a:stCxn id="622" idx="3"/>
            <a:endCxn id="624" idx="1"/>
          </p:cNvCxnSpPr>
          <p:nvPr/>
        </p:nvCxnSpPr>
        <p:spPr>
          <a:xfrm>
            <a:off x="2561476" y="3509745"/>
            <a:ext cx="332700" cy="0"/>
          </a:xfrm>
          <a:prstGeom prst="straightConnector1">
            <a:avLst/>
          </a:prstGeom>
          <a:noFill/>
          <a:ln cap="flat" cmpd="sng" w="9525">
            <a:solidFill>
              <a:schemeClr val="dk2"/>
            </a:solidFill>
            <a:prstDash val="solid"/>
            <a:round/>
            <a:headEnd len="med" w="med" type="none"/>
            <a:tailEnd len="med" w="med" type="triangle"/>
          </a:ln>
        </p:spPr>
      </p:cxnSp>
      <p:sp>
        <p:nvSpPr>
          <p:cNvPr id="628" name="Google Shape;628;p44"/>
          <p:cNvSpPr/>
          <p:nvPr/>
        </p:nvSpPr>
        <p:spPr>
          <a:xfrm>
            <a:off x="6112800" y="1788375"/>
            <a:ext cx="2085900" cy="874500"/>
          </a:xfrm>
          <a:prstGeom prst="roundRect">
            <a:avLst>
              <a:gd fmla="val 16667" name="adj"/>
            </a:avLst>
          </a:prstGeom>
          <a:solidFill>
            <a:srgbClr val="FAFAFA"/>
          </a:solidFill>
          <a:ln cap="flat" cmpd="sng" w="28575">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ZA" sz="1000">
                <a:solidFill>
                  <a:srgbClr val="000A3A"/>
                </a:solidFill>
                <a:latin typeface="Open Sans"/>
                <a:ea typeface="Open Sans"/>
                <a:cs typeface="Open Sans"/>
                <a:sym typeface="Open Sans"/>
              </a:rPr>
              <a:t>No change in carbon stock </a:t>
            </a:r>
            <a:endParaRPr b="1" sz="1000">
              <a:solidFill>
                <a:srgbClr val="000A3A"/>
              </a:solidFill>
              <a:latin typeface="Open Sans"/>
              <a:ea typeface="Open Sans"/>
              <a:cs typeface="Open Sans"/>
              <a:sym typeface="Open Sans"/>
            </a:endParaRPr>
          </a:p>
          <a:p>
            <a:pPr indent="0" lvl="0" marL="0" marR="0" rtl="0" algn="ctr">
              <a:spcBef>
                <a:spcPts val="0"/>
              </a:spcBef>
              <a:spcAft>
                <a:spcPts val="0"/>
              </a:spcAft>
              <a:buNone/>
            </a:pPr>
            <a:r>
              <a:rPr b="1" lang="en-ZA" sz="1000">
                <a:solidFill>
                  <a:srgbClr val="000A3A"/>
                </a:solidFill>
                <a:latin typeface="Open Sans"/>
                <a:ea typeface="Open Sans"/>
                <a:cs typeface="Open Sans"/>
                <a:sym typeface="Open Sans"/>
              </a:rPr>
              <a:t>(i.e, no emissions or removals)</a:t>
            </a:r>
            <a:endParaRPr b="1" sz="1000">
              <a:solidFill>
                <a:srgbClr val="000A3A"/>
              </a:solidFill>
              <a:latin typeface="Open Sans"/>
              <a:ea typeface="Open Sans"/>
              <a:cs typeface="Open Sans"/>
              <a:sym typeface="Open Sans"/>
            </a:endParaRPr>
          </a:p>
        </p:txBody>
      </p:sp>
      <p:sp>
        <p:nvSpPr>
          <p:cNvPr id="629" name="Google Shape;629;p44"/>
          <p:cNvSpPr/>
          <p:nvPr/>
        </p:nvSpPr>
        <p:spPr>
          <a:xfrm>
            <a:off x="6112800" y="3132225"/>
            <a:ext cx="2085900" cy="733500"/>
          </a:xfrm>
          <a:prstGeom prst="roundRect">
            <a:avLst>
              <a:gd fmla="val 16667" name="adj"/>
            </a:avLst>
          </a:prstGeom>
          <a:solidFill>
            <a:srgbClr val="FAFAFA"/>
          </a:solidFill>
          <a:ln cap="flat" cmpd="sng" w="28575">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ZA" sz="1000">
                <a:solidFill>
                  <a:srgbClr val="000A3A"/>
                </a:solidFill>
                <a:latin typeface="Open Sans"/>
                <a:ea typeface="Open Sans"/>
                <a:cs typeface="Open Sans"/>
                <a:sym typeface="Open Sans"/>
              </a:rPr>
              <a:t>Increased carbon stock</a:t>
            </a:r>
            <a:endParaRPr b="1" sz="1000">
              <a:solidFill>
                <a:srgbClr val="000A3A"/>
              </a:solidFill>
              <a:latin typeface="Open Sans"/>
              <a:ea typeface="Open Sans"/>
              <a:cs typeface="Open Sans"/>
              <a:sym typeface="Open Sans"/>
            </a:endParaRPr>
          </a:p>
        </p:txBody>
      </p:sp>
      <p:cxnSp>
        <p:nvCxnSpPr>
          <p:cNvPr id="630" name="Google Shape;630;p44"/>
          <p:cNvCxnSpPr>
            <a:stCxn id="629" idx="2"/>
            <a:endCxn id="623" idx="0"/>
          </p:cNvCxnSpPr>
          <p:nvPr/>
        </p:nvCxnSpPr>
        <p:spPr>
          <a:xfrm>
            <a:off x="7155750" y="3865725"/>
            <a:ext cx="0" cy="227400"/>
          </a:xfrm>
          <a:prstGeom prst="straightConnector1">
            <a:avLst/>
          </a:prstGeom>
          <a:noFill/>
          <a:ln cap="flat" cmpd="sng" w="9525">
            <a:solidFill>
              <a:schemeClr val="dk2"/>
            </a:solidFill>
            <a:prstDash val="solid"/>
            <a:round/>
            <a:headEnd len="med" w="med" type="none"/>
            <a:tailEnd len="med" w="med" type="triangle"/>
          </a:ln>
        </p:spPr>
      </p:cxnSp>
      <p:cxnSp>
        <p:nvCxnSpPr>
          <p:cNvPr id="631" name="Google Shape;631;p44"/>
          <p:cNvCxnSpPr>
            <a:stCxn id="621" idx="3"/>
            <a:endCxn id="628" idx="1"/>
          </p:cNvCxnSpPr>
          <p:nvPr/>
        </p:nvCxnSpPr>
        <p:spPr>
          <a:xfrm flipH="1" rot="10800000">
            <a:off x="4725168" y="2225731"/>
            <a:ext cx="1387500" cy="17700"/>
          </a:xfrm>
          <a:prstGeom prst="straightConnector1">
            <a:avLst/>
          </a:prstGeom>
          <a:noFill/>
          <a:ln cap="flat" cmpd="sng" w="9525">
            <a:solidFill>
              <a:schemeClr val="dk2"/>
            </a:solidFill>
            <a:prstDash val="solid"/>
            <a:round/>
            <a:headEnd len="med" w="med" type="none"/>
            <a:tailEnd len="med" w="med" type="triangle"/>
          </a:ln>
        </p:spPr>
      </p:cxnSp>
      <p:cxnSp>
        <p:nvCxnSpPr>
          <p:cNvPr id="632" name="Google Shape;632;p44"/>
          <p:cNvCxnSpPr>
            <a:stCxn id="624" idx="3"/>
            <a:endCxn id="629" idx="1"/>
          </p:cNvCxnSpPr>
          <p:nvPr/>
        </p:nvCxnSpPr>
        <p:spPr>
          <a:xfrm flipH="1" rot="10800000">
            <a:off x="4719411" y="3498938"/>
            <a:ext cx="1393500" cy="10800"/>
          </a:xfrm>
          <a:prstGeom prst="straightConnector1">
            <a:avLst/>
          </a:prstGeom>
          <a:noFill/>
          <a:ln cap="flat" cmpd="sng" w="9525">
            <a:solidFill>
              <a:schemeClr val="dk2"/>
            </a:solidFill>
            <a:prstDash val="solid"/>
            <a:round/>
            <a:headEnd len="med" w="med" type="none"/>
            <a:tailEnd len="med" w="med" type="triangle"/>
          </a:ln>
        </p:spPr>
      </p:cxnSp>
      <p:sp>
        <p:nvSpPr>
          <p:cNvPr id="633" name="Google Shape;633;p44"/>
          <p:cNvSpPr txBox="1"/>
          <p:nvPr>
            <p:ph idx="4294967295" type="body"/>
          </p:nvPr>
        </p:nvSpPr>
        <p:spPr>
          <a:xfrm>
            <a:off x="4648346" y="4697034"/>
            <a:ext cx="681900" cy="153300"/>
          </a:xfrm>
          <a:prstGeom prst="rect">
            <a:avLst/>
          </a:prstGeom>
          <a:solidFill>
            <a:srgbClr val="E7E7E7"/>
          </a:solidFill>
          <a:ln cap="flat" cmpd="sng" w="12700">
            <a:solidFill>
              <a:srgbClr val="BFBFBF"/>
            </a:solidFill>
            <a:prstDash val="solid"/>
            <a:miter lim="800000"/>
            <a:headEnd len="sm" w="sm" type="none"/>
            <a:tailEnd len="sm" w="sm" type="none"/>
          </a:ln>
        </p:spPr>
        <p:txBody>
          <a:bodyPr anchorCtr="0" anchor="ctr" bIns="45700" lIns="91425" spcFirstLastPara="1" rIns="91425" wrap="square" tIns="45700">
            <a:noAutofit/>
          </a:bodyPr>
          <a:lstStyle/>
          <a:p>
            <a:pPr indent="0" lvl="0" marL="0" rtl="0" algn="ctr">
              <a:lnSpc>
                <a:spcPct val="90000"/>
              </a:lnSpc>
              <a:spcBef>
                <a:spcPts val="0"/>
              </a:spcBef>
              <a:spcAft>
                <a:spcPts val="1200"/>
              </a:spcAft>
              <a:buClr>
                <a:srgbClr val="09294E"/>
              </a:buClr>
              <a:buSzPts val="800"/>
              <a:buNone/>
            </a:pPr>
            <a:r>
              <a:rPr lang="en-ZA" sz="800"/>
              <a:t>Chapter 7</a:t>
            </a:r>
            <a:endParaRPr sz="800"/>
          </a:p>
        </p:txBody>
      </p:sp>
      <p:sp>
        <p:nvSpPr>
          <p:cNvPr id="634" name="Google Shape;634;p44"/>
          <p:cNvSpPr txBox="1"/>
          <p:nvPr>
            <p:ph idx="4294967295" type="body"/>
          </p:nvPr>
        </p:nvSpPr>
        <p:spPr>
          <a:xfrm>
            <a:off x="6194103" y="4697034"/>
            <a:ext cx="685800" cy="153300"/>
          </a:xfrm>
          <a:prstGeom prst="rect">
            <a:avLst/>
          </a:prstGeom>
          <a:solidFill>
            <a:srgbClr val="E7E7E7"/>
          </a:solidFill>
          <a:ln cap="flat" cmpd="sng" w="12700">
            <a:solidFill>
              <a:srgbClr val="BFBFBF"/>
            </a:solidFill>
            <a:prstDash val="solid"/>
            <a:miter lim="800000"/>
            <a:headEnd len="sm" w="sm" type="none"/>
            <a:tailEnd len="sm" w="sm" type="none"/>
          </a:ln>
        </p:spPr>
        <p:txBody>
          <a:bodyPr anchorCtr="0" anchor="ctr" bIns="45700" lIns="91425" spcFirstLastPara="1" rIns="91425" wrap="square" tIns="45700">
            <a:noAutofit/>
          </a:bodyPr>
          <a:lstStyle/>
          <a:p>
            <a:pPr indent="0" lvl="0" marL="0" rtl="0" algn="l">
              <a:lnSpc>
                <a:spcPct val="90000"/>
              </a:lnSpc>
              <a:spcBef>
                <a:spcPts val="0"/>
              </a:spcBef>
              <a:spcAft>
                <a:spcPts val="1200"/>
              </a:spcAft>
              <a:buClr>
                <a:srgbClr val="09294E"/>
              </a:buClr>
              <a:buSzPts val="800"/>
              <a:buNone/>
            </a:pPr>
            <a:r>
              <a:rPr lang="en-ZA" sz="800"/>
              <a:t>Chapter 9</a:t>
            </a:r>
            <a:endParaRPr sz="800"/>
          </a:p>
        </p:txBody>
      </p:sp>
      <p:sp>
        <p:nvSpPr>
          <p:cNvPr id="635" name="Google Shape;635;p44"/>
          <p:cNvSpPr txBox="1"/>
          <p:nvPr>
            <p:ph idx="4294967295" type="body"/>
          </p:nvPr>
        </p:nvSpPr>
        <p:spPr>
          <a:xfrm>
            <a:off x="5421224" y="4697034"/>
            <a:ext cx="681900" cy="153300"/>
          </a:xfrm>
          <a:prstGeom prst="rect">
            <a:avLst/>
          </a:prstGeom>
          <a:solidFill>
            <a:srgbClr val="E7E7E7"/>
          </a:solidFill>
          <a:ln cap="flat" cmpd="sng" w="12700">
            <a:solidFill>
              <a:srgbClr val="BFBFBF"/>
            </a:solidFill>
            <a:prstDash val="solid"/>
            <a:miter lim="800000"/>
            <a:headEnd len="sm" w="sm" type="none"/>
            <a:tailEnd len="sm" w="sm" type="none"/>
          </a:ln>
        </p:spPr>
        <p:txBody>
          <a:bodyPr anchorCtr="0" anchor="ctr" bIns="45700" lIns="91425" spcFirstLastPara="1" rIns="91425" wrap="square" tIns="45700">
            <a:noAutofit/>
          </a:bodyPr>
          <a:lstStyle/>
          <a:p>
            <a:pPr indent="0" lvl="0" marL="0" rtl="0" algn="ctr">
              <a:lnSpc>
                <a:spcPct val="90000"/>
              </a:lnSpc>
              <a:spcBef>
                <a:spcPts val="0"/>
              </a:spcBef>
              <a:spcAft>
                <a:spcPts val="1200"/>
              </a:spcAft>
              <a:buClr>
                <a:srgbClr val="09294E"/>
              </a:buClr>
              <a:buSzPts val="800"/>
              <a:buNone/>
            </a:pPr>
            <a:r>
              <a:rPr lang="en-ZA" sz="800"/>
              <a:t>Chapter 8</a:t>
            </a:r>
            <a:endParaRPr sz="800"/>
          </a:p>
        </p:txBody>
      </p:sp>
      <p:sp>
        <p:nvSpPr>
          <p:cNvPr id="636" name="Google Shape;636;p44">
            <a:hlinkClick action="ppaction://hlinksldjump" r:id="rId7"/>
          </p:cNvPr>
          <p:cNvSpPr/>
          <p:nvPr/>
        </p:nvSpPr>
        <p:spPr>
          <a:xfrm>
            <a:off x="4657825" y="4697034"/>
            <a:ext cx="672600" cy="1533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800">
              <a:solidFill>
                <a:schemeClr val="lt1"/>
              </a:solidFill>
              <a:latin typeface="Open Sans"/>
              <a:ea typeface="Open Sans"/>
              <a:cs typeface="Open Sans"/>
              <a:sym typeface="Open Sans"/>
            </a:endParaRPr>
          </a:p>
        </p:txBody>
      </p:sp>
      <p:sp>
        <p:nvSpPr>
          <p:cNvPr id="637" name="Google Shape;637;p44">
            <a:hlinkClick action="ppaction://hlinksldjump" r:id="rId8"/>
          </p:cNvPr>
          <p:cNvSpPr/>
          <p:nvPr/>
        </p:nvSpPr>
        <p:spPr>
          <a:xfrm>
            <a:off x="5417449" y="4697034"/>
            <a:ext cx="681900" cy="1533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sp>
        <p:nvSpPr>
          <p:cNvPr id="638" name="Google Shape;638;p44">
            <a:hlinkClick action="ppaction://hlinksldjump" r:id="rId9"/>
          </p:cNvPr>
          <p:cNvSpPr/>
          <p:nvPr/>
        </p:nvSpPr>
        <p:spPr>
          <a:xfrm>
            <a:off x="6186552" y="4697034"/>
            <a:ext cx="681900" cy="1533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pic>
        <p:nvPicPr>
          <p:cNvPr descr="Sunlight in the forest" id="639" name="Google Shape;639;p44"/>
          <p:cNvPicPr preferRelativeResize="0"/>
          <p:nvPr/>
        </p:nvPicPr>
        <p:blipFill rotWithShape="1">
          <a:blip r:embed="rId6">
            <a:alphaModFix/>
          </a:blip>
          <a:srcRect b="0" l="0" r="0" t="0"/>
          <a:stretch/>
        </p:blipFill>
        <p:spPr>
          <a:xfrm>
            <a:off x="2894141" y="1634702"/>
            <a:ext cx="1825265" cy="1217453"/>
          </a:xfrm>
          <a:prstGeom prst="rect">
            <a:avLst/>
          </a:prstGeom>
          <a:noFill/>
          <a:ln>
            <a:noFill/>
          </a:ln>
        </p:spPr>
      </p:pic>
      <p:sp>
        <p:nvSpPr>
          <p:cNvPr id="640" name="Google Shape;640;p44"/>
          <p:cNvSpPr txBox="1"/>
          <p:nvPr/>
        </p:nvSpPr>
        <p:spPr>
          <a:xfrm>
            <a:off x="828900" y="2276625"/>
            <a:ext cx="1469700" cy="4926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ZA">
                <a:solidFill>
                  <a:schemeClr val="lt1"/>
                </a:solidFill>
                <a:latin typeface="Open Sans"/>
                <a:ea typeface="Open Sans"/>
                <a:cs typeface="Open Sans"/>
                <a:sym typeface="Open Sans"/>
              </a:rPr>
              <a:t>Forest land</a:t>
            </a:r>
            <a:br>
              <a:rPr b="1" lang="en-ZA">
                <a:solidFill>
                  <a:schemeClr val="lt1"/>
                </a:solidFill>
                <a:latin typeface="Open Sans"/>
                <a:ea typeface="Open Sans"/>
                <a:cs typeface="Open Sans"/>
                <a:sym typeface="Open Sans"/>
              </a:rPr>
            </a:br>
            <a:r>
              <a:rPr b="1" lang="en-ZA" sz="1200">
                <a:solidFill>
                  <a:schemeClr val="lt1"/>
                </a:solidFill>
                <a:latin typeface="Open Sans"/>
                <a:ea typeface="Open Sans"/>
                <a:cs typeface="Open Sans"/>
                <a:sym typeface="Open Sans"/>
              </a:rPr>
              <a:t>No slash burning</a:t>
            </a:r>
            <a:endParaRPr b="1" sz="1200">
              <a:solidFill>
                <a:schemeClr val="lt1"/>
              </a:solidFill>
              <a:latin typeface="Open Sans"/>
              <a:ea typeface="Open Sans"/>
              <a:cs typeface="Open Sans"/>
              <a:sym typeface="Open Sans"/>
            </a:endParaRPr>
          </a:p>
        </p:txBody>
      </p:sp>
      <p:sp>
        <p:nvSpPr>
          <p:cNvPr id="641" name="Google Shape;641;p44"/>
          <p:cNvSpPr txBox="1"/>
          <p:nvPr/>
        </p:nvSpPr>
        <p:spPr>
          <a:xfrm>
            <a:off x="2962500" y="2276625"/>
            <a:ext cx="1469700" cy="4926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ZA">
                <a:solidFill>
                  <a:schemeClr val="lt1"/>
                </a:solidFill>
                <a:latin typeface="Open Sans"/>
                <a:ea typeface="Open Sans"/>
                <a:cs typeface="Open Sans"/>
                <a:sym typeface="Open Sans"/>
              </a:rPr>
              <a:t>Forest land</a:t>
            </a:r>
            <a:br>
              <a:rPr b="1" lang="en-ZA">
                <a:solidFill>
                  <a:schemeClr val="lt1"/>
                </a:solidFill>
                <a:latin typeface="Open Sans"/>
                <a:ea typeface="Open Sans"/>
                <a:cs typeface="Open Sans"/>
                <a:sym typeface="Open Sans"/>
              </a:rPr>
            </a:br>
            <a:r>
              <a:rPr b="1" lang="en-ZA" sz="1200">
                <a:solidFill>
                  <a:schemeClr val="lt1"/>
                </a:solidFill>
                <a:latin typeface="Open Sans"/>
                <a:ea typeface="Open Sans"/>
                <a:cs typeface="Open Sans"/>
                <a:sym typeface="Open Sans"/>
              </a:rPr>
              <a:t>No slash burning</a:t>
            </a:r>
            <a:endParaRPr b="1" sz="1200">
              <a:solidFill>
                <a:schemeClr val="lt1"/>
              </a:solidFill>
              <a:latin typeface="Open Sans"/>
              <a:ea typeface="Open Sans"/>
              <a:cs typeface="Open Sans"/>
              <a:sym typeface="Open Sans"/>
            </a:endParaRPr>
          </a:p>
        </p:txBody>
      </p:sp>
      <p:sp>
        <p:nvSpPr>
          <p:cNvPr id="642" name="Google Shape;642;p44"/>
          <p:cNvSpPr txBox="1"/>
          <p:nvPr/>
        </p:nvSpPr>
        <p:spPr>
          <a:xfrm>
            <a:off x="2962500" y="3495825"/>
            <a:ext cx="1469700" cy="4926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ZA">
                <a:solidFill>
                  <a:schemeClr val="lt1"/>
                </a:solidFill>
                <a:latin typeface="Open Sans"/>
                <a:ea typeface="Open Sans"/>
                <a:cs typeface="Open Sans"/>
                <a:sym typeface="Open Sans"/>
              </a:rPr>
              <a:t>Forest land</a:t>
            </a:r>
            <a:br>
              <a:rPr b="1" lang="en-ZA">
                <a:solidFill>
                  <a:schemeClr val="lt1"/>
                </a:solidFill>
                <a:latin typeface="Open Sans"/>
                <a:ea typeface="Open Sans"/>
                <a:cs typeface="Open Sans"/>
                <a:sym typeface="Open Sans"/>
              </a:rPr>
            </a:br>
            <a:r>
              <a:rPr b="1" lang="en-ZA" sz="1200">
                <a:solidFill>
                  <a:schemeClr val="lt1"/>
                </a:solidFill>
                <a:latin typeface="Open Sans"/>
                <a:ea typeface="Open Sans"/>
                <a:cs typeface="Open Sans"/>
                <a:sym typeface="Open Sans"/>
              </a:rPr>
              <a:t>Restored</a:t>
            </a:r>
            <a:endParaRPr b="1" sz="1200">
              <a:solidFill>
                <a:schemeClr val="lt1"/>
              </a:solidFill>
              <a:latin typeface="Open Sans"/>
              <a:ea typeface="Open Sans"/>
              <a:cs typeface="Open Sans"/>
              <a:sym typeface="Open Sans"/>
            </a:endParaRPr>
          </a:p>
        </p:txBody>
      </p:sp>
      <p:pic>
        <p:nvPicPr>
          <p:cNvPr descr="Burnt forest and trees" id="643" name="Google Shape;643;p44"/>
          <p:cNvPicPr preferRelativeResize="0"/>
          <p:nvPr/>
        </p:nvPicPr>
        <p:blipFill rotWithShape="1">
          <a:blip r:embed="rId10">
            <a:alphaModFix/>
          </a:blip>
          <a:srcRect b="0" l="0" r="0" t="0"/>
          <a:stretch/>
        </p:blipFill>
        <p:spPr>
          <a:xfrm>
            <a:off x="730462" y="2921187"/>
            <a:ext cx="1825250" cy="1214188"/>
          </a:xfrm>
          <a:prstGeom prst="rect">
            <a:avLst/>
          </a:prstGeom>
          <a:noFill/>
          <a:ln>
            <a:noFill/>
          </a:ln>
        </p:spPr>
      </p:pic>
      <p:sp>
        <p:nvSpPr>
          <p:cNvPr id="644" name="Google Shape;644;p44"/>
          <p:cNvSpPr txBox="1"/>
          <p:nvPr/>
        </p:nvSpPr>
        <p:spPr>
          <a:xfrm>
            <a:off x="828900" y="3572025"/>
            <a:ext cx="1469700" cy="4926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ZA">
                <a:solidFill>
                  <a:schemeClr val="lt1"/>
                </a:solidFill>
                <a:latin typeface="Open Sans"/>
                <a:ea typeface="Open Sans"/>
                <a:cs typeface="Open Sans"/>
                <a:sym typeface="Open Sans"/>
              </a:rPr>
              <a:t>Forest land</a:t>
            </a:r>
            <a:br>
              <a:rPr b="1" lang="en-ZA">
                <a:solidFill>
                  <a:schemeClr val="lt1"/>
                </a:solidFill>
                <a:latin typeface="Open Sans"/>
                <a:ea typeface="Open Sans"/>
                <a:cs typeface="Open Sans"/>
                <a:sym typeface="Open Sans"/>
              </a:rPr>
            </a:br>
            <a:r>
              <a:rPr b="1" lang="en-ZA" sz="1200">
                <a:solidFill>
                  <a:schemeClr val="lt1"/>
                </a:solidFill>
                <a:latin typeface="Open Sans"/>
                <a:ea typeface="Open Sans"/>
                <a:cs typeface="Open Sans"/>
                <a:sym typeface="Open Sans"/>
              </a:rPr>
              <a:t>Degraded</a:t>
            </a:r>
            <a:endParaRPr b="1" sz="1200">
              <a:solidFill>
                <a:schemeClr val="lt1"/>
              </a:solidFill>
              <a:latin typeface="Open Sans"/>
              <a:ea typeface="Open Sans"/>
              <a:cs typeface="Open Sans"/>
              <a:sym typeface="Open Sans"/>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49" name="Shape 649"/>
        <p:cNvGrpSpPr/>
        <p:nvPr/>
      </p:nvGrpSpPr>
      <p:grpSpPr>
        <a:xfrm>
          <a:off x="0" y="0"/>
          <a:ext cx="0" cy="0"/>
          <a:chOff x="0" y="0"/>
          <a:chExt cx="0" cy="0"/>
        </a:xfrm>
      </p:grpSpPr>
      <p:sp>
        <p:nvSpPr>
          <p:cNvPr id="650" name="Google Shape;650;p45"/>
          <p:cNvSpPr txBox="1"/>
          <p:nvPr>
            <p:ph type="title"/>
          </p:nvPr>
        </p:nvSpPr>
        <p:spPr>
          <a:xfrm>
            <a:off x="311700" y="216425"/>
            <a:ext cx="8520600" cy="5727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625852"/>
              </a:buClr>
              <a:buSzPts val="3200"/>
              <a:buFont typeface="Arial"/>
              <a:buNone/>
            </a:pPr>
            <a:r>
              <a:rPr lang="en-ZA" sz="2200"/>
              <a:t> 7.2 Estimate baseline emissions</a:t>
            </a:r>
            <a:endParaRPr sz="2200"/>
          </a:p>
        </p:txBody>
      </p:sp>
      <p:sp>
        <p:nvSpPr>
          <p:cNvPr id="651" name="Google Shape;651;p45"/>
          <p:cNvSpPr txBox="1"/>
          <p:nvPr>
            <p:ph idx="4294967295" type="body"/>
          </p:nvPr>
        </p:nvSpPr>
        <p:spPr>
          <a:xfrm>
            <a:off x="4648346" y="4697034"/>
            <a:ext cx="681900" cy="153300"/>
          </a:xfrm>
          <a:prstGeom prst="rect">
            <a:avLst/>
          </a:prstGeom>
          <a:solidFill>
            <a:srgbClr val="E7E7E7"/>
          </a:solidFill>
          <a:ln cap="flat" cmpd="sng" w="12700">
            <a:solidFill>
              <a:srgbClr val="BFBFBF"/>
            </a:solidFill>
            <a:prstDash val="solid"/>
            <a:miter lim="800000"/>
            <a:headEnd len="sm" w="sm" type="none"/>
            <a:tailEnd len="sm" w="sm" type="none"/>
          </a:ln>
        </p:spPr>
        <p:txBody>
          <a:bodyPr anchorCtr="0" anchor="ctr" bIns="45700" lIns="91425" spcFirstLastPara="1" rIns="91425" wrap="square" tIns="45700">
            <a:noAutofit/>
          </a:bodyPr>
          <a:lstStyle/>
          <a:p>
            <a:pPr indent="0" lvl="0" marL="0" rtl="0" algn="ctr">
              <a:lnSpc>
                <a:spcPct val="90000"/>
              </a:lnSpc>
              <a:spcBef>
                <a:spcPts val="0"/>
              </a:spcBef>
              <a:spcAft>
                <a:spcPts val="1200"/>
              </a:spcAft>
              <a:buClr>
                <a:srgbClr val="09294E"/>
              </a:buClr>
              <a:buSzPts val="800"/>
              <a:buNone/>
            </a:pPr>
            <a:r>
              <a:rPr lang="en-ZA" sz="800"/>
              <a:t>Chapter 7</a:t>
            </a:r>
            <a:endParaRPr sz="800"/>
          </a:p>
        </p:txBody>
      </p:sp>
      <p:sp>
        <p:nvSpPr>
          <p:cNvPr id="652" name="Google Shape;652;p45"/>
          <p:cNvSpPr txBox="1"/>
          <p:nvPr>
            <p:ph idx="4294967295" type="body"/>
          </p:nvPr>
        </p:nvSpPr>
        <p:spPr>
          <a:xfrm>
            <a:off x="6194103" y="4697034"/>
            <a:ext cx="685800" cy="153300"/>
          </a:xfrm>
          <a:prstGeom prst="rect">
            <a:avLst/>
          </a:prstGeom>
          <a:solidFill>
            <a:srgbClr val="E7E7E7"/>
          </a:solidFill>
          <a:ln cap="flat" cmpd="sng" w="12700">
            <a:solidFill>
              <a:srgbClr val="BFBFBF"/>
            </a:solidFill>
            <a:prstDash val="solid"/>
            <a:miter lim="800000"/>
            <a:headEnd len="sm" w="sm" type="none"/>
            <a:tailEnd len="sm" w="sm" type="none"/>
          </a:ln>
        </p:spPr>
        <p:txBody>
          <a:bodyPr anchorCtr="0" anchor="ctr" bIns="45700" lIns="91425" spcFirstLastPara="1" rIns="91425" wrap="square" tIns="45700">
            <a:noAutofit/>
          </a:bodyPr>
          <a:lstStyle/>
          <a:p>
            <a:pPr indent="0" lvl="0" marL="0" rtl="0" algn="l">
              <a:lnSpc>
                <a:spcPct val="90000"/>
              </a:lnSpc>
              <a:spcBef>
                <a:spcPts val="0"/>
              </a:spcBef>
              <a:spcAft>
                <a:spcPts val="1200"/>
              </a:spcAft>
              <a:buClr>
                <a:srgbClr val="09294E"/>
              </a:buClr>
              <a:buSzPts val="800"/>
              <a:buNone/>
            </a:pPr>
            <a:r>
              <a:rPr lang="en-ZA" sz="800"/>
              <a:t>Chapter 9</a:t>
            </a:r>
            <a:endParaRPr sz="800"/>
          </a:p>
        </p:txBody>
      </p:sp>
      <p:sp>
        <p:nvSpPr>
          <p:cNvPr id="653" name="Google Shape;653;p45"/>
          <p:cNvSpPr txBox="1"/>
          <p:nvPr>
            <p:ph idx="4294967295" type="body"/>
          </p:nvPr>
        </p:nvSpPr>
        <p:spPr>
          <a:xfrm>
            <a:off x="5421224" y="4697034"/>
            <a:ext cx="681900" cy="153300"/>
          </a:xfrm>
          <a:prstGeom prst="rect">
            <a:avLst/>
          </a:prstGeom>
          <a:solidFill>
            <a:srgbClr val="E7E7E7"/>
          </a:solidFill>
          <a:ln cap="flat" cmpd="sng" w="12700">
            <a:solidFill>
              <a:srgbClr val="BFBFBF"/>
            </a:solidFill>
            <a:prstDash val="solid"/>
            <a:miter lim="800000"/>
            <a:headEnd len="sm" w="sm" type="none"/>
            <a:tailEnd len="sm" w="sm" type="none"/>
          </a:ln>
        </p:spPr>
        <p:txBody>
          <a:bodyPr anchorCtr="0" anchor="ctr" bIns="45700" lIns="91425" spcFirstLastPara="1" rIns="91425" wrap="square" tIns="45700">
            <a:noAutofit/>
          </a:bodyPr>
          <a:lstStyle/>
          <a:p>
            <a:pPr indent="0" lvl="0" marL="0" rtl="0" algn="ctr">
              <a:lnSpc>
                <a:spcPct val="90000"/>
              </a:lnSpc>
              <a:spcBef>
                <a:spcPts val="0"/>
              </a:spcBef>
              <a:spcAft>
                <a:spcPts val="1200"/>
              </a:spcAft>
              <a:buClr>
                <a:srgbClr val="09294E"/>
              </a:buClr>
              <a:buSzPts val="800"/>
              <a:buNone/>
            </a:pPr>
            <a:r>
              <a:rPr lang="en-ZA" sz="800"/>
              <a:t>Chapter 8</a:t>
            </a:r>
            <a:endParaRPr sz="800"/>
          </a:p>
        </p:txBody>
      </p:sp>
      <p:sp>
        <p:nvSpPr>
          <p:cNvPr id="654" name="Google Shape;654;p45">
            <a:hlinkClick action="ppaction://hlinksldjump" r:id="rId3"/>
          </p:cNvPr>
          <p:cNvSpPr/>
          <p:nvPr/>
        </p:nvSpPr>
        <p:spPr>
          <a:xfrm>
            <a:off x="4657825" y="4697034"/>
            <a:ext cx="672600" cy="1533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800">
              <a:solidFill>
                <a:schemeClr val="lt1"/>
              </a:solidFill>
              <a:latin typeface="Open Sans"/>
              <a:ea typeface="Open Sans"/>
              <a:cs typeface="Open Sans"/>
              <a:sym typeface="Open Sans"/>
            </a:endParaRPr>
          </a:p>
        </p:txBody>
      </p:sp>
      <p:sp>
        <p:nvSpPr>
          <p:cNvPr id="655" name="Google Shape;655;p45">
            <a:hlinkClick action="ppaction://hlinksldjump" r:id="rId4"/>
          </p:cNvPr>
          <p:cNvSpPr/>
          <p:nvPr/>
        </p:nvSpPr>
        <p:spPr>
          <a:xfrm>
            <a:off x="5417449" y="4697034"/>
            <a:ext cx="681900" cy="1533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sp>
        <p:nvSpPr>
          <p:cNvPr id="656" name="Google Shape;656;p45">
            <a:hlinkClick action="ppaction://hlinksldjump" r:id="rId5"/>
          </p:cNvPr>
          <p:cNvSpPr/>
          <p:nvPr/>
        </p:nvSpPr>
        <p:spPr>
          <a:xfrm>
            <a:off x="6186552" y="4697034"/>
            <a:ext cx="681900" cy="1533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sp>
        <p:nvSpPr>
          <p:cNvPr id="657" name="Google Shape;657;p45"/>
          <p:cNvSpPr/>
          <p:nvPr/>
        </p:nvSpPr>
        <p:spPr>
          <a:xfrm>
            <a:off x="389963" y="2093310"/>
            <a:ext cx="1373204" cy="956873"/>
          </a:xfrm>
          <a:custGeom>
            <a:rect b="b" l="l" r="r" t="t"/>
            <a:pathLst>
              <a:path extrusionOk="0" h="854351" w="1248367">
                <a:moveTo>
                  <a:pt x="0" y="85435"/>
                </a:moveTo>
                <a:cubicBezTo>
                  <a:pt x="0" y="38251"/>
                  <a:pt x="38251" y="0"/>
                  <a:pt x="85435" y="0"/>
                </a:cubicBezTo>
                <a:lnTo>
                  <a:pt x="1162932" y="0"/>
                </a:lnTo>
                <a:cubicBezTo>
                  <a:pt x="1210116" y="0"/>
                  <a:pt x="1248367" y="38251"/>
                  <a:pt x="1248367" y="85435"/>
                </a:cubicBezTo>
                <a:lnTo>
                  <a:pt x="1248367" y="768916"/>
                </a:lnTo>
                <a:cubicBezTo>
                  <a:pt x="1248367" y="816100"/>
                  <a:pt x="1210116" y="854351"/>
                  <a:pt x="1162932" y="854351"/>
                </a:cubicBezTo>
                <a:lnTo>
                  <a:pt x="85435" y="854351"/>
                </a:lnTo>
                <a:cubicBezTo>
                  <a:pt x="38251" y="854351"/>
                  <a:pt x="0" y="816100"/>
                  <a:pt x="0" y="768916"/>
                </a:cubicBezTo>
                <a:lnTo>
                  <a:pt x="0" y="85435"/>
                </a:lnTo>
                <a:close/>
              </a:path>
            </a:pathLst>
          </a:custGeom>
          <a:solidFill>
            <a:schemeClr val="lt2"/>
          </a:solidFill>
          <a:ln cap="flat" cmpd="sng" w="12700">
            <a:solidFill>
              <a:schemeClr val="lt1"/>
            </a:solidFill>
            <a:prstDash val="solid"/>
            <a:miter lim="800000"/>
            <a:headEnd len="sm" w="sm" type="none"/>
            <a:tailEnd len="sm" w="sm" type="none"/>
          </a:ln>
        </p:spPr>
        <p:txBody>
          <a:bodyPr anchorCtr="0" anchor="ctr" bIns="74550" lIns="74550" spcFirstLastPara="1" rIns="74550" wrap="square" tIns="74550">
            <a:noAutofit/>
          </a:bodyPr>
          <a:lstStyle/>
          <a:p>
            <a:pPr indent="0" lvl="0" marL="0" marR="0" rtl="0" algn="ctr">
              <a:lnSpc>
                <a:spcPct val="90000"/>
              </a:lnSpc>
              <a:spcBef>
                <a:spcPts val="0"/>
              </a:spcBef>
              <a:spcAft>
                <a:spcPts val="0"/>
              </a:spcAft>
              <a:buClr>
                <a:srgbClr val="3F3F3F"/>
              </a:buClr>
              <a:buSzPts val="1300"/>
              <a:buFont typeface="Arial"/>
              <a:buNone/>
            </a:pPr>
            <a:r>
              <a:rPr lang="en-ZA" sz="1000">
                <a:solidFill>
                  <a:srgbClr val="3F3F3F"/>
                </a:solidFill>
                <a:latin typeface="Open Sans"/>
                <a:ea typeface="Open Sans"/>
                <a:cs typeface="Open Sans"/>
                <a:sym typeface="Open Sans"/>
              </a:rPr>
              <a:t>Identify intended policy outcomes and target drivers</a:t>
            </a:r>
            <a:endParaRPr sz="1000">
              <a:latin typeface="Open Sans"/>
              <a:ea typeface="Open Sans"/>
              <a:cs typeface="Open Sans"/>
              <a:sym typeface="Open Sans"/>
            </a:endParaRPr>
          </a:p>
          <a:p>
            <a:pPr indent="0" lvl="0" marL="0" marR="0" rtl="0" algn="ctr">
              <a:lnSpc>
                <a:spcPct val="90000"/>
              </a:lnSpc>
              <a:spcBef>
                <a:spcPts val="455"/>
              </a:spcBef>
              <a:spcAft>
                <a:spcPts val="0"/>
              </a:spcAft>
              <a:buClr>
                <a:srgbClr val="3F3F3F"/>
              </a:buClr>
              <a:buSzPts val="1300"/>
              <a:buFont typeface="Arial"/>
              <a:buNone/>
            </a:pPr>
            <a:r>
              <a:rPr lang="en-ZA" sz="1000">
                <a:solidFill>
                  <a:srgbClr val="3F3F3F"/>
                </a:solidFill>
                <a:latin typeface="Open Sans"/>
                <a:ea typeface="Open Sans"/>
                <a:cs typeface="Open Sans"/>
                <a:sym typeface="Open Sans"/>
              </a:rPr>
              <a:t>(Section 7.2.1)</a:t>
            </a:r>
            <a:endParaRPr sz="1000">
              <a:solidFill>
                <a:srgbClr val="3F3F3F"/>
              </a:solidFill>
              <a:latin typeface="Open Sans"/>
              <a:ea typeface="Open Sans"/>
              <a:cs typeface="Open Sans"/>
              <a:sym typeface="Open Sans"/>
            </a:endParaRPr>
          </a:p>
        </p:txBody>
      </p:sp>
      <p:sp>
        <p:nvSpPr>
          <p:cNvPr id="658" name="Google Shape;658;p45"/>
          <p:cNvSpPr/>
          <p:nvPr/>
        </p:nvSpPr>
        <p:spPr>
          <a:xfrm>
            <a:off x="2137680" y="2093310"/>
            <a:ext cx="1373204" cy="956873"/>
          </a:xfrm>
          <a:custGeom>
            <a:rect b="b" l="l" r="r" t="t"/>
            <a:pathLst>
              <a:path extrusionOk="0" h="854351" w="1248367">
                <a:moveTo>
                  <a:pt x="0" y="85435"/>
                </a:moveTo>
                <a:cubicBezTo>
                  <a:pt x="0" y="38251"/>
                  <a:pt x="38251" y="0"/>
                  <a:pt x="85435" y="0"/>
                </a:cubicBezTo>
                <a:lnTo>
                  <a:pt x="1162932" y="0"/>
                </a:lnTo>
                <a:cubicBezTo>
                  <a:pt x="1210116" y="0"/>
                  <a:pt x="1248367" y="38251"/>
                  <a:pt x="1248367" y="85435"/>
                </a:cubicBezTo>
                <a:lnTo>
                  <a:pt x="1248367" y="768916"/>
                </a:lnTo>
                <a:cubicBezTo>
                  <a:pt x="1248367" y="816100"/>
                  <a:pt x="1210116" y="854351"/>
                  <a:pt x="1162932" y="854351"/>
                </a:cubicBezTo>
                <a:lnTo>
                  <a:pt x="85435" y="854351"/>
                </a:lnTo>
                <a:cubicBezTo>
                  <a:pt x="38251" y="854351"/>
                  <a:pt x="0" y="816100"/>
                  <a:pt x="0" y="768916"/>
                </a:cubicBezTo>
                <a:lnTo>
                  <a:pt x="0" y="85435"/>
                </a:lnTo>
                <a:close/>
              </a:path>
            </a:pathLst>
          </a:custGeom>
          <a:solidFill>
            <a:schemeClr val="accent3"/>
          </a:solidFill>
          <a:ln cap="flat" cmpd="sng" w="12700">
            <a:solidFill>
              <a:schemeClr val="accent3"/>
            </a:solidFill>
            <a:prstDash val="solid"/>
            <a:miter lim="800000"/>
            <a:headEnd len="sm" w="sm" type="none"/>
            <a:tailEnd len="sm" w="sm" type="none"/>
          </a:ln>
        </p:spPr>
        <p:txBody>
          <a:bodyPr anchorCtr="0" anchor="ctr" bIns="74550" lIns="74550" spcFirstLastPara="1" rIns="74550" wrap="square" tIns="74550">
            <a:noAutofit/>
          </a:bodyPr>
          <a:lstStyle/>
          <a:p>
            <a:pPr indent="0" lvl="0" marL="0" marR="0" rtl="0" algn="ctr">
              <a:lnSpc>
                <a:spcPct val="90000"/>
              </a:lnSpc>
              <a:spcBef>
                <a:spcPts val="0"/>
              </a:spcBef>
              <a:spcAft>
                <a:spcPts val="0"/>
              </a:spcAft>
              <a:buClr>
                <a:srgbClr val="3F3F3F"/>
              </a:buClr>
              <a:buSzPts val="1300"/>
              <a:buFont typeface="Arial"/>
              <a:buNone/>
            </a:pPr>
            <a:r>
              <a:rPr lang="en-ZA" sz="1000">
                <a:solidFill>
                  <a:srgbClr val="3F3F3F"/>
                </a:solidFill>
                <a:latin typeface="Open Sans"/>
                <a:ea typeface="Open Sans"/>
                <a:cs typeface="Open Sans"/>
                <a:sym typeface="Open Sans"/>
              </a:rPr>
              <a:t>Stratify the land</a:t>
            </a:r>
            <a:endParaRPr sz="1000">
              <a:latin typeface="Open Sans"/>
              <a:ea typeface="Open Sans"/>
              <a:cs typeface="Open Sans"/>
              <a:sym typeface="Open Sans"/>
            </a:endParaRPr>
          </a:p>
          <a:p>
            <a:pPr indent="0" lvl="0" marL="0" marR="0" rtl="0" algn="ctr">
              <a:lnSpc>
                <a:spcPct val="90000"/>
              </a:lnSpc>
              <a:spcBef>
                <a:spcPts val="455"/>
              </a:spcBef>
              <a:spcAft>
                <a:spcPts val="0"/>
              </a:spcAft>
              <a:buClr>
                <a:srgbClr val="3F3F3F"/>
              </a:buClr>
              <a:buSzPts val="1300"/>
              <a:buFont typeface="Arial"/>
              <a:buNone/>
            </a:pPr>
            <a:r>
              <a:rPr lang="en-ZA" sz="1000">
                <a:solidFill>
                  <a:srgbClr val="3F3F3F"/>
                </a:solidFill>
                <a:latin typeface="Open Sans"/>
                <a:ea typeface="Open Sans"/>
                <a:cs typeface="Open Sans"/>
                <a:sym typeface="Open Sans"/>
              </a:rPr>
              <a:t>(Section 7.2.2)</a:t>
            </a:r>
            <a:endParaRPr sz="1000">
              <a:solidFill>
                <a:srgbClr val="3F3F3F"/>
              </a:solidFill>
              <a:latin typeface="Open Sans"/>
              <a:ea typeface="Open Sans"/>
              <a:cs typeface="Open Sans"/>
              <a:sym typeface="Open Sans"/>
            </a:endParaRPr>
          </a:p>
        </p:txBody>
      </p:sp>
      <p:sp>
        <p:nvSpPr>
          <p:cNvPr id="659" name="Google Shape;659;p45"/>
          <p:cNvSpPr/>
          <p:nvPr/>
        </p:nvSpPr>
        <p:spPr>
          <a:xfrm>
            <a:off x="3885397" y="2093310"/>
            <a:ext cx="1373204" cy="956873"/>
          </a:xfrm>
          <a:custGeom>
            <a:rect b="b" l="l" r="r" t="t"/>
            <a:pathLst>
              <a:path extrusionOk="0" h="854351" w="1248367">
                <a:moveTo>
                  <a:pt x="0" y="85435"/>
                </a:moveTo>
                <a:cubicBezTo>
                  <a:pt x="0" y="38251"/>
                  <a:pt x="38251" y="0"/>
                  <a:pt x="85435" y="0"/>
                </a:cubicBezTo>
                <a:lnTo>
                  <a:pt x="1162932" y="0"/>
                </a:lnTo>
                <a:cubicBezTo>
                  <a:pt x="1210116" y="0"/>
                  <a:pt x="1248367" y="38251"/>
                  <a:pt x="1248367" y="85435"/>
                </a:cubicBezTo>
                <a:lnTo>
                  <a:pt x="1248367" y="768916"/>
                </a:lnTo>
                <a:cubicBezTo>
                  <a:pt x="1248367" y="816100"/>
                  <a:pt x="1210116" y="854351"/>
                  <a:pt x="1162932" y="854351"/>
                </a:cubicBezTo>
                <a:lnTo>
                  <a:pt x="85435" y="854351"/>
                </a:lnTo>
                <a:cubicBezTo>
                  <a:pt x="38251" y="854351"/>
                  <a:pt x="0" y="816100"/>
                  <a:pt x="0" y="768916"/>
                </a:cubicBezTo>
                <a:lnTo>
                  <a:pt x="0" y="85435"/>
                </a:lnTo>
                <a:close/>
              </a:path>
            </a:pathLst>
          </a:custGeom>
          <a:solidFill>
            <a:schemeClr val="accent2"/>
          </a:solidFill>
          <a:ln cap="flat" cmpd="sng" w="12700">
            <a:solidFill>
              <a:schemeClr val="accent2"/>
            </a:solidFill>
            <a:prstDash val="solid"/>
            <a:miter lim="800000"/>
            <a:headEnd len="sm" w="sm" type="none"/>
            <a:tailEnd len="sm" w="sm" type="none"/>
          </a:ln>
        </p:spPr>
        <p:txBody>
          <a:bodyPr anchorCtr="0" anchor="ctr" bIns="74550" lIns="74550" spcFirstLastPara="1" rIns="74550" wrap="square" tIns="74550">
            <a:noAutofit/>
          </a:bodyPr>
          <a:lstStyle/>
          <a:p>
            <a:pPr indent="0" lvl="0" marL="0" marR="0" rtl="0" algn="ctr">
              <a:lnSpc>
                <a:spcPct val="90000"/>
              </a:lnSpc>
              <a:spcBef>
                <a:spcPts val="0"/>
              </a:spcBef>
              <a:spcAft>
                <a:spcPts val="0"/>
              </a:spcAft>
              <a:buClr>
                <a:schemeClr val="lt1"/>
              </a:buClr>
              <a:buSzPts val="1300"/>
              <a:buFont typeface="Arial"/>
              <a:buNone/>
            </a:pPr>
            <a:r>
              <a:rPr lang="en-ZA" sz="1000">
                <a:solidFill>
                  <a:schemeClr val="lt1"/>
                </a:solidFill>
                <a:latin typeface="Open Sans"/>
                <a:ea typeface="Open Sans"/>
                <a:cs typeface="Open Sans"/>
                <a:sym typeface="Open Sans"/>
              </a:rPr>
              <a:t>Estimate the area of land in each stratum</a:t>
            </a:r>
            <a:endParaRPr sz="1000">
              <a:latin typeface="Open Sans"/>
              <a:ea typeface="Open Sans"/>
              <a:cs typeface="Open Sans"/>
              <a:sym typeface="Open Sans"/>
            </a:endParaRPr>
          </a:p>
          <a:p>
            <a:pPr indent="0" lvl="0" marL="0" marR="0" rtl="0" algn="ctr">
              <a:lnSpc>
                <a:spcPct val="90000"/>
              </a:lnSpc>
              <a:spcBef>
                <a:spcPts val="455"/>
              </a:spcBef>
              <a:spcAft>
                <a:spcPts val="0"/>
              </a:spcAft>
              <a:buClr>
                <a:schemeClr val="lt1"/>
              </a:buClr>
              <a:buSzPts val="1300"/>
              <a:buFont typeface="Arial"/>
              <a:buNone/>
            </a:pPr>
            <a:r>
              <a:rPr lang="en-ZA" sz="1000">
                <a:solidFill>
                  <a:schemeClr val="lt1"/>
                </a:solidFill>
                <a:latin typeface="Open Sans"/>
                <a:ea typeface="Open Sans"/>
                <a:cs typeface="Open Sans"/>
                <a:sym typeface="Open Sans"/>
              </a:rPr>
              <a:t>(Section 7.2.3)</a:t>
            </a:r>
            <a:endParaRPr sz="1000">
              <a:solidFill>
                <a:schemeClr val="lt1"/>
              </a:solidFill>
              <a:latin typeface="Open Sans"/>
              <a:ea typeface="Open Sans"/>
              <a:cs typeface="Open Sans"/>
              <a:sym typeface="Open Sans"/>
            </a:endParaRPr>
          </a:p>
        </p:txBody>
      </p:sp>
      <p:sp>
        <p:nvSpPr>
          <p:cNvPr id="660" name="Google Shape;660;p45"/>
          <p:cNvSpPr/>
          <p:nvPr/>
        </p:nvSpPr>
        <p:spPr>
          <a:xfrm>
            <a:off x="5633114" y="2093310"/>
            <a:ext cx="1373204" cy="956873"/>
          </a:xfrm>
          <a:custGeom>
            <a:rect b="b" l="l" r="r" t="t"/>
            <a:pathLst>
              <a:path extrusionOk="0" h="854351" w="1248367">
                <a:moveTo>
                  <a:pt x="0" y="85435"/>
                </a:moveTo>
                <a:cubicBezTo>
                  <a:pt x="0" y="38251"/>
                  <a:pt x="38251" y="0"/>
                  <a:pt x="85435" y="0"/>
                </a:cubicBezTo>
                <a:lnTo>
                  <a:pt x="1162932" y="0"/>
                </a:lnTo>
                <a:cubicBezTo>
                  <a:pt x="1210116" y="0"/>
                  <a:pt x="1248367" y="38251"/>
                  <a:pt x="1248367" y="85435"/>
                </a:cubicBezTo>
                <a:lnTo>
                  <a:pt x="1248367" y="768916"/>
                </a:lnTo>
                <a:cubicBezTo>
                  <a:pt x="1248367" y="816100"/>
                  <a:pt x="1210116" y="854351"/>
                  <a:pt x="1162932" y="854351"/>
                </a:cubicBezTo>
                <a:lnTo>
                  <a:pt x="85435" y="854351"/>
                </a:lnTo>
                <a:cubicBezTo>
                  <a:pt x="38251" y="854351"/>
                  <a:pt x="0" y="816100"/>
                  <a:pt x="0" y="768916"/>
                </a:cubicBezTo>
                <a:lnTo>
                  <a:pt x="0" y="85435"/>
                </a:lnTo>
                <a:close/>
              </a:path>
            </a:pathLst>
          </a:custGeom>
          <a:solidFill>
            <a:schemeClr val="dk1"/>
          </a:solidFill>
          <a:ln cap="flat" cmpd="sng" w="12700">
            <a:solidFill>
              <a:schemeClr val="dk1"/>
            </a:solidFill>
            <a:prstDash val="solid"/>
            <a:miter lim="800000"/>
            <a:headEnd len="sm" w="sm" type="none"/>
            <a:tailEnd len="sm" w="sm" type="none"/>
          </a:ln>
        </p:spPr>
        <p:txBody>
          <a:bodyPr anchorCtr="0" anchor="ctr" bIns="74550" lIns="74550" spcFirstLastPara="1" rIns="74550" wrap="square" tIns="74550">
            <a:noAutofit/>
          </a:bodyPr>
          <a:lstStyle/>
          <a:p>
            <a:pPr indent="0" lvl="0" marL="0" marR="0" rtl="0" algn="ctr">
              <a:lnSpc>
                <a:spcPct val="90000"/>
              </a:lnSpc>
              <a:spcBef>
                <a:spcPts val="0"/>
              </a:spcBef>
              <a:spcAft>
                <a:spcPts val="0"/>
              </a:spcAft>
              <a:buClr>
                <a:schemeClr val="lt1"/>
              </a:buClr>
              <a:buSzPts val="1300"/>
              <a:buFont typeface="Arial"/>
              <a:buNone/>
            </a:pPr>
            <a:r>
              <a:rPr lang="en-ZA" sz="1000">
                <a:solidFill>
                  <a:schemeClr val="lt1"/>
                </a:solidFill>
                <a:latin typeface="Open Sans"/>
                <a:ea typeface="Open Sans"/>
                <a:cs typeface="Open Sans"/>
                <a:sym typeface="Open Sans"/>
              </a:rPr>
              <a:t>Estimate carbon stock change</a:t>
            </a:r>
            <a:endParaRPr sz="1000">
              <a:latin typeface="Open Sans"/>
              <a:ea typeface="Open Sans"/>
              <a:cs typeface="Open Sans"/>
              <a:sym typeface="Open Sans"/>
            </a:endParaRPr>
          </a:p>
          <a:p>
            <a:pPr indent="0" lvl="0" marL="0" marR="0" rtl="0" algn="ctr">
              <a:lnSpc>
                <a:spcPct val="90000"/>
              </a:lnSpc>
              <a:spcBef>
                <a:spcPts val="455"/>
              </a:spcBef>
              <a:spcAft>
                <a:spcPts val="0"/>
              </a:spcAft>
              <a:buClr>
                <a:schemeClr val="lt1"/>
              </a:buClr>
              <a:buSzPts val="1300"/>
              <a:buFont typeface="Arial"/>
              <a:buNone/>
            </a:pPr>
            <a:r>
              <a:rPr lang="en-ZA" sz="1000">
                <a:solidFill>
                  <a:schemeClr val="lt1"/>
                </a:solidFill>
                <a:latin typeface="Open Sans"/>
                <a:ea typeface="Open Sans"/>
                <a:cs typeface="Open Sans"/>
                <a:sym typeface="Open Sans"/>
              </a:rPr>
              <a:t>(Section 7.2.4)</a:t>
            </a:r>
            <a:endParaRPr sz="1000">
              <a:latin typeface="Open Sans"/>
              <a:ea typeface="Open Sans"/>
              <a:cs typeface="Open Sans"/>
              <a:sym typeface="Open Sans"/>
            </a:endParaRPr>
          </a:p>
        </p:txBody>
      </p:sp>
      <p:sp>
        <p:nvSpPr>
          <p:cNvPr id="661" name="Google Shape;661;p45"/>
          <p:cNvSpPr/>
          <p:nvPr/>
        </p:nvSpPr>
        <p:spPr>
          <a:xfrm>
            <a:off x="7380832" y="2093310"/>
            <a:ext cx="1373204" cy="956873"/>
          </a:xfrm>
          <a:custGeom>
            <a:rect b="b" l="l" r="r" t="t"/>
            <a:pathLst>
              <a:path extrusionOk="0" h="854351" w="1248367">
                <a:moveTo>
                  <a:pt x="0" y="85435"/>
                </a:moveTo>
                <a:cubicBezTo>
                  <a:pt x="0" y="38251"/>
                  <a:pt x="38251" y="0"/>
                  <a:pt x="85435" y="0"/>
                </a:cubicBezTo>
                <a:lnTo>
                  <a:pt x="1162932" y="0"/>
                </a:lnTo>
                <a:cubicBezTo>
                  <a:pt x="1210116" y="0"/>
                  <a:pt x="1248367" y="38251"/>
                  <a:pt x="1248367" y="85435"/>
                </a:cubicBezTo>
                <a:lnTo>
                  <a:pt x="1248367" y="768916"/>
                </a:lnTo>
                <a:cubicBezTo>
                  <a:pt x="1248367" y="816100"/>
                  <a:pt x="1210116" y="854351"/>
                  <a:pt x="1162932" y="854351"/>
                </a:cubicBezTo>
                <a:lnTo>
                  <a:pt x="85435" y="854351"/>
                </a:lnTo>
                <a:cubicBezTo>
                  <a:pt x="38251" y="854351"/>
                  <a:pt x="0" y="816100"/>
                  <a:pt x="0" y="768916"/>
                </a:cubicBezTo>
                <a:lnTo>
                  <a:pt x="0" y="85435"/>
                </a:lnTo>
                <a:close/>
              </a:path>
            </a:pathLst>
          </a:custGeom>
          <a:solidFill>
            <a:schemeClr val="dk2"/>
          </a:solidFill>
          <a:ln cap="flat" cmpd="sng" w="9525">
            <a:solidFill>
              <a:schemeClr val="dk2"/>
            </a:solidFill>
            <a:prstDash val="solid"/>
            <a:round/>
            <a:headEnd len="sm" w="sm" type="none"/>
            <a:tailEnd len="sm" w="sm" type="none"/>
          </a:ln>
        </p:spPr>
        <p:txBody>
          <a:bodyPr anchorCtr="0" anchor="ctr" bIns="74550" lIns="74550" spcFirstLastPara="1" rIns="74550" wrap="square" tIns="74550">
            <a:noAutofit/>
          </a:bodyPr>
          <a:lstStyle/>
          <a:p>
            <a:pPr indent="0" lvl="0" marL="0" marR="0" rtl="0" algn="ctr">
              <a:lnSpc>
                <a:spcPct val="90000"/>
              </a:lnSpc>
              <a:spcBef>
                <a:spcPts val="0"/>
              </a:spcBef>
              <a:spcAft>
                <a:spcPts val="0"/>
              </a:spcAft>
              <a:buClr>
                <a:schemeClr val="lt1"/>
              </a:buClr>
              <a:buSzPts val="1300"/>
              <a:buFont typeface="Arial"/>
              <a:buNone/>
            </a:pPr>
            <a:r>
              <a:rPr lang="en-ZA" sz="1000">
                <a:solidFill>
                  <a:schemeClr val="lt1"/>
                </a:solidFill>
                <a:latin typeface="Open Sans"/>
                <a:ea typeface="Open Sans"/>
                <a:cs typeface="Open Sans"/>
                <a:sym typeface="Open Sans"/>
              </a:rPr>
              <a:t>Calculate GHG emissions and removals</a:t>
            </a:r>
            <a:endParaRPr sz="1000">
              <a:latin typeface="Open Sans"/>
              <a:ea typeface="Open Sans"/>
              <a:cs typeface="Open Sans"/>
              <a:sym typeface="Open Sans"/>
            </a:endParaRPr>
          </a:p>
          <a:p>
            <a:pPr indent="0" lvl="0" marL="0" marR="0" rtl="0" algn="ctr">
              <a:lnSpc>
                <a:spcPct val="90000"/>
              </a:lnSpc>
              <a:spcBef>
                <a:spcPts val="455"/>
              </a:spcBef>
              <a:spcAft>
                <a:spcPts val="0"/>
              </a:spcAft>
              <a:buClr>
                <a:schemeClr val="lt1"/>
              </a:buClr>
              <a:buSzPts val="1300"/>
              <a:buFont typeface="Arial"/>
              <a:buNone/>
            </a:pPr>
            <a:r>
              <a:rPr lang="en-ZA" sz="1000">
                <a:solidFill>
                  <a:schemeClr val="lt1"/>
                </a:solidFill>
                <a:latin typeface="Open Sans"/>
                <a:ea typeface="Open Sans"/>
                <a:cs typeface="Open Sans"/>
                <a:sym typeface="Open Sans"/>
              </a:rPr>
              <a:t>(Section 7.2.5)</a:t>
            </a:r>
            <a:endParaRPr sz="1000">
              <a:solidFill>
                <a:schemeClr val="lt1"/>
              </a:solidFill>
              <a:latin typeface="Open Sans"/>
              <a:ea typeface="Open Sans"/>
              <a:cs typeface="Open Sans"/>
              <a:sym typeface="Open Sans"/>
            </a:endParaRPr>
          </a:p>
        </p:txBody>
      </p:sp>
      <p:sp>
        <p:nvSpPr>
          <p:cNvPr id="662" name="Google Shape;662;p45"/>
          <p:cNvSpPr/>
          <p:nvPr/>
        </p:nvSpPr>
        <p:spPr>
          <a:xfrm>
            <a:off x="1818102" y="2498083"/>
            <a:ext cx="264653" cy="225230"/>
          </a:xfrm>
          <a:custGeom>
            <a:rect b="b" l="l" r="r" t="t"/>
            <a:pathLst>
              <a:path extrusionOk="0" h="309595" w="264653">
                <a:moveTo>
                  <a:pt x="0" y="61919"/>
                </a:moveTo>
                <a:lnTo>
                  <a:pt x="132327" y="61919"/>
                </a:lnTo>
                <a:lnTo>
                  <a:pt x="132327" y="0"/>
                </a:lnTo>
                <a:lnTo>
                  <a:pt x="264653" y="154798"/>
                </a:lnTo>
                <a:lnTo>
                  <a:pt x="132327" y="309595"/>
                </a:lnTo>
                <a:lnTo>
                  <a:pt x="132327" y="247676"/>
                </a:lnTo>
                <a:lnTo>
                  <a:pt x="0" y="247676"/>
                </a:lnTo>
                <a:lnTo>
                  <a:pt x="0" y="61919"/>
                </a:lnTo>
                <a:close/>
              </a:path>
            </a:pathLst>
          </a:custGeom>
          <a:solidFill>
            <a:srgbClr val="000A3A"/>
          </a:solidFill>
          <a:ln>
            <a:noFill/>
          </a:ln>
        </p:spPr>
        <p:txBody>
          <a:bodyPr anchorCtr="0" anchor="ctr" bIns="61900" lIns="0" spcFirstLastPara="1" rIns="79375" wrap="square" tIns="61900">
            <a:noAutofit/>
          </a:bodyPr>
          <a:lstStyle/>
          <a:p>
            <a:pPr indent="0" lvl="0" marL="0" marR="0" rtl="0" algn="ctr">
              <a:lnSpc>
                <a:spcPct val="90000"/>
              </a:lnSpc>
              <a:spcBef>
                <a:spcPts val="0"/>
              </a:spcBef>
              <a:spcAft>
                <a:spcPts val="0"/>
              </a:spcAft>
              <a:buClr>
                <a:srgbClr val="000000"/>
              </a:buClr>
              <a:buSzPts val="1400"/>
              <a:buFont typeface="Arial"/>
              <a:buNone/>
            </a:pPr>
            <a:r>
              <a:t/>
            </a:r>
            <a:endParaRPr sz="1400">
              <a:solidFill>
                <a:srgbClr val="FFFFFF"/>
              </a:solidFill>
              <a:latin typeface="Arial"/>
              <a:ea typeface="Arial"/>
              <a:cs typeface="Arial"/>
              <a:sym typeface="Arial"/>
            </a:endParaRPr>
          </a:p>
        </p:txBody>
      </p:sp>
      <p:sp>
        <p:nvSpPr>
          <p:cNvPr id="663" name="Google Shape;663;p45"/>
          <p:cNvSpPr/>
          <p:nvPr/>
        </p:nvSpPr>
        <p:spPr>
          <a:xfrm>
            <a:off x="3570705" y="2498083"/>
            <a:ext cx="264653" cy="225230"/>
          </a:xfrm>
          <a:custGeom>
            <a:rect b="b" l="l" r="r" t="t"/>
            <a:pathLst>
              <a:path extrusionOk="0" h="309595" w="264653">
                <a:moveTo>
                  <a:pt x="0" y="61919"/>
                </a:moveTo>
                <a:lnTo>
                  <a:pt x="132327" y="61919"/>
                </a:lnTo>
                <a:lnTo>
                  <a:pt x="132327" y="0"/>
                </a:lnTo>
                <a:lnTo>
                  <a:pt x="264653" y="154798"/>
                </a:lnTo>
                <a:lnTo>
                  <a:pt x="132327" y="309595"/>
                </a:lnTo>
                <a:lnTo>
                  <a:pt x="132327" y="247676"/>
                </a:lnTo>
                <a:lnTo>
                  <a:pt x="0" y="247676"/>
                </a:lnTo>
                <a:lnTo>
                  <a:pt x="0" y="61919"/>
                </a:lnTo>
                <a:close/>
              </a:path>
            </a:pathLst>
          </a:custGeom>
          <a:solidFill>
            <a:srgbClr val="000A3A"/>
          </a:solidFill>
          <a:ln>
            <a:noFill/>
          </a:ln>
        </p:spPr>
        <p:txBody>
          <a:bodyPr anchorCtr="0" anchor="ctr" bIns="61900" lIns="0" spcFirstLastPara="1" rIns="79375" wrap="square" tIns="61900">
            <a:noAutofit/>
          </a:bodyPr>
          <a:lstStyle/>
          <a:p>
            <a:pPr indent="0" lvl="0" marL="0" marR="0" rtl="0" algn="ctr">
              <a:lnSpc>
                <a:spcPct val="90000"/>
              </a:lnSpc>
              <a:spcBef>
                <a:spcPts val="0"/>
              </a:spcBef>
              <a:spcAft>
                <a:spcPts val="0"/>
              </a:spcAft>
              <a:buClr>
                <a:srgbClr val="000000"/>
              </a:buClr>
              <a:buSzPts val="1400"/>
              <a:buFont typeface="Arial"/>
              <a:buNone/>
            </a:pPr>
            <a:r>
              <a:t/>
            </a:r>
            <a:endParaRPr sz="1400">
              <a:solidFill>
                <a:srgbClr val="FFFFFF"/>
              </a:solidFill>
              <a:latin typeface="Arial"/>
              <a:ea typeface="Arial"/>
              <a:cs typeface="Arial"/>
              <a:sym typeface="Arial"/>
            </a:endParaRPr>
          </a:p>
        </p:txBody>
      </p:sp>
      <p:sp>
        <p:nvSpPr>
          <p:cNvPr id="664" name="Google Shape;664;p45"/>
          <p:cNvSpPr/>
          <p:nvPr/>
        </p:nvSpPr>
        <p:spPr>
          <a:xfrm>
            <a:off x="5323307" y="2498083"/>
            <a:ext cx="264653" cy="225230"/>
          </a:xfrm>
          <a:custGeom>
            <a:rect b="b" l="l" r="r" t="t"/>
            <a:pathLst>
              <a:path extrusionOk="0" h="309595" w="264653">
                <a:moveTo>
                  <a:pt x="0" y="61919"/>
                </a:moveTo>
                <a:lnTo>
                  <a:pt x="132327" y="61919"/>
                </a:lnTo>
                <a:lnTo>
                  <a:pt x="132327" y="0"/>
                </a:lnTo>
                <a:lnTo>
                  <a:pt x="264653" y="154798"/>
                </a:lnTo>
                <a:lnTo>
                  <a:pt x="132327" y="309595"/>
                </a:lnTo>
                <a:lnTo>
                  <a:pt x="132327" y="247676"/>
                </a:lnTo>
                <a:lnTo>
                  <a:pt x="0" y="247676"/>
                </a:lnTo>
                <a:lnTo>
                  <a:pt x="0" y="61919"/>
                </a:lnTo>
                <a:close/>
              </a:path>
            </a:pathLst>
          </a:custGeom>
          <a:solidFill>
            <a:srgbClr val="000A3A"/>
          </a:solidFill>
          <a:ln>
            <a:noFill/>
          </a:ln>
        </p:spPr>
        <p:txBody>
          <a:bodyPr anchorCtr="0" anchor="ctr" bIns="61900" lIns="0" spcFirstLastPara="1" rIns="79375" wrap="square" tIns="61900">
            <a:noAutofit/>
          </a:bodyPr>
          <a:lstStyle/>
          <a:p>
            <a:pPr indent="0" lvl="0" marL="0" marR="0" rtl="0" algn="ctr">
              <a:lnSpc>
                <a:spcPct val="90000"/>
              </a:lnSpc>
              <a:spcBef>
                <a:spcPts val="0"/>
              </a:spcBef>
              <a:spcAft>
                <a:spcPts val="0"/>
              </a:spcAft>
              <a:buClr>
                <a:srgbClr val="000000"/>
              </a:buClr>
              <a:buSzPts val="1400"/>
              <a:buFont typeface="Arial"/>
              <a:buNone/>
            </a:pPr>
            <a:r>
              <a:t/>
            </a:r>
            <a:endParaRPr sz="1400">
              <a:solidFill>
                <a:srgbClr val="FFFFFF"/>
              </a:solidFill>
              <a:latin typeface="Arial"/>
              <a:ea typeface="Arial"/>
              <a:cs typeface="Arial"/>
              <a:sym typeface="Arial"/>
            </a:endParaRPr>
          </a:p>
        </p:txBody>
      </p:sp>
      <p:sp>
        <p:nvSpPr>
          <p:cNvPr id="665" name="Google Shape;665;p45"/>
          <p:cNvSpPr/>
          <p:nvPr/>
        </p:nvSpPr>
        <p:spPr>
          <a:xfrm>
            <a:off x="7075909" y="2498083"/>
            <a:ext cx="264653" cy="225230"/>
          </a:xfrm>
          <a:custGeom>
            <a:rect b="b" l="l" r="r" t="t"/>
            <a:pathLst>
              <a:path extrusionOk="0" h="309595" w="264653">
                <a:moveTo>
                  <a:pt x="0" y="61919"/>
                </a:moveTo>
                <a:lnTo>
                  <a:pt x="132327" y="61919"/>
                </a:lnTo>
                <a:lnTo>
                  <a:pt x="132327" y="0"/>
                </a:lnTo>
                <a:lnTo>
                  <a:pt x="264653" y="154798"/>
                </a:lnTo>
                <a:lnTo>
                  <a:pt x="132327" y="309595"/>
                </a:lnTo>
                <a:lnTo>
                  <a:pt x="132327" y="247676"/>
                </a:lnTo>
                <a:lnTo>
                  <a:pt x="0" y="247676"/>
                </a:lnTo>
                <a:lnTo>
                  <a:pt x="0" y="61919"/>
                </a:lnTo>
                <a:close/>
              </a:path>
            </a:pathLst>
          </a:custGeom>
          <a:solidFill>
            <a:srgbClr val="000A3A"/>
          </a:solidFill>
          <a:ln>
            <a:noFill/>
          </a:ln>
        </p:spPr>
        <p:txBody>
          <a:bodyPr anchorCtr="0" anchor="ctr" bIns="61900" lIns="0" spcFirstLastPara="1" rIns="79375" wrap="square" tIns="61900">
            <a:noAutofit/>
          </a:bodyPr>
          <a:lstStyle/>
          <a:p>
            <a:pPr indent="0" lvl="0" marL="0" marR="0" rtl="0" algn="ctr">
              <a:lnSpc>
                <a:spcPct val="90000"/>
              </a:lnSpc>
              <a:spcBef>
                <a:spcPts val="0"/>
              </a:spcBef>
              <a:spcAft>
                <a:spcPts val="0"/>
              </a:spcAft>
              <a:buClr>
                <a:srgbClr val="000000"/>
              </a:buClr>
              <a:buSzPts val="1400"/>
              <a:buFont typeface="Arial"/>
              <a:buNone/>
            </a:pPr>
            <a:r>
              <a:t/>
            </a:r>
            <a:endParaRPr sz="1400">
              <a:solidFill>
                <a:srgbClr val="FFFFFF"/>
              </a:solidFill>
              <a:latin typeface="Arial"/>
              <a:ea typeface="Arial"/>
              <a:cs typeface="Arial"/>
              <a:sym typeface="Arial"/>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70" name="Shape 670"/>
        <p:cNvGrpSpPr/>
        <p:nvPr/>
      </p:nvGrpSpPr>
      <p:grpSpPr>
        <a:xfrm>
          <a:off x="0" y="0"/>
          <a:ext cx="0" cy="0"/>
          <a:chOff x="0" y="0"/>
          <a:chExt cx="0" cy="0"/>
        </a:xfrm>
      </p:grpSpPr>
      <p:sp>
        <p:nvSpPr>
          <p:cNvPr id="671" name="Google Shape;671;p46"/>
          <p:cNvSpPr/>
          <p:nvPr/>
        </p:nvSpPr>
        <p:spPr>
          <a:xfrm>
            <a:off x="7380825" y="1026502"/>
            <a:ext cx="1373204" cy="781731"/>
          </a:xfrm>
          <a:custGeom>
            <a:rect b="b" l="l" r="r" t="t"/>
            <a:pathLst>
              <a:path extrusionOk="0" h="854351" w="1248367">
                <a:moveTo>
                  <a:pt x="0" y="85435"/>
                </a:moveTo>
                <a:cubicBezTo>
                  <a:pt x="0" y="38251"/>
                  <a:pt x="38251" y="0"/>
                  <a:pt x="85435" y="0"/>
                </a:cubicBezTo>
                <a:lnTo>
                  <a:pt x="1162932" y="0"/>
                </a:lnTo>
                <a:cubicBezTo>
                  <a:pt x="1210116" y="0"/>
                  <a:pt x="1248367" y="38251"/>
                  <a:pt x="1248367" y="85435"/>
                </a:cubicBezTo>
                <a:lnTo>
                  <a:pt x="1248367" y="768916"/>
                </a:lnTo>
                <a:cubicBezTo>
                  <a:pt x="1248367" y="816100"/>
                  <a:pt x="1210116" y="854351"/>
                  <a:pt x="1162932" y="854351"/>
                </a:cubicBezTo>
                <a:lnTo>
                  <a:pt x="85435" y="854351"/>
                </a:lnTo>
                <a:cubicBezTo>
                  <a:pt x="38251" y="854351"/>
                  <a:pt x="0" y="816100"/>
                  <a:pt x="0" y="768916"/>
                </a:cubicBezTo>
                <a:lnTo>
                  <a:pt x="0" y="85435"/>
                </a:lnTo>
                <a:close/>
              </a:path>
            </a:pathLst>
          </a:custGeom>
          <a:solidFill>
            <a:schemeClr val="lt2"/>
          </a:solidFill>
          <a:ln cap="flat" cmpd="sng" w="9525">
            <a:solidFill>
              <a:srgbClr val="A5A5A5"/>
            </a:solidFill>
            <a:prstDash val="solid"/>
            <a:round/>
            <a:headEnd len="sm" w="sm" type="none"/>
            <a:tailEnd len="sm" w="sm" type="none"/>
          </a:ln>
        </p:spPr>
        <p:txBody>
          <a:bodyPr anchorCtr="0" anchor="ctr" bIns="74550" lIns="74550" spcFirstLastPara="1" rIns="74550" wrap="square" tIns="74550">
            <a:noAutofit/>
          </a:bodyPr>
          <a:lstStyle/>
          <a:p>
            <a:pPr indent="0" lvl="0" marL="0" marR="0" rtl="0" algn="ctr">
              <a:lnSpc>
                <a:spcPct val="90000"/>
              </a:lnSpc>
              <a:spcBef>
                <a:spcPts val="0"/>
              </a:spcBef>
              <a:spcAft>
                <a:spcPts val="0"/>
              </a:spcAft>
              <a:buClr>
                <a:schemeClr val="lt1"/>
              </a:buClr>
              <a:buSzPts val="1300"/>
              <a:buFont typeface="Arial"/>
              <a:buNone/>
            </a:pPr>
            <a:r>
              <a:rPr lang="en-ZA" sz="1000">
                <a:solidFill>
                  <a:schemeClr val="dk2"/>
                </a:solidFill>
                <a:latin typeface="Open Sans"/>
                <a:ea typeface="Open Sans"/>
                <a:cs typeface="Open Sans"/>
                <a:sym typeface="Open Sans"/>
              </a:rPr>
              <a:t>Calculate GHG emissions and removals</a:t>
            </a:r>
            <a:endParaRPr sz="1000">
              <a:solidFill>
                <a:schemeClr val="dk2"/>
              </a:solidFill>
              <a:latin typeface="Open Sans"/>
              <a:ea typeface="Open Sans"/>
              <a:cs typeface="Open Sans"/>
              <a:sym typeface="Open Sans"/>
            </a:endParaRPr>
          </a:p>
        </p:txBody>
      </p:sp>
      <p:sp>
        <p:nvSpPr>
          <p:cNvPr id="672" name="Google Shape;672;p46"/>
          <p:cNvSpPr/>
          <p:nvPr/>
        </p:nvSpPr>
        <p:spPr>
          <a:xfrm>
            <a:off x="389975" y="1026502"/>
            <a:ext cx="1373204" cy="781731"/>
          </a:xfrm>
          <a:custGeom>
            <a:rect b="b" l="l" r="r" t="t"/>
            <a:pathLst>
              <a:path extrusionOk="0" h="854351" w="1248367">
                <a:moveTo>
                  <a:pt x="0" y="85435"/>
                </a:moveTo>
                <a:cubicBezTo>
                  <a:pt x="0" y="38251"/>
                  <a:pt x="38251" y="0"/>
                  <a:pt x="85435" y="0"/>
                </a:cubicBezTo>
                <a:lnTo>
                  <a:pt x="1162932" y="0"/>
                </a:lnTo>
                <a:cubicBezTo>
                  <a:pt x="1210116" y="0"/>
                  <a:pt x="1248367" y="38251"/>
                  <a:pt x="1248367" y="85435"/>
                </a:cubicBezTo>
                <a:lnTo>
                  <a:pt x="1248367" y="768916"/>
                </a:lnTo>
                <a:cubicBezTo>
                  <a:pt x="1248367" y="816100"/>
                  <a:pt x="1210116" y="854351"/>
                  <a:pt x="1162932" y="854351"/>
                </a:cubicBezTo>
                <a:lnTo>
                  <a:pt x="85435" y="854351"/>
                </a:lnTo>
                <a:cubicBezTo>
                  <a:pt x="38251" y="854351"/>
                  <a:pt x="0" y="816100"/>
                  <a:pt x="0" y="768916"/>
                </a:cubicBezTo>
                <a:lnTo>
                  <a:pt x="0" y="85435"/>
                </a:lnTo>
                <a:close/>
              </a:path>
            </a:pathLst>
          </a:custGeom>
          <a:solidFill>
            <a:schemeClr val="lt2"/>
          </a:solidFill>
          <a:ln cap="flat" cmpd="sng" w="28575">
            <a:solidFill>
              <a:schemeClr val="accent1"/>
            </a:solidFill>
            <a:prstDash val="solid"/>
            <a:miter lim="800000"/>
            <a:headEnd len="sm" w="sm" type="none"/>
            <a:tailEnd len="sm" w="sm" type="none"/>
          </a:ln>
        </p:spPr>
        <p:txBody>
          <a:bodyPr anchorCtr="0" anchor="ctr" bIns="74550" lIns="74550" spcFirstLastPara="1" rIns="74550" wrap="square" tIns="74550">
            <a:noAutofit/>
          </a:bodyPr>
          <a:lstStyle/>
          <a:p>
            <a:pPr indent="0" lvl="0" marL="0" marR="0" rtl="0" algn="ctr">
              <a:lnSpc>
                <a:spcPct val="90000"/>
              </a:lnSpc>
              <a:spcBef>
                <a:spcPts val="0"/>
              </a:spcBef>
              <a:spcAft>
                <a:spcPts val="0"/>
              </a:spcAft>
              <a:buClr>
                <a:srgbClr val="3F3F3F"/>
              </a:buClr>
              <a:buSzPts val="1300"/>
              <a:buFont typeface="Arial"/>
              <a:buNone/>
            </a:pPr>
            <a:r>
              <a:rPr lang="en-ZA" sz="1000">
                <a:solidFill>
                  <a:srgbClr val="3F3F3F"/>
                </a:solidFill>
                <a:latin typeface="Open Sans"/>
                <a:ea typeface="Open Sans"/>
                <a:cs typeface="Open Sans"/>
                <a:sym typeface="Open Sans"/>
              </a:rPr>
              <a:t>Identify intended policy outcomes and target drivers</a:t>
            </a:r>
            <a:endParaRPr sz="1000">
              <a:solidFill>
                <a:srgbClr val="3F3F3F"/>
              </a:solidFill>
              <a:latin typeface="Open Sans"/>
              <a:ea typeface="Open Sans"/>
              <a:cs typeface="Open Sans"/>
              <a:sym typeface="Open Sans"/>
            </a:endParaRPr>
          </a:p>
        </p:txBody>
      </p:sp>
      <p:sp>
        <p:nvSpPr>
          <p:cNvPr id="673" name="Google Shape;673;p46"/>
          <p:cNvSpPr txBox="1"/>
          <p:nvPr>
            <p:ph type="title"/>
          </p:nvPr>
        </p:nvSpPr>
        <p:spPr>
          <a:xfrm>
            <a:off x="311700" y="216425"/>
            <a:ext cx="8520600" cy="572700"/>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None/>
            </a:pPr>
            <a:r>
              <a:rPr lang="en-ZA" sz="2200"/>
              <a:t> 7.2.1 Identify intended policy outcomes </a:t>
            </a:r>
            <a:br>
              <a:rPr lang="en-ZA" sz="2200"/>
            </a:br>
            <a:r>
              <a:rPr lang="en-ZA" sz="2200"/>
              <a:t>and target drivers</a:t>
            </a:r>
            <a:endParaRPr sz="2200"/>
          </a:p>
        </p:txBody>
      </p:sp>
      <p:sp>
        <p:nvSpPr>
          <p:cNvPr id="674" name="Google Shape;674;p46"/>
          <p:cNvSpPr/>
          <p:nvPr/>
        </p:nvSpPr>
        <p:spPr>
          <a:xfrm>
            <a:off x="2137688" y="1026502"/>
            <a:ext cx="1373204" cy="781731"/>
          </a:xfrm>
          <a:custGeom>
            <a:rect b="b" l="l" r="r" t="t"/>
            <a:pathLst>
              <a:path extrusionOk="0" h="854351" w="1248367">
                <a:moveTo>
                  <a:pt x="0" y="85435"/>
                </a:moveTo>
                <a:cubicBezTo>
                  <a:pt x="0" y="38251"/>
                  <a:pt x="38251" y="0"/>
                  <a:pt x="85435" y="0"/>
                </a:cubicBezTo>
                <a:lnTo>
                  <a:pt x="1162932" y="0"/>
                </a:lnTo>
                <a:cubicBezTo>
                  <a:pt x="1210116" y="0"/>
                  <a:pt x="1248367" y="38251"/>
                  <a:pt x="1248367" y="85435"/>
                </a:cubicBezTo>
                <a:lnTo>
                  <a:pt x="1248367" y="768916"/>
                </a:lnTo>
                <a:cubicBezTo>
                  <a:pt x="1248367" y="816100"/>
                  <a:pt x="1210116" y="854351"/>
                  <a:pt x="1162932" y="854351"/>
                </a:cubicBezTo>
                <a:lnTo>
                  <a:pt x="85435" y="854351"/>
                </a:lnTo>
                <a:cubicBezTo>
                  <a:pt x="38251" y="854351"/>
                  <a:pt x="0" y="816100"/>
                  <a:pt x="0" y="768916"/>
                </a:cubicBezTo>
                <a:lnTo>
                  <a:pt x="0" y="85435"/>
                </a:lnTo>
                <a:close/>
              </a:path>
            </a:pathLst>
          </a:custGeom>
          <a:solidFill>
            <a:schemeClr val="lt2"/>
          </a:solidFill>
          <a:ln cap="flat" cmpd="sng" w="12700">
            <a:solidFill>
              <a:srgbClr val="A5A5A5"/>
            </a:solidFill>
            <a:prstDash val="solid"/>
            <a:miter lim="800000"/>
            <a:headEnd len="sm" w="sm" type="none"/>
            <a:tailEnd len="sm" w="sm" type="none"/>
          </a:ln>
        </p:spPr>
        <p:txBody>
          <a:bodyPr anchorCtr="0" anchor="ctr" bIns="74550" lIns="74550" spcFirstLastPara="1" rIns="74550" wrap="square" tIns="74550">
            <a:noAutofit/>
          </a:bodyPr>
          <a:lstStyle/>
          <a:p>
            <a:pPr indent="0" lvl="0" marL="0" marR="0" rtl="0" algn="ctr">
              <a:lnSpc>
                <a:spcPct val="90000"/>
              </a:lnSpc>
              <a:spcBef>
                <a:spcPts val="0"/>
              </a:spcBef>
              <a:spcAft>
                <a:spcPts val="0"/>
              </a:spcAft>
              <a:buClr>
                <a:srgbClr val="3F3F3F"/>
              </a:buClr>
              <a:buSzPts val="1300"/>
              <a:buFont typeface="Arial"/>
              <a:buNone/>
            </a:pPr>
            <a:r>
              <a:rPr lang="en-ZA" sz="1000">
                <a:solidFill>
                  <a:schemeClr val="dk2"/>
                </a:solidFill>
                <a:latin typeface="Open Sans"/>
                <a:ea typeface="Open Sans"/>
                <a:cs typeface="Open Sans"/>
                <a:sym typeface="Open Sans"/>
              </a:rPr>
              <a:t>Stratify the land</a:t>
            </a:r>
            <a:endParaRPr sz="1000">
              <a:solidFill>
                <a:schemeClr val="dk2"/>
              </a:solidFill>
              <a:latin typeface="Open Sans"/>
              <a:ea typeface="Open Sans"/>
              <a:cs typeface="Open Sans"/>
              <a:sym typeface="Open Sans"/>
            </a:endParaRPr>
          </a:p>
        </p:txBody>
      </p:sp>
      <p:sp>
        <p:nvSpPr>
          <p:cNvPr id="675" name="Google Shape;675;p46"/>
          <p:cNvSpPr/>
          <p:nvPr/>
        </p:nvSpPr>
        <p:spPr>
          <a:xfrm>
            <a:off x="5633113" y="1026502"/>
            <a:ext cx="1373204" cy="781731"/>
          </a:xfrm>
          <a:custGeom>
            <a:rect b="b" l="l" r="r" t="t"/>
            <a:pathLst>
              <a:path extrusionOk="0" h="854351" w="1248367">
                <a:moveTo>
                  <a:pt x="0" y="85435"/>
                </a:moveTo>
                <a:cubicBezTo>
                  <a:pt x="0" y="38251"/>
                  <a:pt x="38251" y="0"/>
                  <a:pt x="85435" y="0"/>
                </a:cubicBezTo>
                <a:lnTo>
                  <a:pt x="1162932" y="0"/>
                </a:lnTo>
                <a:cubicBezTo>
                  <a:pt x="1210116" y="0"/>
                  <a:pt x="1248367" y="38251"/>
                  <a:pt x="1248367" y="85435"/>
                </a:cubicBezTo>
                <a:lnTo>
                  <a:pt x="1248367" y="768916"/>
                </a:lnTo>
                <a:cubicBezTo>
                  <a:pt x="1248367" y="816100"/>
                  <a:pt x="1210116" y="854351"/>
                  <a:pt x="1162932" y="854351"/>
                </a:cubicBezTo>
                <a:lnTo>
                  <a:pt x="85435" y="854351"/>
                </a:lnTo>
                <a:cubicBezTo>
                  <a:pt x="38251" y="854351"/>
                  <a:pt x="0" y="816100"/>
                  <a:pt x="0" y="768916"/>
                </a:cubicBezTo>
                <a:lnTo>
                  <a:pt x="0" y="85435"/>
                </a:lnTo>
                <a:close/>
              </a:path>
            </a:pathLst>
          </a:custGeom>
          <a:solidFill>
            <a:schemeClr val="lt2"/>
          </a:solidFill>
          <a:ln cap="flat" cmpd="sng" w="12700">
            <a:solidFill>
              <a:srgbClr val="A5A5A5"/>
            </a:solidFill>
            <a:prstDash val="solid"/>
            <a:miter lim="800000"/>
            <a:headEnd len="sm" w="sm" type="none"/>
            <a:tailEnd len="sm" w="sm" type="none"/>
          </a:ln>
        </p:spPr>
        <p:txBody>
          <a:bodyPr anchorCtr="0" anchor="ctr" bIns="74550" lIns="74550" spcFirstLastPara="1" rIns="74550" wrap="square" tIns="74550">
            <a:noAutofit/>
          </a:bodyPr>
          <a:lstStyle/>
          <a:p>
            <a:pPr indent="0" lvl="0" marL="0" marR="0" rtl="0" algn="ctr">
              <a:lnSpc>
                <a:spcPct val="90000"/>
              </a:lnSpc>
              <a:spcBef>
                <a:spcPts val="0"/>
              </a:spcBef>
              <a:spcAft>
                <a:spcPts val="0"/>
              </a:spcAft>
              <a:buClr>
                <a:schemeClr val="lt1"/>
              </a:buClr>
              <a:buSzPts val="1300"/>
              <a:buFont typeface="Arial"/>
              <a:buNone/>
            </a:pPr>
            <a:r>
              <a:rPr lang="en-ZA" sz="1000">
                <a:solidFill>
                  <a:schemeClr val="dk2"/>
                </a:solidFill>
                <a:latin typeface="Open Sans"/>
                <a:ea typeface="Open Sans"/>
                <a:cs typeface="Open Sans"/>
                <a:sym typeface="Open Sans"/>
              </a:rPr>
              <a:t>Estimate carbon stock change</a:t>
            </a:r>
            <a:endParaRPr sz="1000">
              <a:solidFill>
                <a:schemeClr val="dk2"/>
              </a:solidFill>
              <a:latin typeface="Open Sans"/>
              <a:ea typeface="Open Sans"/>
              <a:cs typeface="Open Sans"/>
              <a:sym typeface="Open Sans"/>
            </a:endParaRPr>
          </a:p>
        </p:txBody>
      </p:sp>
      <p:sp>
        <p:nvSpPr>
          <p:cNvPr id="676" name="Google Shape;676;p46"/>
          <p:cNvSpPr/>
          <p:nvPr/>
        </p:nvSpPr>
        <p:spPr>
          <a:xfrm>
            <a:off x="1818102" y="1278883"/>
            <a:ext cx="264653" cy="225230"/>
          </a:xfrm>
          <a:custGeom>
            <a:rect b="b" l="l" r="r" t="t"/>
            <a:pathLst>
              <a:path extrusionOk="0" h="309595" w="264653">
                <a:moveTo>
                  <a:pt x="0" y="61919"/>
                </a:moveTo>
                <a:lnTo>
                  <a:pt x="132327" y="61919"/>
                </a:lnTo>
                <a:lnTo>
                  <a:pt x="132327" y="0"/>
                </a:lnTo>
                <a:lnTo>
                  <a:pt x="264653" y="154798"/>
                </a:lnTo>
                <a:lnTo>
                  <a:pt x="132327" y="309595"/>
                </a:lnTo>
                <a:lnTo>
                  <a:pt x="132327" y="247676"/>
                </a:lnTo>
                <a:lnTo>
                  <a:pt x="0" y="247676"/>
                </a:lnTo>
                <a:lnTo>
                  <a:pt x="0" y="61919"/>
                </a:lnTo>
                <a:close/>
              </a:path>
            </a:pathLst>
          </a:custGeom>
          <a:solidFill>
            <a:schemeClr val="lt2"/>
          </a:solidFill>
          <a:ln>
            <a:noFill/>
          </a:ln>
        </p:spPr>
        <p:txBody>
          <a:bodyPr anchorCtr="0" anchor="ctr" bIns="61900" lIns="0" spcFirstLastPara="1" rIns="79375" wrap="square" tIns="61900">
            <a:noAutofit/>
          </a:bodyPr>
          <a:lstStyle/>
          <a:p>
            <a:pPr indent="0" lvl="0" marL="0" marR="0" rtl="0" algn="ctr">
              <a:lnSpc>
                <a:spcPct val="90000"/>
              </a:lnSpc>
              <a:spcBef>
                <a:spcPts val="0"/>
              </a:spcBef>
              <a:spcAft>
                <a:spcPts val="0"/>
              </a:spcAft>
              <a:buClr>
                <a:srgbClr val="000000"/>
              </a:buClr>
              <a:buSzPts val="1400"/>
              <a:buFont typeface="Arial"/>
              <a:buNone/>
            </a:pPr>
            <a:r>
              <a:t/>
            </a:r>
            <a:endParaRPr sz="1400">
              <a:solidFill>
                <a:srgbClr val="FFFFFF"/>
              </a:solidFill>
              <a:latin typeface="Arial"/>
              <a:ea typeface="Arial"/>
              <a:cs typeface="Arial"/>
              <a:sym typeface="Arial"/>
            </a:endParaRPr>
          </a:p>
        </p:txBody>
      </p:sp>
      <p:sp>
        <p:nvSpPr>
          <p:cNvPr id="677" name="Google Shape;677;p46"/>
          <p:cNvSpPr/>
          <p:nvPr/>
        </p:nvSpPr>
        <p:spPr>
          <a:xfrm>
            <a:off x="3570705" y="1278883"/>
            <a:ext cx="264653" cy="225230"/>
          </a:xfrm>
          <a:custGeom>
            <a:rect b="b" l="l" r="r" t="t"/>
            <a:pathLst>
              <a:path extrusionOk="0" h="309595" w="264653">
                <a:moveTo>
                  <a:pt x="0" y="61919"/>
                </a:moveTo>
                <a:lnTo>
                  <a:pt x="132327" y="61919"/>
                </a:lnTo>
                <a:lnTo>
                  <a:pt x="132327" y="0"/>
                </a:lnTo>
                <a:lnTo>
                  <a:pt x="264653" y="154798"/>
                </a:lnTo>
                <a:lnTo>
                  <a:pt x="132327" y="309595"/>
                </a:lnTo>
                <a:lnTo>
                  <a:pt x="132327" y="247676"/>
                </a:lnTo>
                <a:lnTo>
                  <a:pt x="0" y="247676"/>
                </a:lnTo>
                <a:lnTo>
                  <a:pt x="0" y="61919"/>
                </a:lnTo>
                <a:close/>
              </a:path>
            </a:pathLst>
          </a:custGeom>
          <a:solidFill>
            <a:schemeClr val="lt2"/>
          </a:solidFill>
          <a:ln>
            <a:noFill/>
          </a:ln>
        </p:spPr>
        <p:txBody>
          <a:bodyPr anchorCtr="0" anchor="ctr" bIns="61900" lIns="0" spcFirstLastPara="1" rIns="79375" wrap="square" tIns="61900">
            <a:noAutofit/>
          </a:bodyPr>
          <a:lstStyle/>
          <a:p>
            <a:pPr indent="0" lvl="0" marL="0" marR="0" rtl="0" algn="ctr">
              <a:lnSpc>
                <a:spcPct val="90000"/>
              </a:lnSpc>
              <a:spcBef>
                <a:spcPts val="0"/>
              </a:spcBef>
              <a:spcAft>
                <a:spcPts val="0"/>
              </a:spcAft>
              <a:buClr>
                <a:srgbClr val="000000"/>
              </a:buClr>
              <a:buSzPts val="1400"/>
              <a:buFont typeface="Arial"/>
              <a:buNone/>
            </a:pPr>
            <a:r>
              <a:t/>
            </a:r>
            <a:endParaRPr sz="1400">
              <a:solidFill>
                <a:srgbClr val="FFFFFF"/>
              </a:solidFill>
              <a:latin typeface="Arial"/>
              <a:ea typeface="Arial"/>
              <a:cs typeface="Arial"/>
              <a:sym typeface="Arial"/>
            </a:endParaRPr>
          </a:p>
        </p:txBody>
      </p:sp>
      <p:sp>
        <p:nvSpPr>
          <p:cNvPr id="678" name="Google Shape;678;p46"/>
          <p:cNvSpPr/>
          <p:nvPr/>
        </p:nvSpPr>
        <p:spPr>
          <a:xfrm>
            <a:off x="5323307" y="1278883"/>
            <a:ext cx="264653" cy="225230"/>
          </a:xfrm>
          <a:custGeom>
            <a:rect b="b" l="l" r="r" t="t"/>
            <a:pathLst>
              <a:path extrusionOk="0" h="309595" w="264653">
                <a:moveTo>
                  <a:pt x="0" y="61919"/>
                </a:moveTo>
                <a:lnTo>
                  <a:pt x="132327" y="61919"/>
                </a:lnTo>
                <a:lnTo>
                  <a:pt x="132327" y="0"/>
                </a:lnTo>
                <a:lnTo>
                  <a:pt x="264653" y="154798"/>
                </a:lnTo>
                <a:lnTo>
                  <a:pt x="132327" y="309595"/>
                </a:lnTo>
                <a:lnTo>
                  <a:pt x="132327" y="247676"/>
                </a:lnTo>
                <a:lnTo>
                  <a:pt x="0" y="247676"/>
                </a:lnTo>
                <a:lnTo>
                  <a:pt x="0" y="61919"/>
                </a:lnTo>
                <a:close/>
              </a:path>
            </a:pathLst>
          </a:custGeom>
          <a:solidFill>
            <a:schemeClr val="lt2"/>
          </a:solidFill>
          <a:ln>
            <a:noFill/>
          </a:ln>
        </p:spPr>
        <p:txBody>
          <a:bodyPr anchorCtr="0" anchor="ctr" bIns="61900" lIns="0" spcFirstLastPara="1" rIns="79375" wrap="square" tIns="61900">
            <a:noAutofit/>
          </a:bodyPr>
          <a:lstStyle/>
          <a:p>
            <a:pPr indent="0" lvl="0" marL="0" marR="0" rtl="0" algn="ctr">
              <a:lnSpc>
                <a:spcPct val="90000"/>
              </a:lnSpc>
              <a:spcBef>
                <a:spcPts val="0"/>
              </a:spcBef>
              <a:spcAft>
                <a:spcPts val="0"/>
              </a:spcAft>
              <a:buClr>
                <a:srgbClr val="000000"/>
              </a:buClr>
              <a:buSzPts val="1400"/>
              <a:buFont typeface="Arial"/>
              <a:buNone/>
            </a:pPr>
            <a:r>
              <a:t/>
            </a:r>
            <a:endParaRPr sz="1400">
              <a:solidFill>
                <a:srgbClr val="FFFFFF"/>
              </a:solidFill>
              <a:latin typeface="Arial"/>
              <a:ea typeface="Arial"/>
              <a:cs typeface="Arial"/>
              <a:sym typeface="Arial"/>
            </a:endParaRPr>
          </a:p>
        </p:txBody>
      </p:sp>
      <p:sp>
        <p:nvSpPr>
          <p:cNvPr id="679" name="Google Shape;679;p46"/>
          <p:cNvSpPr/>
          <p:nvPr/>
        </p:nvSpPr>
        <p:spPr>
          <a:xfrm>
            <a:off x="7075909" y="1278883"/>
            <a:ext cx="264653" cy="225230"/>
          </a:xfrm>
          <a:custGeom>
            <a:rect b="b" l="l" r="r" t="t"/>
            <a:pathLst>
              <a:path extrusionOk="0" h="309595" w="264653">
                <a:moveTo>
                  <a:pt x="0" y="61919"/>
                </a:moveTo>
                <a:lnTo>
                  <a:pt x="132327" y="61919"/>
                </a:lnTo>
                <a:lnTo>
                  <a:pt x="132327" y="0"/>
                </a:lnTo>
                <a:lnTo>
                  <a:pt x="264653" y="154798"/>
                </a:lnTo>
                <a:lnTo>
                  <a:pt x="132327" y="309595"/>
                </a:lnTo>
                <a:lnTo>
                  <a:pt x="132327" y="247676"/>
                </a:lnTo>
                <a:lnTo>
                  <a:pt x="0" y="247676"/>
                </a:lnTo>
                <a:lnTo>
                  <a:pt x="0" y="61919"/>
                </a:lnTo>
                <a:close/>
              </a:path>
            </a:pathLst>
          </a:custGeom>
          <a:solidFill>
            <a:schemeClr val="lt2"/>
          </a:solidFill>
          <a:ln>
            <a:noFill/>
          </a:ln>
        </p:spPr>
        <p:txBody>
          <a:bodyPr anchorCtr="0" anchor="ctr" bIns="61900" lIns="0" spcFirstLastPara="1" rIns="79375" wrap="square" tIns="61900">
            <a:noAutofit/>
          </a:bodyPr>
          <a:lstStyle/>
          <a:p>
            <a:pPr indent="0" lvl="0" marL="0" marR="0" rtl="0" algn="ctr">
              <a:lnSpc>
                <a:spcPct val="90000"/>
              </a:lnSpc>
              <a:spcBef>
                <a:spcPts val="0"/>
              </a:spcBef>
              <a:spcAft>
                <a:spcPts val="0"/>
              </a:spcAft>
              <a:buClr>
                <a:srgbClr val="000000"/>
              </a:buClr>
              <a:buSzPts val="1400"/>
              <a:buFont typeface="Arial"/>
              <a:buNone/>
            </a:pPr>
            <a:r>
              <a:t/>
            </a:r>
            <a:endParaRPr sz="1400">
              <a:solidFill>
                <a:srgbClr val="FFFFFF"/>
              </a:solidFill>
              <a:latin typeface="Arial"/>
              <a:ea typeface="Arial"/>
              <a:cs typeface="Arial"/>
              <a:sym typeface="Arial"/>
            </a:endParaRPr>
          </a:p>
        </p:txBody>
      </p:sp>
      <p:sp>
        <p:nvSpPr>
          <p:cNvPr id="680" name="Google Shape;680;p46">
            <a:hlinkClick action="ppaction://hlinksldjump" r:id="rId3"/>
          </p:cNvPr>
          <p:cNvSpPr txBox="1"/>
          <p:nvPr/>
        </p:nvSpPr>
        <p:spPr>
          <a:xfrm>
            <a:off x="3710109" y="4638976"/>
            <a:ext cx="763500" cy="269400"/>
          </a:xfrm>
          <a:prstGeom prst="rect">
            <a:avLst/>
          </a:prstGeom>
          <a:solidFill>
            <a:schemeClr val="accent1"/>
          </a:solidFill>
          <a:ln cap="flat" cmpd="sng" w="12700">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90000"/>
              </a:lnSpc>
              <a:spcBef>
                <a:spcPts val="0"/>
              </a:spcBef>
              <a:spcAft>
                <a:spcPts val="0"/>
              </a:spcAft>
              <a:buClr>
                <a:srgbClr val="09294E"/>
              </a:buClr>
              <a:buSzPts val="900"/>
              <a:buFont typeface="Arial"/>
              <a:buNone/>
            </a:pPr>
            <a:r>
              <a:rPr b="1" lang="en-ZA" sz="900">
                <a:solidFill>
                  <a:schemeClr val="lt1"/>
                </a:solidFill>
                <a:latin typeface="Arial"/>
                <a:ea typeface="Arial"/>
                <a:cs typeface="Arial"/>
                <a:sym typeface="Arial"/>
              </a:rPr>
              <a:t>Example</a:t>
            </a:r>
            <a:endParaRPr>
              <a:solidFill>
                <a:schemeClr val="lt1"/>
              </a:solidFill>
            </a:endParaRPr>
          </a:p>
        </p:txBody>
      </p:sp>
      <p:pic>
        <p:nvPicPr>
          <p:cNvPr id="681" name="Google Shape;681;p46"/>
          <p:cNvPicPr preferRelativeResize="0"/>
          <p:nvPr/>
        </p:nvPicPr>
        <p:blipFill rotWithShape="1">
          <a:blip r:embed="rId4">
            <a:alphaModFix/>
          </a:blip>
          <a:srcRect b="0" l="0" r="0" t="0"/>
          <a:stretch/>
        </p:blipFill>
        <p:spPr>
          <a:xfrm>
            <a:off x="490800" y="4535600"/>
            <a:ext cx="381000" cy="381000"/>
          </a:xfrm>
          <a:prstGeom prst="ellipse">
            <a:avLst/>
          </a:prstGeom>
          <a:noFill/>
          <a:ln cap="flat" cmpd="sng" w="38100">
            <a:solidFill>
              <a:srgbClr val="9D97F0"/>
            </a:solidFill>
            <a:prstDash val="solid"/>
            <a:round/>
            <a:headEnd len="sm" w="sm" type="none"/>
            <a:tailEnd len="sm" w="sm" type="none"/>
          </a:ln>
        </p:spPr>
      </p:pic>
      <p:sp>
        <p:nvSpPr>
          <p:cNvPr id="682" name="Google Shape;682;p46"/>
          <p:cNvSpPr txBox="1"/>
          <p:nvPr/>
        </p:nvSpPr>
        <p:spPr>
          <a:xfrm>
            <a:off x="1073882" y="4537832"/>
            <a:ext cx="2349000" cy="376500"/>
          </a:xfrm>
          <a:prstGeom prst="rect">
            <a:avLst/>
          </a:prstGeom>
          <a:noFill/>
          <a:ln>
            <a:noFill/>
          </a:ln>
        </p:spPr>
        <p:txBody>
          <a:bodyPr anchorCtr="0" anchor="ctr" bIns="45700" lIns="91425" spcFirstLastPara="1" rIns="91425" wrap="square" tIns="45700">
            <a:normAutofit lnSpcReduction="10000"/>
          </a:bodyPr>
          <a:lstStyle/>
          <a:p>
            <a:pPr indent="0" lvl="0" marL="0" marR="0" rtl="0" algn="l">
              <a:lnSpc>
                <a:spcPct val="100000"/>
              </a:lnSpc>
              <a:spcBef>
                <a:spcPts val="0"/>
              </a:spcBef>
              <a:spcAft>
                <a:spcPts val="0"/>
              </a:spcAft>
              <a:buNone/>
            </a:pPr>
            <a:r>
              <a:rPr i="1" lang="en-ZA" sz="1000">
                <a:solidFill>
                  <a:srgbClr val="09294E"/>
                </a:solidFill>
                <a:latin typeface="Open Sans"/>
                <a:ea typeface="Open Sans"/>
                <a:cs typeface="Open Sans"/>
                <a:sym typeface="Open Sans"/>
              </a:rPr>
              <a:t>Identify the intended policy outcomes and target drivers</a:t>
            </a:r>
            <a:endParaRPr i="1" sz="1000">
              <a:solidFill>
                <a:srgbClr val="09294E"/>
              </a:solidFill>
              <a:latin typeface="Open Sans"/>
              <a:ea typeface="Open Sans"/>
              <a:cs typeface="Open Sans"/>
              <a:sym typeface="Open Sans"/>
            </a:endParaRPr>
          </a:p>
        </p:txBody>
      </p:sp>
      <p:cxnSp>
        <p:nvCxnSpPr>
          <p:cNvPr id="683" name="Google Shape;683;p46"/>
          <p:cNvCxnSpPr>
            <a:stCxn id="681" idx="6"/>
            <a:endCxn id="682" idx="1"/>
          </p:cNvCxnSpPr>
          <p:nvPr/>
        </p:nvCxnSpPr>
        <p:spPr>
          <a:xfrm>
            <a:off x="871800" y="4726100"/>
            <a:ext cx="202200" cy="0"/>
          </a:xfrm>
          <a:prstGeom prst="straightConnector1">
            <a:avLst/>
          </a:prstGeom>
          <a:noFill/>
          <a:ln cap="flat" cmpd="sng" w="9525">
            <a:solidFill>
              <a:schemeClr val="dk1"/>
            </a:solidFill>
            <a:prstDash val="solid"/>
            <a:round/>
            <a:headEnd len="med" w="med" type="none"/>
            <a:tailEnd len="med" w="med" type="oval"/>
          </a:ln>
        </p:spPr>
      </p:cxnSp>
      <p:sp>
        <p:nvSpPr>
          <p:cNvPr id="684" name="Google Shape;684;p46"/>
          <p:cNvSpPr/>
          <p:nvPr/>
        </p:nvSpPr>
        <p:spPr>
          <a:xfrm>
            <a:off x="3885400" y="1026502"/>
            <a:ext cx="1373204" cy="781731"/>
          </a:xfrm>
          <a:custGeom>
            <a:rect b="b" l="l" r="r" t="t"/>
            <a:pathLst>
              <a:path extrusionOk="0" h="854351" w="1248367">
                <a:moveTo>
                  <a:pt x="0" y="85435"/>
                </a:moveTo>
                <a:cubicBezTo>
                  <a:pt x="0" y="38251"/>
                  <a:pt x="38251" y="0"/>
                  <a:pt x="85435" y="0"/>
                </a:cubicBezTo>
                <a:lnTo>
                  <a:pt x="1162932" y="0"/>
                </a:lnTo>
                <a:cubicBezTo>
                  <a:pt x="1210116" y="0"/>
                  <a:pt x="1248367" y="38251"/>
                  <a:pt x="1248367" y="85435"/>
                </a:cubicBezTo>
                <a:lnTo>
                  <a:pt x="1248367" y="768916"/>
                </a:lnTo>
                <a:cubicBezTo>
                  <a:pt x="1248367" y="816100"/>
                  <a:pt x="1210116" y="854351"/>
                  <a:pt x="1162932" y="854351"/>
                </a:cubicBezTo>
                <a:lnTo>
                  <a:pt x="85435" y="854351"/>
                </a:lnTo>
                <a:cubicBezTo>
                  <a:pt x="38251" y="854351"/>
                  <a:pt x="0" y="816100"/>
                  <a:pt x="0" y="768916"/>
                </a:cubicBezTo>
                <a:lnTo>
                  <a:pt x="0" y="85435"/>
                </a:lnTo>
                <a:close/>
              </a:path>
            </a:pathLst>
          </a:custGeom>
          <a:solidFill>
            <a:schemeClr val="lt2"/>
          </a:solidFill>
          <a:ln cap="flat" cmpd="sng" w="12700">
            <a:solidFill>
              <a:srgbClr val="A5A5A5"/>
            </a:solidFill>
            <a:prstDash val="solid"/>
            <a:miter lim="800000"/>
            <a:headEnd len="sm" w="sm" type="none"/>
            <a:tailEnd len="sm" w="sm" type="none"/>
          </a:ln>
        </p:spPr>
        <p:txBody>
          <a:bodyPr anchorCtr="0" anchor="ctr" bIns="74550" lIns="74550" spcFirstLastPara="1" rIns="74550" wrap="square" tIns="74550">
            <a:noAutofit/>
          </a:bodyPr>
          <a:lstStyle/>
          <a:p>
            <a:pPr indent="0" lvl="0" marL="0" marR="0" rtl="0" algn="ctr">
              <a:lnSpc>
                <a:spcPct val="90000"/>
              </a:lnSpc>
              <a:spcBef>
                <a:spcPts val="0"/>
              </a:spcBef>
              <a:spcAft>
                <a:spcPts val="0"/>
              </a:spcAft>
              <a:buClr>
                <a:schemeClr val="lt1"/>
              </a:buClr>
              <a:buSzPts val="1300"/>
              <a:buFont typeface="Arial"/>
              <a:buNone/>
            </a:pPr>
            <a:r>
              <a:rPr lang="en-ZA" sz="1000">
                <a:solidFill>
                  <a:schemeClr val="dk2"/>
                </a:solidFill>
                <a:latin typeface="Open Sans"/>
                <a:ea typeface="Open Sans"/>
                <a:cs typeface="Open Sans"/>
                <a:sym typeface="Open Sans"/>
              </a:rPr>
              <a:t>Estimate the area of land in each stratum</a:t>
            </a:r>
            <a:endParaRPr sz="1000">
              <a:solidFill>
                <a:schemeClr val="dk2"/>
              </a:solidFill>
              <a:latin typeface="Open Sans"/>
              <a:ea typeface="Open Sans"/>
              <a:cs typeface="Open Sans"/>
              <a:sym typeface="Open Sans"/>
            </a:endParaRPr>
          </a:p>
        </p:txBody>
      </p:sp>
      <p:sp>
        <p:nvSpPr>
          <p:cNvPr id="685" name="Google Shape;685;p46"/>
          <p:cNvSpPr txBox="1"/>
          <p:nvPr/>
        </p:nvSpPr>
        <p:spPr>
          <a:xfrm>
            <a:off x="389974" y="2023625"/>
            <a:ext cx="7577400" cy="2299500"/>
          </a:xfrm>
          <a:prstGeom prst="rect">
            <a:avLst/>
          </a:prstGeom>
          <a:noFill/>
          <a:ln>
            <a:noFill/>
          </a:ln>
        </p:spPr>
        <p:txBody>
          <a:bodyPr anchorCtr="0" anchor="t" bIns="45700" lIns="91425" spcFirstLastPara="1" rIns="91425" wrap="square" tIns="45700">
            <a:normAutofit/>
          </a:bodyPr>
          <a:lstStyle/>
          <a:p>
            <a:pPr indent="-165100" lvl="0" marL="228600" rtl="0" algn="l">
              <a:lnSpc>
                <a:spcPct val="90000"/>
              </a:lnSpc>
              <a:spcBef>
                <a:spcPts val="0"/>
              </a:spcBef>
              <a:spcAft>
                <a:spcPts val="0"/>
              </a:spcAft>
              <a:buClr>
                <a:srgbClr val="625852"/>
              </a:buClr>
              <a:buSzPts val="1200"/>
              <a:buFont typeface="Open Sans"/>
              <a:buChar char="•"/>
            </a:pPr>
            <a:r>
              <a:rPr lang="en-ZA" sz="1200">
                <a:solidFill>
                  <a:srgbClr val="625852"/>
                </a:solidFill>
                <a:latin typeface="Open Sans"/>
                <a:ea typeface="Open Sans"/>
                <a:cs typeface="Open Sans"/>
                <a:sym typeface="Open Sans"/>
              </a:rPr>
              <a:t>Generally there are four types of policy outcomes in the forestry sector:</a:t>
            </a:r>
            <a:endParaRPr sz="1200">
              <a:solidFill>
                <a:srgbClr val="625852"/>
              </a:solidFill>
              <a:latin typeface="Open Sans"/>
              <a:ea typeface="Open Sans"/>
              <a:cs typeface="Open Sans"/>
              <a:sym typeface="Open Sans"/>
            </a:endParaRPr>
          </a:p>
          <a:p>
            <a:pPr indent="-88900" lvl="0" marL="228600" rtl="0" algn="l">
              <a:lnSpc>
                <a:spcPct val="90000"/>
              </a:lnSpc>
              <a:spcBef>
                <a:spcPts val="1000"/>
              </a:spcBef>
              <a:spcAft>
                <a:spcPts val="0"/>
              </a:spcAft>
              <a:buNone/>
            </a:pPr>
            <a:r>
              <a:t/>
            </a:r>
            <a:endParaRPr sz="1200">
              <a:solidFill>
                <a:srgbClr val="625852"/>
              </a:solidFill>
              <a:latin typeface="Open Sans"/>
              <a:ea typeface="Open Sans"/>
              <a:cs typeface="Open Sans"/>
              <a:sym typeface="Open Sans"/>
            </a:endParaRPr>
          </a:p>
          <a:p>
            <a:pPr indent="-88900" lvl="0" marL="228600" rtl="0" algn="l">
              <a:lnSpc>
                <a:spcPct val="90000"/>
              </a:lnSpc>
              <a:spcBef>
                <a:spcPts val="1000"/>
              </a:spcBef>
              <a:spcAft>
                <a:spcPts val="0"/>
              </a:spcAft>
              <a:buNone/>
            </a:pPr>
            <a:r>
              <a:t/>
            </a:r>
            <a:endParaRPr sz="1200">
              <a:solidFill>
                <a:srgbClr val="625852"/>
              </a:solidFill>
              <a:latin typeface="Open Sans"/>
              <a:ea typeface="Open Sans"/>
              <a:cs typeface="Open Sans"/>
              <a:sym typeface="Open Sans"/>
            </a:endParaRPr>
          </a:p>
          <a:p>
            <a:pPr indent="-88900" lvl="0" marL="228600" rtl="0" algn="l">
              <a:lnSpc>
                <a:spcPct val="90000"/>
              </a:lnSpc>
              <a:spcBef>
                <a:spcPts val="1000"/>
              </a:spcBef>
              <a:spcAft>
                <a:spcPts val="0"/>
              </a:spcAft>
              <a:buNone/>
            </a:pPr>
            <a:r>
              <a:t/>
            </a:r>
            <a:endParaRPr sz="1200">
              <a:solidFill>
                <a:srgbClr val="625852"/>
              </a:solidFill>
              <a:latin typeface="Open Sans"/>
              <a:ea typeface="Open Sans"/>
              <a:cs typeface="Open Sans"/>
              <a:sym typeface="Open Sans"/>
            </a:endParaRPr>
          </a:p>
          <a:p>
            <a:pPr indent="-88900" lvl="0" marL="228600" rtl="0" algn="l">
              <a:lnSpc>
                <a:spcPct val="90000"/>
              </a:lnSpc>
              <a:spcBef>
                <a:spcPts val="1000"/>
              </a:spcBef>
              <a:spcAft>
                <a:spcPts val="0"/>
              </a:spcAft>
              <a:buNone/>
            </a:pPr>
            <a:r>
              <a:t/>
            </a:r>
            <a:endParaRPr sz="1200">
              <a:solidFill>
                <a:srgbClr val="625852"/>
              </a:solidFill>
              <a:latin typeface="Open Sans"/>
              <a:ea typeface="Open Sans"/>
              <a:cs typeface="Open Sans"/>
              <a:sym typeface="Open Sans"/>
            </a:endParaRPr>
          </a:p>
          <a:p>
            <a:pPr indent="0" lvl="0" marL="0" rtl="0" algn="l">
              <a:lnSpc>
                <a:spcPct val="90000"/>
              </a:lnSpc>
              <a:spcBef>
                <a:spcPts val="1000"/>
              </a:spcBef>
              <a:spcAft>
                <a:spcPts val="0"/>
              </a:spcAft>
              <a:buNone/>
            </a:pPr>
            <a:r>
              <a:t/>
            </a:r>
            <a:endParaRPr sz="1200">
              <a:solidFill>
                <a:srgbClr val="625852"/>
              </a:solidFill>
              <a:latin typeface="Open Sans"/>
              <a:ea typeface="Open Sans"/>
              <a:cs typeface="Open Sans"/>
              <a:sym typeface="Open Sans"/>
            </a:endParaRPr>
          </a:p>
          <a:p>
            <a:pPr indent="-165100" lvl="0" marL="228600" rtl="0" algn="l">
              <a:lnSpc>
                <a:spcPct val="90000"/>
              </a:lnSpc>
              <a:spcBef>
                <a:spcPts val="1000"/>
              </a:spcBef>
              <a:spcAft>
                <a:spcPts val="0"/>
              </a:spcAft>
              <a:buClr>
                <a:srgbClr val="625852"/>
              </a:buClr>
              <a:buSzPts val="1200"/>
              <a:buFont typeface="Open Sans"/>
              <a:buChar char="•"/>
            </a:pPr>
            <a:r>
              <a:rPr lang="en-ZA" sz="1200">
                <a:solidFill>
                  <a:srgbClr val="625852"/>
                </a:solidFill>
                <a:latin typeface="Open Sans"/>
                <a:ea typeface="Open Sans"/>
                <a:cs typeface="Open Sans"/>
                <a:sym typeface="Open Sans"/>
              </a:rPr>
              <a:t>Data for key parameters will vary depending on the intended policy outcome</a:t>
            </a:r>
            <a:endParaRPr sz="1200">
              <a:solidFill>
                <a:srgbClr val="625852"/>
              </a:solidFill>
              <a:latin typeface="Open Sans"/>
              <a:ea typeface="Open Sans"/>
              <a:cs typeface="Open Sans"/>
              <a:sym typeface="Open Sans"/>
            </a:endParaRPr>
          </a:p>
        </p:txBody>
      </p:sp>
      <p:grpSp>
        <p:nvGrpSpPr>
          <p:cNvPr id="686" name="Google Shape;686;p46"/>
          <p:cNvGrpSpPr/>
          <p:nvPr/>
        </p:nvGrpSpPr>
        <p:grpSpPr>
          <a:xfrm>
            <a:off x="390406" y="2508232"/>
            <a:ext cx="8256660" cy="1081398"/>
            <a:chOff x="449" y="51987"/>
            <a:chExt cx="8430325" cy="1474500"/>
          </a:xfrm>
        </p:grpSpPr>
        <p:sp>
          <p:nvSpPr>
            <p:cNvPr id="687" name="Google Shape;687;p46"/>
            <p:cNvSpPr/>
            <p:nvPr/>
          </p:nvSpPr>
          <p:spPr>
            <a:xfrm>
              <a:off x="449" y="51987"/>
              <a:ext cx="1923300" cy="1474500"/>
            </a:xfrm>
            <a:prstGeom prst="rect">
              <a:avLst/>
            </a:prstGeom>
            <a:solidFill>
              <a:schemeClr val="accent3"/>
            </a:solidFill>
            <a:ln cap="flat" cmpd="sng" w="12700">
              <a:solidFill>
                <a:srgbClr val="FFFFFF"/>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sz="1000">
                <a:latin typeface="Open Sans"/>
                <a:ea typeface="Open Sans"/>
                <a:cs typeface="Open Sans"/>
                <a:sym typeface="Open Sans"/>
              </a:endParaRPr>
            </a:p>
          </p:txBody>
        </p:sp>
        <p:sp>
          <p:nvSpPr>
            <p:cNvPr id="688" name="Google Shape;688;p46"/>
            <p:cNvSpPr txBox="1"/>
            <p:nvPr/>
          </p:nvSpPr>
          <p:spPr>
            <a:xfrm>
              <a:off x="449" y="51987"/>
              <a:ext cx="1923300" cy="1474500"/>
            </a:xfrm>
            <a:prstGeom prst="rect">
              <a:avLst/>
            </a:prstGeom>
            <a:noFill/>
            <a:ln>
              <a:noFill/>
            </a:ln>
          </p:spPr>
          <p:txBody>
            <a:bodyPr anchorCtr="0" anchor="ctr" bIns="68575" lIns="68575" spcFirstLastPara="1" rIns="68575" wrap="square" tIns="68575">
              <a:noAutofit/>
            </a:bodyPr>
            <a:lstStyle/>
            <a:p>
              <a:pPr indent="0" lvl="0" marL="0" marR="0" rtl="0" algn="ctr">
                <a:lnSpc>
                  <a:spcPct val="90000"/>
                </a:lnSpc>
                <a:spcBef>
                  <a:spcPts val="0"/>
                </a:spcBef>
                <a:spcAft>
                  <a:spcPts val="0"/>
                </a:spcAft>
                <a:buClr>
                  <a:srgbClr val="FFFFFF"/>
                </a:buClr>
                <a:buSzPts val="1800"/>
                <a:buFont typeface="Arial"/>
                <a:buNone/>
              </a:pPr>
              <a:r>
                <a:rPr lang="en-ZA" sz="1000">
                  <a:solidFill>
                    <a:schemeClr val="dk2"/>
                  </a:solidFill>
                  <a:latin typeface="Open Sans"/>
                  <a:ea typeface="Open Sans"/>
                  <a:cs typeface="Open Sans"/>
                  <a:sym typeface="Open Sans"/>
                </a:rPr>
                <a:t>Increase forest carbon stocks by converting land to forests (A/R)</a:t>
              </a:r>
              <a:endParaRPr sz="1000">
                <a:solidFill>
                  <a:schemeClr val="dk2"/>
                </a:solidFill>
                <a:latin typeface="Open Sans"/>
                <a:ea typeface="Open Sans"/>
                <a:cs typeface="Open Sans"/>
                <a:sym typeface="Open Sans"/>
              </a:endParaRPr>
            </a:p>
          </p:txBody>
        </p:sp>
        <p:sp>
          <p:nvSpPr>
            <p:cNvPr id="689" name="Google Shape;689;p46"/>
            <p:cNvSpPr/>
            <p:nvPr/>
          </p:nvSpPr>
          <p:spPr>
            <a:xfrm>
              <a:off x="2169457" y="51987"/>
              <a:ext cx="1923300" cy="1474500"/>
            </a:xfrm>
            <a:prstGeom prst="rect">
              <a:avLst/>
            </a:prstGeom>
            <a:solidFill>
              <a:schemeClr val="accent3"/>
            </a:solidFill>
            <a:ln cap="flat" cmpd="sng" w="12700">
              <a:solidFill>
                <a:srgbClr val="FFFFFF"/>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sz="1000">
                <a:latin typeface="Open Sans"/>
                <a:ea typeface="Open Sans"/>
                <a:cs typeface="Open Sans"/>
                <a:sym typeface="Open Sans"/>
              </a:endParaRPr>
            </a:p>
          </p:txBody>
        </p:sp>
        <p:sp>
          <p:nvSpPr>
            <p:cNvPr id="690" name="Google Shape;690;p46"/>
            <p:cNvSpPr txBox="1"/>
            <p:nvPr/>
          </p:nvSpPr>
          <p:spPr>
            <a:xfrm>
              <a:off x="2169457" y="51987"/>
              <a:ext cx="1923300" cy="1474500"/>
            </a:xfrm>
            <a:prstGeom prst="rect">
              <a:avLst/>
            </a:prstGeom>
            <a:noFill/>
            <a:ln>
              <a:noFill/>
            </a:ln>
          </p:spPr>
          <p:txBody>
            <a:bodyPr anchorCtr="0" anchor="ctr" bIns="68575" lIns="68575" spcFirstLastPara="1" rIns="68575" wrap="square" tIns="68575">
              <a:noAutofit/>
            </a:bodyPr>
            <a:lstStyle/>
            <a:p>
              <a:pPr indent="0" lvl="0" marL="0" marR="0" rtl="0" algn="ctr">
                <a:lnSpc>
                  <a:spcPct val="90000"/>
                </a:lnSpc>
                <a:spcBef>
                  <a:spcPts val="0"/>
                </a:spcBef>
                <a:spcAft>
                  <a:spcPts val="0"/>
                </a:spcAft>
                <a:buClr>
                  <a:srgbClr val="FFFFFF"/>
                </a:buClr>
                <a:buSzPts val="1800"/>
                <a:buFont typeface="Arial"/>
                <a:buNone/>
              </a:pPr>
              <a:r>
                <a:rPr lang="en-ZA" sz="1000">
                  <a:solidFill>
                    <a:schemeClr val="dk2"/>
                  </a:solidFill>
                  <a:latin typeface="Open Sans"/>
                  <a:ea typeface="Open Sans"/>
                  <a:cs typeface="Open Sans"/>
                  <a:sym typeface="Open Sans"/>
                </a:rPr>
                <a:t>Increase carbon stocks in existing forests</a:t>
              </a:r>
              <a:endParaRPr sz="1000">
                <a:solidFill>
                  <a:schemeClr val="dk2"/>
                </a:solidFill>
                <a:latin typeface="Open Sans"/>
                <a:ea typeface="Open Sans"/>
                <a:cs typeface="Open Sans"/>
                <a:sym typeface="Open Sans"/>
              </a:endParaRPr>
            </a:p>
          </p:txBody>
        </p:sp>
        <p:sp>
          <p:nvSpPr>
            <p:cNvPr id="691" name="Google Shape;691;p46"/>
            <p:cNvSpPr/>
            <p:nvPr/>
          </p:nvSpPr>
          <p:spPr>
            <a:xfrm>
              <a:off x="4338466" y="51987"/>
              <a:ext cx="1923300" cy="1474500"/>
            </a:xfrm>
            <a:prstGeom prst="rect">
              <a:avLst/>
            </a:prstGeom>
            <a:solidFill>
              <a:schemeClr val="accent3"/>
            </a:solidFill>
            <a:ln cap="flat" cmpd="sng" w="12700">
              <a:solidFill>
                <a:srgbClr val="FFFFFF"/>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sz="1000">
                <a:latin typeface="Open Sans"/>
                <a:ea typeface="Open Sans"/>
                <a:cs typeface="Open Sans"/>
                <a:sym typeface="Open Sans"/>
              </a:endParaRPr>
            </a:p>
          </p:txBody>
        </p:sp>
        <p:sp>
          <p:nvSpPr>
            <p:cNvPr id="692" name="Google Shape;692;p46"/>
            <p:cNvSpPr txBox="1"/>
            <p:nvPr/>
          </p:nvSpPr>
          <p:spPr>
            <a:xfrm>
              <a:off x="4338466" y="51987"/>
              <a:ext cx="1923300" cy="1474500"/>
            </a:xfrm>
            <a:prstGeom prst="rect">
              <a:avLst/>
            </a:prstGeom>
            <a:noFill/>
            <a:ln>
              <a:noFill/>
            </a:ln>
          </p:spPr>
          <p:txBody>
            <a:bodyPr anchorCtr="0" anchor="ctr" bIns="68575" lIns="68575" spcFirstLastPara="1" rIns="68575" wrap="square" tIns="68575">
              <a:noAutofit/>
            </a:bodyPr>
            <a:lstStyle/>
            <a:p>
              <a:pPr indent="0" lvl="0" marL="0" marR="0" rtl="0" algn="ctr">
                <a:lnSpc>
                  <a:spcPct val="90000"/>
                </a:lnSpc>
                <a:spcBef>
                  <a:spcPts val="0"/>
                </a:spcBef>
                <a:spcAft>
                  <a:spcPts val="0"/>
                </a:spcAft>
                <a:buClr>
                  <a:srgbClr val="FFFFFF"/>
                </a:buClr>
                <a:buSzPts val="1800"/>
                <a:buFont typeface="Arial"/>
                <a:buNone/>
              </a:pPr>
              <a:r>
                <a:rPr lang="en-ZA" sz="1000">
                  <a:solidFill>
                    <a:schemeClr val="dk2"/>
                  </a:solidFill>
                  <a:latin typeface="Open Sans"/>
                  <a:ea typeface="Open Sans"/>
                  <a:cs typeface="Open Sans"/>
                  <a:sym typeface="Open Sans"/>
                </a:rPr>
                <a:t>Reduce emissions from deforestation</a:t>
              </a:r>
              <a:endParaRPr sz="1000">
                <a:solidFill>
                  <a:schemeClr val="dk2"/>
                </a:solidFill>
                <a:latin typeface="Open Sans"/>
                <a:ea typeface="Open Sans"/>
                <a:cs typeface="Open Sans"/>
                <a:sym typeface="Open Sans"/>
              </a:endParaRPr>
            </a:p>
          </p:txBody>
        </p:sp>
        <p:sp>
          <p:nvSpPr>
            <p:cNvPr id="693" name="Google Shape;693;p46"/>
            <p:cNvSpPr/>
            <p:nvPr/>
          </p:nvSpPr>
          <p:spPr>
            <a:xfrm>
              <a:off x="6507474" y="51987"/>
              <a:ext cx="1923300" cy="1474500"/>
            </a:xfrm>
            <a:prstGeom prst="rect">
              <a:avLst/>
            </a:prstGeom>
            <a:solidFill>
              <a:schemeClr val="accent3"/>
            </a:solidFill>
            <a:ln cap="flat" cmpd="sng" w="12700">
              <a:solidFill>
                <a:srgbClr val="FFFFFF"/>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sz="1000">
                <a:latin typeface="Open Sans"/>
                <a:ea typeface="Open Sans"/>
                <a:cs typeface="Open Sans"/>
                <a:sym typeface="Open Sans"/>
              </a:endParaRPr>
            </a:p>
          </p:txBody>
        </p:sp>
        <p:sp>
          <p:nvSpPr>
            <p:cNvPr id="694" name="Google Shape;694;p46"/>
            <p:cNvSpPr txBox="1"/>
            <p:nvPr/>
          </p:nvSpPr>
          <p:spPr>
            <a:xfrm>
              <a:off x="6507474" y="51987"/>
              <a:ext cx="1923300" cy="1474500"/>
            </a:xfrm>
            <a:prstGeom prst="rect">
              <a:avLst/>
            </a:prstGeom>
            <a:noFill/>
            <a:ln>
              <a:noFill/>
            </a:ln>
          </p:spPr>
          <p:txBody>
            <a:bodyPr anchorCtr="0" anchor="ctr" bIns="68575" lIns="68575" spcFirstLastPara="1" rIns="68575" wrap="square" tIns="68575">
              <a:noAutofit/>
            </a:bodyPr>
            <a:lstStyle/>
            <a:p>
              <a:pPr indent="0" lvl="0" marL="0" marR="0" rtl="0" algn="ctr">
                <a:lnSpc>
                  <a:spcPct val="90000"/>
                </a:lnSpc>
                <a:spcBef>
                  <a:spcPts val="0"/>
                </a:spcBef>
                <a:spcAft>
                  <a:spcPts val="0"/>
                </a:spcAft>
                <a:buClr>
                  <a:srgbClr val="FFFFFF"/>
                </a:buClr>
                <a:buSzPts val="1800"/>
                <a:buFont typeface="Arial"/>
                <a:buNone/>
              </a:pPr>
              <a:r>
                <a:rPr lang="en-ZA" sz="1000">
                  <a:solidFill>
                    <a:schemeClr val="dk2"/>
                  </a:solidFill>
                  <a:latin typeface="Open Sans"/>
                  <a:ea typeface="Open Sans"/>
                  <a:cs typeface="Open Sans"/>
                  <a:sym typeface="Open Sans"/>
                </a:rPr>
                <a:t>Reduce emissions from degradation</a:t>
              </a:r>
              <a:endParaRPr sz="1000">
                <a:solidFill>
                  <a:schemeClr val="dk2"/>
                </a:solidFill>
                <a:latin typeface="Open Sans"/>
                <a:ea typeface="Open Sans"/>
                <a:cs typeface="Open Sans"/>
                <a:sym typeface="Open Sans"/>
              </a:endParaRPr>
            </a:p>
          </p:txBody>
        </p:sp>
      </p:grpSp>
      <p:sp>
        <p:nvSpPr>
          <p:cNvPr id="695" name="Google Shape;695;p46"/>
          <p:cNvSpPr txBox="1"/>
          <p:nvPr>
            <p:ph idx="4294967295" type="body"/>
          </p:nvPr>
        </p:nvSpPr>
        <p:spPr>
          <a:xfrm>
            <a:off x="4648346" y="4697034"/>
            <a:ext cx="681900" cy="153300"/>
          </a:xfrm>
          <a:prstGeom prst="rect">
            <a:avLst/>
          </a:prstGeom>
          <a:solidFill>
            <a:srgbClr val="E7E7E7"/>
          </a:solidFill>
          <a:ln cap="flat" cmpd="sng" w="12700">
            <a:solidFill>
              <a:srgbClr val="BFBFBF"/>
            </a:solidFill>
            <a:prstDash val="solid"/>
            <a:miter lim="800000"/>
            <a:headEnd len="sm" w="sm" type="none"/>
            <a:tailEnd len="sm" w="sm" type="none"/>
          </a:ln>
        </p:spPr>
        <p:txBody>
          <a:bodyPr anchorCtr="0" anchor="ctr" bIns="45700" lIns="91425" spcFirstLastPara="1" rIns="91425" wrap="square" tIns="45700">
            <a:noAutofit/>
          </a:bodyPr>
          <a:lstStyle/>
          <a:p>
            <a:pPr indent="0" lvl="0" marL="0" rtl="0" algn="ctr">
              <a:lnSpc>
                <a:spcPct val="90000"/>
              </a:lnSpc>
              <a:spcBef>
                <a:spcPts val="0"/>
              </a:spcBef>
              <a:spcAft>
                <a:spcPts val="1200"/>
              </a:spcAft>
              <a:buClr>
                <a:srgbClr val="09294E"/>
              </a:buClr>
              <a:buSzPts val="800"/>
              <a:buNone/>
            </a:pPr>
            <a:r>
              <a:rPr lang="en-ZA" sz="800"/>
              <a:t>Chapter 7</a:t>
            </a:r>
            <a:endParaRPr sz="800"/>
          </a:p>
        </p:txBody>
      </p:sp>
      <p:sp>
        <p:nvSpPr>
          <p:cNvPr id="696" name="Google Shape;696;p46"/>
          <p:cNvSpPr txBox="1"/>
          <p:nvPr>
            <p:ph idx="4294967295" type="body"/>
          </p:nvPr>
        </p:nvSpPr>
        <p:spPr>
          <a:xfrm>
            <a:off x="6194103" y="4697034"/>
            <a:ext cx="685800" cy="153300"/>
          </a:xfrm>
          <a:prstGeom prst="rect">
            <a:avLst/>
          </a:prstGeom>
          <a:solidFill>
            <a:srgbClr val="E7E7E7"/>
          </a:solidFill>
          <a:ln cap="flat" cmpd="sng" w="12700">
            <a:solidFill>
              <a:srgbClr val="BFBFBF"/>
            </a:solidFill>
            <a:prstDash val="solid"/>
            <a:miter lim="800000"/>
            <a:headEnd len="sm" w="sm" type="none"/>
            <a:tailEnd len="sm" w="sm" type="none"/>
          </a:ln>
        </p:spPr>
        <p:txBody>
          <a:bodyPr anchorCtr="0" anchor="ctr" bIns="45700" lIns="91425" spcFirstLastPara="1" rIns="91425" wrap="square" tIns="45700">
            <a:noAutofit/>
          </a:bodyPr>
          <a:lstStyle/>
          <a:p>
            <a:pPr indent="0" lvl="0" marL="0" rtl="0" algn="l">
              <a:lnSpc>
                <a:spcPct val="90000"/>
              </a:lnSpc>
              <a:spcBef>
                <a:spcPts val="0"/>
              </a:spcBef>
              <a:spcAft>
                <a:spcPts val="1200"/>
              </a:spcAft>
              <a:buClr>
                <a:srgbClr val="09294E"/>
              </a:buClr>
              <a:buSzPts val="800"/>
              <a:buNone/>
            </a:pPr>
            <a:r>
              <a:rPr lang="en-ZA" sz="800"/>
              <a:t>Chapter 9</a:t>
            </a:r>
            <a:endParaRPr sz="800"/>
          </a:p>
        </p:txBody>
      </p:sp>
      <p:sp>
        <p:nvSpPr>
          <p:cNvPr id="697" name="Google Shape;697;p46"/>
          <p:cNvSpPr txBox="1"/>
          <p:nvPr>
            <p:ph idx="4294967295" type="body"/>
          </p:nvPr>
        </p:nvSpPr>
        <p:spPr>
          <a:xfrm>
            <a:off x="5421224" y="4697034"/>
            <a:ext cx="681900" cy="153300"/>
          </a:xfrm>
          <a:prstGeom prst="rect">
            <a:avLst/>
          </a:prstGeom>
          <a:solidFill>
            <a:srgbClr val="E7E7E7"/>
          </a:solidFill>
          <a:ln cap="flat" cmpd="sng" w="12700">
            <a:solidFill>
              <a:srgbClr val="BFBFBF"/>
            </a:solidFill>
            <a:prstDash val="solid"/>
            <a:miter lim="800000"/>
            <a:headEnd len="sm" w="sm" type="none"/>
            <a:tailEnd len="sm" w="sm" type="none"/>
          </a:ln>
        </p:spPr>
        <p:txBody>
          <a:bodyPr anchorCtr="0" anchor="ctr" bIns="45700" lIns="91425" spcFirstLastPara="1" rIns="91425" wrap="square" tIns="45700">
            <a:noAutofit/>
          </a:bodyPr>
          <a:lstStyle/>
          <a:p>
            <a:pPr indent="0" lvl="0" marL="0" rtl="0" algn="ctr">
              <a:lnSpc>
                <a:spcPct val="90000"/>
              </a:lnSpc>
              <a:spcBef>
                <a:spcPts val="0"/>
              </a:spcBef>
              <a:spcAft>
                <a:spcPts val="1200"/>
              </a:spcAft>
              <a:buClr>
                <a:srgbClr val="09294E"/>
              </a:buClr>
              <a:buSzPts val="800"/>
              <a:buNone/>
            </a:pPr>
            <a:r>
              <a:rPr lang="en-ZA" sz="800"/>
              <a:t>Chapter 8</a:t>
            </a:r>
            <a:endParaRPr sz="800"/>
          </a:p>
        </p:txBody>
      </p:sp>
      <p:sp>
        <p:nvSpPr>
          <p:cNvPr id="698" name="Google Shape;698;p46">
            <a:hlinkClick action="ppaction://hlinksldjump" r:id="rId5"/>
          </p:cNvPr>
          <p:cNvSpPr/>
          <p:nvPr/>
        </p:nvSpPr>
        <p:spPr>
          <a:xfrm>
            <a:off x="4657825" y="4697034"/>
            <a:ext cx="672600" cy="1533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800">
              <a:solidFill>
                <a:schemeClr val="lt1"/>
              </a:solidFill>
              <a:latin typeface="Open Sans"/>
              <a:ea typeface="Open Sans"/>
              <a:cs typeface="Open Sans"/>
              <a:sym typeface="Open Sans"/>
            </a:endParaRPr>
          </a:p>
        </p:txBody>
      </p:sp>
      <p:sp>
        <p:nvSpPr>
          <p:cNvPr id="699" name="Google Shape;699;p46">
            <a:hlinkClick action="ppaction://hlinksldjump" r:id="rId6"/>
          </p:cNvPr>
          <p:cNvSpPr/>
          <p:nvPr/>
        </p:nvSpPr>
        <p:spPr>
          <a:xfrm>
            <a:off x="5417449" y="4697034"/>
            <a:ext cx="681900" cy="1533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sp>
        <p:nvSpPr>
          <p:cNvPr id="700" name="Google Shape;700;p46">
            <a:hlinkClick action="ppaction://hlinksldjump" r:id="rId7"/>
          </p:cNvPr>
          <p:cNvSpPr/>
          <p:nvPr/>
        </p:nvSpPr>
        <p:spPr>
          <a:xfrm>
            <a:off x="6186552" y="4697034"/>
            <a:ext cx="681900" cy="1533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05" name="Shape 705"/>
        <p:cNvGrpSpPr/>
        <p:nvPr/>
      </p:nvGrpSpPr>
      <p:grpSpPr>
        <a:xfrm>
          <a:off x="0" y="0"/>
          <a:ext cx="0" cy="0"/>
          <a:chOff x="0" y="0"/>
          <a:chExt cx="0" cy="0"/>
        </a:xfrm>
      </p:grpSpPr>
      <p:sp>
        <p:nvSpPr>
          <p:cNvPr id="706" name="Google Shape;706;p47"/>
          <p:cNvSpPr txBox="1"/>
          <p:nvPr/>
        </p:nvSpPr>
        <p:spPr>
          <a:xfrm>
            <a:off x="427350" y="2209062"/>
            <a:ext cx="8289300" cy="21162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None/>
            </a:pPr>
            <a:r>
              <a:rPr lang="en-ZA">
                <a:solidFill>
                  <a:schemeClr val="dk2"/>
                </a:solidFill>
                <a:latin typeface="Open Sans"/>
                <a:ea typeface="Open Sans"/>
                <a:cs typeface="Open Sans"/>
                <a:sym typeface="Open Sans"/>
              </a:rPr>
              <a:t>Drivers</a:t>
            </a:r>
            <a:endParaRPr>
              <a:solidFill>
                <a:schemeClr val="dk2"/>
              </a:solidFill>
              <a:latin typeface="Open Sans"/>
              <a:ea typeface="Open Sans"/>
              <a:cs typeface="Open Sans"/>
              <a:sym typeface="Open Sans"/>
            </a:endParaRPr>
          </a:p>
          <a:p>
            <a:pPr indent="-190500" lvl="1" marL="685800" rtl="0" algn="l">
              <a:lnSpc>
                <a:spcPct val="90000"/>
              </a:lnSpc>
              <a:spcBef>
                <a:spcPts val="500"/>
              </a:spcBef>
              <a:spcAft>
                <a:spcPts val="0"/>
              </a:spcAft>
              <a:buClr>
                <a:schemeClr val="dk2"/>
              </a:buClr>
              <a:buSzPts val="1200"/>
              <a:buFont typeface="Open Sans"/>
              <a:buChar char="•"/>
            </a:pPr>
            <a:r>
              <a:rPr lang="en-ZA" sz="1200">
                <a:solidFill>
                  <a:schemeClr val="dk2"/>
                </a:solidFill>
                <a:latin typeface="Open Sans"/>
                <a:ea typeface="Open Sans"/>
                <a:cs typeface="Open Sans"/>
                <a:sym typeface="Open Sans"/>
              </a:rPr>
              <a:t>Categorical description of agents and processes that lead to GHG emissions</a:t>
            </a:r>
            <a:endParaRPr sz="1200">
              <a:solidFill>
                <a:schemeClr val="dk2"/>
              </a:solidFill>
              <a:latin typeface="Open Sans"/>
              <a:ea typeface="Open Sans"/>
              <a:cs typeface="Open Sans"/>
              <a:sym typeface="Open Sans"/>
            </a:endParaRPr>
          </a:p>
          <a:p>
            <a:pPr indent="-190500" lvl="1" marL="685800" rtl="0" algn="l">
              <a:lnSpc>
                <a:spcPct val="90000"/>
              </a:lnSpc>
              <a:spcBef>
                <a:spcPts val="500"/>
              </a:spcBef>
              <a:spcAft>
                <a:spcPts val="0"/>
              </a:spcAft>
              <a:buClr>
                <a:schemeClr val="dk2"/>
              </a:buClr>
              <a:buSzPts val="1200"/>
              <a:buFont typeface="Open Sans"/>
              <a:buChar char="•"/>
            </a:pPr>
            <a:r>
              <a:rPr lang="en-ZA" sz="1200">
                <a:solidFill>
                  <a:schemeClr val="dk2"/>
                </a:solidFill>
                <a:latin typeface="Open Sans"/>
                <a:ea typeface="Open Sans"/>
                <a:cs typeface="Open Sans"/>
                <a:sym typeface="Open Sans"/>
              </a:rPr>
              <a:t>Policies enable or incentivize measures that are designed to affect target drivers</a:t>
            </a:r>
            <a:endParaRPr sz="1200">
              <a:solidFill>
                <a:schemeClr val="dk2"/>
              </a:solidFill>
              <a:latin typeface="Open Sans"/>
              <a:ea typeface="Open Sans"/>
              <a:cs typeface="Open Sans"/>
              <a:sym typeface="Open Sans"/>
            </a:endParaRPr>
          </a:p>
          <a:p>
            <a:pPr indent="-190500" lvl="1" marL="685800" rtl="0" algn="l">
              <a:lnSpc>
                <a:spcPct val="90000"/>
              </a:lnSpc>
              <a:spcBef>
                <a:spcPts val="500"/>
              </a:spcBef>
              <a:spcAft>
                <a:spcPts val="0"/>
              </a:spcAft>
              <a:buClr>
                <a:schemeClr val="dk2"/>
              </a:buClr>
              <a:buSzPts val="1200"/>
              <a:buFont typeface="Open Sans"/>
              <a:buChar char="•"/>
            </a:pPr>
            <a:r>
              <a:rPr lang="en-ZA" sz="1200">
                <a:solidFill>
                  <a:schemeClr val="dk2"/>
                </a:solidFill>
                <a:latin typeface="Open Sans"/>
                <a:ea typeface="Open Sans"/>
                <a:cs typeface="Open Sans"/>
                <a:sym typeface="Open Sans"/>
              </a:rPr>
              <a:t>Target drivers need to be identified in the baseline scenario because assumptions about them are modified to develop the policy scenario</a:t>
            </a:r>
            <a:endParaRPr sz="1200">
              <a:solidFill>
                <a:schemeClr val="dk2"/>
              </a:solidFill>
              <a:latin typeface="Open Sans"/>
              <a:ea typeface="Open Sans"/>
              <a:cs typeface="Open Sans"/>
              <a:sym typeface="Open Sans"/>
            </a:endParaRPr>
          </a:p>
          <a:p>
            <a:pPr indent="-190500" lvl="1" marL="685800" rtl="0" algn="l">
              <a:lnSpc>
                <a:spcPct val="90000"/>
              </a:lnSpc>
              <a:spcBef>
                <a:spcPts val="500"/>
              </a:spcBef>
              <a:spcAft>
                <a:spcPts val="0"/>
              </a:spcAft>
              <a:buClr>
                <a:schemeClr val="dk2"/>
              </a:buClr>
              <a:buSzPts val="1200"/>
              <a:buFont typeface="Open Sans"/>
              <a:buChar char="•"/>
            </a:pPr>
            <a:r>
              <a:rPr lang="en-ZA" sz="1200">
                <a:solidFill>
                  <a:schemeClr val="dk2"/>
                </a:solidFill>
                <a:latin typeface="Open Sans"/>
                <a:ea typeface="Open Sans"/>
                <a:cs typeface="Open Sans"/>
                <a:sym typeface="Open Sans"/>
              </a:rPr>
              <a:t>Drivers not affected by the policy do not need to be analysed as they remain constant between the baseline and the policy scenario</a:t>
            </a:r>
            <a:endParaRPr sz="1200">
              <a:solidFill>
                <a:schemeClr val="dk2"/>
              </a:solidFill>
              <a:latin typeface="Open Sans"/>
              <a:ea typeface="Open Sans"/>
              <a:cs typeface="Open Sans"/>
              <a:sym typeface="Open Sans"/>
            </a:endParaRPr>
          </a:p>
        </p:txBody>
      </p:sp>
      <p:sp>
        <p:nvSpPr>
          <p:cNvPr id="707" name="Google Shape;707;p47"/>
          <p:cNvSpPr txBox="1"/>
          <p:nvPr>
            <p:ph type="title"/>
          </p:nvPr>
        </p:nvSpPr>
        <p:spPr>
          <a:xfrm>
            <a:off x="311700" y="216425"/>
            <a:ext cx="8520600" cy="572700"/>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rgbClr val="625852"/>
              </a:buClr>
              <a:buSzPct val="100000"/>
              <a:buFont typeface="Arial"/>
              <a:buNone/>
            </a:pPr>
            <a:r>
              <a:rPr lang="en-ZA" sz="2700"/>
              <a:t> 7.2.1 Identify intended policy outcomes and target drivers</a:t>
            </a:r>
            <a:endParaRPr/>
          </a:p>
        </p:txBody>
      </p:sp>
      <p:sp>
        <p:nvSpPr>
          <p:cNvPr id="708" name="Google Shape;708;p47">
            <a:hlinkClick action="ppaction://hlinksldjump" r:id="rId3"/>
          </p:cNvPr>
          <p:cNvSpPr txBox="1"/>
          <p:nvPr/>
        </p:nvSpPr>
        <p:spPr>
          <a:xfrm>
            <a:off x="3652175" y="4649525"/>
            <a:ext cx="763500" cy="225300"/>
          </a:xfrm>
          <a:prstGeom prst="rect">
            <a:avLst/>
          </a:prstGeom>
          <a:solidFill>
            <a:schemeClr val="accent1"/>
          </a:solidFill>
          <a:ln cap="flat" cmpd="sng" w="12700">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90000"/>
              </a:lnSpc>
              <a:spcBef>
                <a:spcPts val="0"/>
              </a:spcBef>
              <a:spcAft>
                <a:spcPts val="0"/>
              </a:spcAft>
              <a:buClr>
                <a:srgbClr val="09294E"/>
              </a:buClr>
              <a:buSzPts val="900"/>
              <a:buFont typeface="Arial"/>
              <a:buNone/>
            </a:pPr>
            <a:r>
              <a:rPr b="1" lang="en-ZA" sz="900">
                <a:solidFill>
                  <a:schemeClr val="lt1"/>
                </a:solidFill>
                <a:latin typeface="Arial"/>
                <a:ea typeface="Arial"/>
                <a:cs typeface="Arial"/>
                <a:sym typeface="Arial"/>
              </a:rPr>
              <a:t>Exa</a:t>
            </a:r>
            <a:r>
              <a:rPr b="1" lang="en-ZA" sz="900">
                <a:solidFill>
                  <a:schemeClr val="lt1"/>
                </a:solidFill>
                <a:latin typeface="Arial"/>
                <a:ea typeface="Arial"/>
                <a:cs typeface="Arial"/>
                <a:sym typeface="Arial"/>
              </a:rPr>
              <a:t>m</a:t>
            </a:r>
            <a:r>
              <a:rPr b="1" lang="en-ZA" sz="900">
                <a:solidFill>
                  <a:schemeClr val="lt1"/>
                </a:solidFill>
                <a:latin typeface="Arial"/>
                <a:ea typeface="Arial"/>
                <a:cs typeface="Arial"/>
                <a:sym typeface="Arial"/>
              </a:rPr>
              <a:t>ple</a:t>
            </a:r>
            <a:endParaRPr>
              <a:solidFill>
                <a:schemeClr val="lt1"/>
              </a:solidFill>
            </a:endParaRPr>
          </a:p>
        </p:txBody>
      </p:sp>
      <p:sp>
        <p:nvSpPr>
          <p:cNvPr id="709" name="Google Shape;709;p47"/>
          <p:cNvSpPr/>
          <p:nvPr/>
        </p:nvSpPr>
        <p:spPr>
          <a:xfrm>
            <a:off x="7380825" y="1026502"/>
            <a:ext cx="1373204" cy="781731"/>
          </a:xfrm>
          <a:custGeom>
            <a:rect b="b" l="l" r="r" t="t"/>
            <a:pathLst>
              <a:path extrusionOk="0" h="854351" w="1248367">
                <a:moveTo>
                  <a:pt x="0" y="85435"/>
                </a:moveTo>
                <a:cubicBezTo>
                  <a:pt x="0" y="38251"/>
                  <a:pt x="38251" y="0"/>
                  <a:pt x="85435" y="0"/>
                </a:cubicBezTo>
                <a:lnTo>
                  <a:pt x="1162932" y="0"/>
                </a:lnTo>
                <a:cubicBezTo>
                  <a:pt x="1210116" y="0"/>
                  <a:pt x="1248367" y="38251"/>
                  <a:pt x="1248367" y="85435"/>
                </a:cubicBezTo>
                <a:lnTo>
                  <a:pt x="1248367" y="768916"/>
                </a:lnTo>
                <a:cubicBezTo>
                  <a:pt x="1248367" y="816100"/>
                  <a:pt x="1210116" y="854351"/>
                  <a:pt x="1162932" y="854351"/>
                </a:cubicBezTo>
                <a:lnTo>
                  <a:pt x="85435" y="854351"/>
                </a:lnTo>
                <a:cubicBezTo>
                  <a:pt x="38251" y="854351"/>
                  <a:pt x="0" y="816100"/>
                  <a:pt x="0" y="768916"/>
                </a:cubicBezTo>
                <a:lnTo>
                  <a:pt x="0" y="85435"/>
                </a:lnTo>
                <a:close/>
              </a:path>
            </a:pathLst>
          </a:custGeom>
          <a:solidFill>
            <a:schemeClr val="lt2"/>
          </a:solidFill>
          <a:ln cap="flat" cmpd="sng" w="9525">
            <a:solidFill>
              <a:srgbClr val="A5A5A5"/>
            </a:solidFill>
            <a:prstDash val="solid"/>
            <a:round/>
            <a:headEnd len="sm" w="sm" type="none"/>
            <a:tailEnd len="sm" w="sm" type="none"/>
          </a:ln>
        </p:spPr>
        <p:txBody>
          <a:bodyPr anchorCtr="0" anchor="ctr" bIns="74550" lIns="74550" spcFirstLastPara="1" rIns="74550" wrap="square" tIns="74550">
            <a:noAutofit/>
          </a:bodyPr>
          <a:lstStyle/>
          <a:p>
            <a:pPr indent="0" lvl="0" marL="0" marR="0" rtl="0" algn="ctr">
              <a:lnSpc>
                <a:spcPct val="90000"/>
              </a:lnSpc>
              <a:spcBef>
                <a:spcPts val="0"/>
              </a:spcBef>
              <a:spcAft>
                <a:spcPts val="0"/>
              </a:spcAft>
              <a:buClr>
                <a:schemeClr val="lt1"/>
              </a:buClr>
              <a:buSzPts val="1300"/>
              <a:buFont typeface="Arial"/>
              <a:buNone/>
            </a:pPr>
            <a:r>
              <a:rPr lang="en-ZA" sz="1000">
                <a:solidFill>
                  <a:schemeClr val="dk2"/>
                </a:solidFill>
                <a:latin typeface="Open Sans"/>
                <a:ea typeface="Open Sans"/>
                <a:cs typeface="Open Sans"/>
                <a:sym typeface="Open Sans"/>
              </a:rPr>
              <a:t>Calculate GHG emissions and removals</a:t>
            </a:r>
            <a:endParaRPr sz="1000">
              <a:solidFill>
                <a:schemeClr val="dk2"/>
              </a:solidFill>
              <a:latin typeface="Open Sans"/>
              <a:ea typeface="Open Sans"/>
              <a:cs typeface="Open Sans"/>
              <a:sym typeface="Open Sans"/>
            </a:endParaRPr>
          </a:p>
        </p:txBody>
      </p:sp>
      <p:sp>
        <p:nvSpPr>
          <p:cNvPr id="710" name="Google Shape;710;p47"/>
          <p:cNvSpPr/>
          <p:nvPr/>
        </p:nvSpPr>
        <p:spPr>
          <a:xfrm>
            <a:off x="389975" y="1026502"/>
            <a:ext cx="1373204" cy="781731"/>
          </a:xfrm>
          <a:custGeom>
            <a:rect b="b" l="l" r="r" t="t"/>
            <a:pathLst>
              <a:path extrusionOk="0" h="854351" w="1248367">
                <a:moveTo>
                  <a:pt x="0" y="85435"/>
                </a:moveTo>
                <a:cubicBezTo>
                  <a:pt x="0" y="38251"/>
                  <a:pt x="38251" y="0"/>
                  <a:pt x="85435" y="0"/>
                </a:cubicBezTo>
                <a:lnTo>
                  <a:pt x="1162932" y="0"/>
                </a:lnTo>
                <a:cubicBezTo>
                  <a:pt x="1210116" y="0"/>
                  <a:pt x="1248367" y="38251"/>
                  <a:pt x="1248367" y="85435"/>
                </a:cubicBezTo>
                <a:lnTo>
                  <a:pt x="1248367" y="768916"/>
                </a:lnTo>
                <a:cubicBezTo>
                  <a:pt x="1248367" y="816100"/>
                  <a:pt x="1210116" y="854351"/>
                  <a:pt x="1162932" y="854351"/>
                </a:cubicBezTo>
                <a:lnTo>
                  <a:pt x="85435" y="854351"/>
                </a:lnTo>
                <a:cubicBezTo>
                  <a:pt x="38251" y="854351"/>
                  <a:pt x="0" y="816100"/>
                  <a:pt x="0" y="768916"/>
                </a:cubicBezTo>
                <a:lnTo>
                  <a:pt x="0" y="85435"/>
                </a:lnTo>
                <a:close/>
              </a:path>
            </a:pathLst>
          </a:custGeom>
          <a:solidFill>
            <a:schemeClr val="lt2"/>
          </a:solidFill>
          <a:ln cap="flat" cmpd="sng" w="28575">
            <a:solidFill>
              <a:schemeClr val="accent1"/>
            </a:solidFill>
            <a:prstDash val="solid"/>
            <a:miter lim="800000"/>
            <a:headEnd len="sm" w="sm" type="none"/>
            <a:tailEnd len="sm" w="sm" type="none"/>
          </a:ln>
        </p:spPr>
        <p:txBody>
          <a:bodyPr anchorCtr="0" anchor="ctr" bIns="74550" lIns="74550" spcFirstLastPara="1" rIns="74550" wrap="square" tIns="74550">
            <a:noAutofit/>
          </a:bodyPr>
          <a:lstStyle/>
          <a:p>
            <a:pPr indent="0" lvl="0" marL="0" marR="0" rtl="0" algn="ctr">
              <a:lnSpc>
                <a:spcPct val="90000"/>
              </a:lnSpc>
              <a:spcBef>
                <a:spcPts val="0"/>
              </a:spcBef>
              <a:spcAft>
                <a:spcPts val="0"/>
              </a:spcAft>
              <a:buClr>
                <a:srgbClr val="3F3F3F"/>
              </a:buClr>
              <a:buSzPts val="1300"/>
              <a:buFont typeface="Arial"/>
              <a:buNone/>
            </a:pPr>
            <a:r>
              <a:rPr lang="en-ZA" sz="1000">
                <a:solidFill>
                  <a:srgbClr val="3F3F3F"/>
                </a:solidFill>
                <a:latin typeface="Open Sans"/>
                <a:ea typeface="Open Sans"/>
                <a:cs typeface="Open Sans"/>
                <a:sym typeface="Open Sans"/>
              </a:rPr>
              <a:t>Identify intended policy outcomes and target drivers</a:t>
            </a:r>
            <a:endParaRPr sz="1000">
              <a:solidFill>
                <a:srgbClr val="3F3F3F"/>
              </a:solidFill>
              <a:latin typeface="Open Sans"/>
              <a:ea typeface="Open Sans"/>
              <a:cs typeface="Open Sans"/>
              <a:sym typeface="Open Sans"/>
            </a:endParaRPr>
          </a:p>
        </p:txBody>
      </p:sp>
      <p:sp>
        <p:nvSpPr>
          <p:cNvPr id="711" name="Google Shape;711;p47"/>
          <p:cNvSpPr/>
          <p:nvPr/>
        </p:nvSpPr>
        <p:spPr>
          <a:xfrm>
            <a:off x="2137688" y="1026502"/>
            <a:ext cx="1373204" cy="781731"/>
          </a:xfrm>
          <a:custGeom>
            <a:rect b="b" l="l" r="r" t="t"/>
            <a:pathLst>
              <a:path extrusionOk="0" h="854351" w="1248367">
                <a:moveTo>
                  <a:pt x="0" y="85435"/>
                </a:moveTo>
                <a:cubicBezTo>
                  <a:pt x="0" y="38251"/>
                  <a:pt x="38251" y="0"/>
                  <a:pt x="85435" y="0"/>
                </a:cubicBezTo>
                <a:lnTo>
                  <a:pt x="1162932" y="0"/>
                </a:lnTo>
                <a:cubicBezTo>
                  <a:pt x="1210116" y="0"/>
                  <a:pt x="1248367" y="38251"/>
                  <a:pt x="1248367" y="85435"/>
                </a:cubicBezTo>
                <a:lnTo>
                  <a:pt x="1248367" y="768916"/>
                </a:lnTo>
                <a:cubicBezTo>
                  <a:pt x="1248367" y="816100"/>
                  <a:pt x="1210116" y="854351"/>
                  <a:pt x="1162932" y="854351"/>
                </a:cubicBezTo>
                <a:lnTo>
                  <a:pt x="85435" y="854351"/>
                </a:lnTo>
                <a:cubicBezTo>
                  <a:pt x="38251" y="854351"/>
                  <a:pt x="0" y="816100"/>
                  <a:pt x="0" y="768916"/>
                </a:cubicBezTo>
                <a:lnTo>
                  <a:pt x="0" y="85435"/>
                </a:lnTo>
                <a:close/>
              </a:path>
            </a:pathLst>
          </a:custGeom>
          <a:solidFill>
            <a:schemeClr val="lt2"/>
          </a:solidFill>
          <a:ln cap="flat" cmpd="sng" w="12700">
            <a:solidFill>
              <a:srgbClr val="A5A5A5"/>
            </a:solidFill>
            <a:prstDash val="solid"/>
            <a:miter lim="800000"/>
            <a:headEnd len="sm" w="sm" type="none"/>
            <a:tailEnd len="sm" w="sm" type="none"/>
          </a:ln>
        </p:spPr>
        <p:txBody>
          <a:bodyPr anchorCtr="0" anchor="ctr" bIns="74550" lIns="74550" spcFirstLastPara="1" rIns="74550" wrap="square" tIns="74550">
            <a:noAutofit/>
          </a:bodyPr>
          <a:lstStyle/>
          <a:p>
            <a:pPr indent="0" lvl="0" marL="0" marR="0" rtl="0" algn="ctr">
              <a:lnSpc>
                <a:spcPct val="90000"/>
              </a:lnSpc>
              <a:spcBef>
                <a:spcPts val="0"/>
              </a:spcBef>
              <a:spcAft>
                <a:spcPts val="0"/>
              </a:spcAft>
              <a:buClr>
                <a:srgbClr val="3F3F3F"/>
              </a:buClr>
              <a:buSzPts val="1300"/>
              <a:buFont typeface="Arial"/>
              <a:buNone/>
            </a:pPr>
            <a:r>
              <a:rPr lang="en-ZA" sz="1000">
                <a:solidFill>
                  <a:schemeClr val="dk2"/>
                </a:solidFill>
                <a:latin typeface="Open Sans"/>
                <a:ea typeface="Open Sans"/>
                <a:cs typeface="Open Sans"/>
                <a:sym typeface="Open Sans"/>
              </a:rPr>
              <a:t>Stratify the land</a:t>
            </a:r>
            <a:endParaRPr sz="1000">
              <a:solidFill>
                <a:schemeClr val="dk2"/>
              </a:solidFill>
              <a:latin typeface="Open Sans"/>
              <a:ea typeface="Open Sans"/>
              <a:cs typeface="Open Sans"/>
              <a:sym typeface="Open Sans"/>
            </a:endParaRPr>
          </a:p>
        </p:txBody>
      </p:sp>
      <p:sp>
        <p:nvSpPr>
          <p:cNvPr id="712" name="Google Shape;712;p47"/>
          <p:cNvSpPr/>
          <p:nvPr/>
        </p:nvSpPr>
        <p:spPr>
          <a:xfrm>
            <a:off x="5633113" y="1026502"/>
            <a:ext cx="1373204" cy="781731"/>
          </a:xfrm>
          <a:custGeom>
            <a:rect b="b" l="l" r="r" t="t"/>
            <a:pathLst>
              <a:path extrusionOk="0" h="854351" w="1248367">
                <a:moveTo>
                  <a:pt x="0" y="85435"/>
                </a:moveTo>
                <a:cubicBezTo>
                  <a:pt x="0" y="38251"/>
                  <a:pt x="38251" y="0"/>
                  <a:pt x="85435" y="0"/>
                </a:cubicBezTo>
                <a:lnTo>
                  <a:pt x="1162932" y="0"/>
                </a:lnTo>
                <a:cubicBezTo>
                  <a:pt x="1210116" y="0"/>
                  <a:pt x="1248367" y="38251"/>
                  <a:pt x="1248367" y="85435"/>
                </a:cubicBezTo>
                <a:lnTo>
                  <a:pt x="1248367" y="768916"/>
                </a:lnTo>
                <a:cubicBezTo>
                  <a:pt x="1248367" y="816100"/>
                  <a:pt x="1210116" y="854351"/>
                  <a:pt x="1162932" y="854351"/>
                </a:cubicBezTo>
                <a:lnTo>
                  <a:pt x="85435" y="854351"/>
                </a:lnTo>
                <a:cubicBezTo>
                  <a:pt x="38251" y="854351"/>
                  <a:pt x="0" y="816100"/>
                  <a:pt x="0" y="768916"/>
                </a:cubicBezTo>
                <a:lnTo>
                  <a:pt x="0" y="85435"/>
                </a:lnTo>
                <a:close/>
              </a:path>
            </a:pathLst>
          </a:custGeom>
          <a:solidFill>
            <a:schemeClr val="lt2"/>
          </a:solidFill>
          <a:ln cap="flat" cmpd="sng" w="12700">
            <a:solidFill>
              <a:srgbClr val="A5A5A5"/>
            </a:solidFill>
            <a:prstDash val="solid"/>
            <a:miter lim="800000"/>
            <a:headEnd len="sm" w="sm" type="none"/>
            <a:tailEnd len="sm" w="sm" type="none"/>
          </a:ln>
        </p:spPr>
        <p:txBody>
          <a:bodyPr anchorCtr="0" anchor="ctr" bIns="74550" lIns="74550" spcFirstLastPara="1" rIns="74550" wrap="square" tIns="74550">
            <a:noAutofit/>
          </a:bodyPr>
          <a:lstStyle/>
          <a:p>
            <a:pPr indent="0" lvl="0" marL="0" marR="0" rtl="0" algn="ctr">
              <a:lnSpc>
                <a:spcPct val="90000"/>
              </a:lnSpc>
              <a:spcBef>
                <a:spcPts val="0"/>
              </a:spcBef>
              <a:spcAft>
                <a:spcPts val="0"/>
              </a:spcAft>
              <a:buClr>
                <a:schemeClr val="lt1"/>
              </a:buClr>
              <a:buSzPts val="1300"/>
              <a:buFont typeface="Arial"/>
              <a:buNone/>
            </a:pPr>
            <a:r>
              <a:rPr lang="en-ZA" sz="1000">
                <a:solidFill>
                  <a:schemeClr val="dk2"/>
                </a:solidFill>
                <a:latin typeface="Open Sans"/>
                <a:ea typeface="Open Sans"/>
                <a:cs typeface="Open Sans"/>
                <a:sym typeface="Open Sans"/>
              </a:rPr>
              <a:t>Estimate carbon stock change</a:t>
            </a:r>
            <a:endParaRPr sz="1000">
              <a:solidFill>
                <a:schemeClr val="dk2"/>
              </a:solidFill>
              <a:latin typeface="Open Sans"/>
              <a:ea typeface="Open Sans"/>
              <a:cs typeface="Open Sans"/>
              <a:sym typeface="Open Sans"/>
            </a:endParaRPr>
          </a:p>
        </p:txBody>
      </p:sp>
      <p:sp>
        <p:nvSpPr>
          <p:cNvPr id="713" name="Google Shape;713;p47"/>
          <p:cNvSpPr/>
          <p:nvPr/>
        </p:nvSpPr>
        <p:spPr>
          <a:xfrm>
            <a:off x="1818102" y="1278883"/>
            <a:ext cx="264653" cy="225230"/>
          </a:xfrm>
          <a:custGeom>
            <a:rect b="b" l="l" r="r" t="t"/>
            <a:pathLst>
              <a:path extrusionOk="0" h="309595" w="264653">
                <a:moveTo>
                  <a:pt x="0" y="61919"/>
                </a:moveTo>
                <a:lnTo>
                  <a:pt x="132327" y="61919"/>
                </a:lnTo>
                <a:lnTo>
                  <a:pt x="132327" y="0"/>
                </a:lnTo>
                <a:lnTo>
                  <a:pt x="264653" y="154798"/>
                </a:lnTo>
                <a:lnTo>
                  <a:pt x="132327" y="309595"/>
                </a:lnTo>
                <a:lnTo>
                  <a:pt x="132327" y="247676"/>
                </a:lnTo>
                <a:lnTo>
                  <a:pt x="0" y="247676"/>
                </a:lnTo>
                <a:lnTo>
                  <a:pt x="0" y="61919"/>
                </a:lnTo>
                <a:close/>
              </a:path>
            </a:pathLst>
          </a:custGeom>
          <a:solidFill>
            <a:schemeClr val="lt2"/>
          </a:solidFill>
          <a:ln>
            <a:noFill/>
          </a:ln>
        </p:spPr>
        <p:txBody>
          <a:bodyPr anchorCtr="0" anchor="ctr" bIns="61900" lIns="0" spcFirstLastPara="1" rIns="79375" wrap="square" tIns="61900">
            <a:noAutofit/>
          </a:bodyPr>
          <a:lstStyle/>
          <a:p>
            <a:pPr indent="0" lvl="0" marL="0" marR="0" rtl="0" algn="ctr">
              <a:lnSpc>
                <a:spcPct val="90000"/>
              </a:lnSpc>
              <a:spcBef>
                <a:spcPts val="0"/>
              </a:spcBef>
              <a:spcAft>
                <a:spcPts val="0"/>
              </a:spcAft>
              <a:buClr>
                <a:srgbClr val="000000"/>
              </a:buClr>
              <a:buSzPts val="1400"/>
              <a:buFont typeface="Arial"/>
              <a:buNone/>
            </a:pPr>
            <a:r>
              <a:t/>
            </a:r>
            <a:endParaRPr sz="1400">
              <a:solidFill>
                <a:srgbClr val="FFFFFF"/>
              </a:solidFill>
              <a:latin typeface="Arial"/>
              <a:ea typeface="Arial"/>
              <a:cs typeface="Arial"/>
              <a:sym typeface="Arial"/>
            </a:endParaRPr>
          </a:p>
        </p:txBody>
      </p:sp>
      <p:sp>
        <p:nvSpPr>
          <p:cNvPr id="714" name="Google Shape;714;p47"/>
          <p:cNvSpPr/>
          <p:nvPr/>
        </p:nvSpPr>
        <p:spPr>
          <a:xfrm>
            <a:off x="3570705" y="1278883"/>
            <a:ext cx="264653" cy="225230"/>
          </a:xfrm>
          <a:custGeom>
            <a:rect b="b" l="l" r="r" t="t"/>
            <a:pathLst>
              <a:path extrusionOk="0" h="309595" w="264653">
                <a:moveTo>
                  <a:pt x="0" y="61919"/>
                </a:moveTo>
                <a:lnTo>
                  <a:pt x="132327" y="61919"/>
                </a:lnTo>
                <a:lnTo>
                  <a:pt x="132327" y="0"/>
                </a:lnTo>
                <a:lnTo>
                  <a:pt x="264653" y="154798"/>
                </a:lnTo>
                <a:lnTo>
                  <a:pt x="132327" y="309595"/>
                </a:lnTo>
                <a:lnTo>
                  <a:pt x="132327" y="247676"/>
                </a:lnTo>
                <a:lnTo>
                  <a:pt x="0" y="247676"/>
                </a:lnTo>
                <a:lnTo>
                  <a:pt x="0" y="61919"/>
                </a:lnTo>
                <a:close/>
              </a:path>
            </a:pathLst>
          </a:custGeom>
          <a:solidFill>
            <a:schemeClr val="lt2"/>
          </a:solidFill>
          <a:ln>
            <a:noFill/>
          </a:ln>
        </p:spPr>
        <p:txBody>
          <a:bodyPr anchorCtr="0" anchor="ctr" bIns="61900" lIns="0" spcFirstLastPara="1" rIns="79375" wrap="square" tIns="61900">
            <a:noAutofit/>
          </a:bodyPr>
          <a:lstStyle/>
          <a:p>
            <a:pPr indent="0" lvl="0" marL="0" marR="0" rtl="0" algn="ctr">
              <a:lnSpc>
                <a:spcPct val="90000"/>
              </a:lnSpc>
              <a:spcBef>
                <a:spcPts val="0"/>
              </a:spcBef>
              <a:spcAft>
                <a:spcPts val="0"/>
              </a:spcAft>
              <a:buClr>
                <a:srgbClr val="000000"/>
              </a:buClr>
              <a:buSzPts val="1400"/>
              <a:buFont typeface="Arial"/>
              <a:buNone/>
            </a:pPr>
            <a:r>
              <a:t/>
            </a:r>
            <a:endParaRPr sz="1400">
              <a:solidFill>
                <a:srgbClr val="FFFFFF"/>
              </a:solidFill>
              <a:latin typeface="Arial"/>
              <a:ea typeface="Arial"/>
              <a:cs typeface="Arial"/>
              <a:sym typeface="Arial"/>
            </a:endParaRPr>
          </a:p>
        </p:txBody>
      </p:sp>
      <p:sp>
        <p:nvSpPr>
          <p:cNvPr id="715" name="Google Shape;715;p47"/>
          <p:cNvSpPr/>
          <p:nvPr/>
        </p:nvSpPr>
        <p:spPr>
          <a:xfrm>
            <a:off x="5323307" y="1278883"/>
            <a:ext cx="264653" cy="225230"/>
          </a:xfrm>
          <a:custGeom>
            <a:rect b="b" l="l" r="r" t="t"/>
            <a:pathLst>
              <a:path extrusionOk="0" h="309595" w="264653">
                <a:moveTo>
                  <a:pt x="0" y="61919"/>
                </a:moveTo>
                <a:lnTo>
                  <a:pt x="132327" y="61919"/>
                </a:lnTo>
                <a:lnTo>
                  <a:pt x="132327" y="0"/>
                </a:lnTo>
                <a:lnTo>
                  <a:pt x="264653" y="154798"/>
                </a:lnTo>
                <a:lnTo>
                  <a:pt x="132327" y="309595"/>
                </a:lnTo>
                <a:lnTo>
                  <a:pt x="132327" y="247676"/>
                </a:lnTo>
                <a:lnTo>
                  <a:pt x="0" y="247676"/>
                </a:lnTo>
                <a:lnTo>
                  <a:pt x="0" y="61919"/>
                </a:lnTo>
                <a:close/>
              </a:path>
            </a:pathLst>
          </a:custGeom>
          <a:solidFill>
            <a:schemeClr val="lt2"/>
          </a:solidFill>
          <a:ln>
            <a:noFill/>
          </a:ln>
        </p:spPr>
        <p:txBody>
          <a:bodyPr anchorCtr="0" anchor="ctr" bIns="61900" lIns="0" spcFirstLastPara="1" rIns="79375" wrap="square" tIns="61900">
            <a:noAutofit/>
          </a:bodyPr>
          <a:lstStyle/>
          <a:p>
            <a:pPr indent="0" lvl="0" marL="0" marR="0" rtl="0" algn="ctr">
              <a:lnSpc>
                <a:spcPct val="90000"/>
              </a:lnSpc>
              <a:spcBef>
                <a:spcPts val="0"/>
              </a:spcBef>
              <a:spcAft>
                <a:spcPts val="0"/>
              </a:spcAft>
              <a:buClr>
                <a:srgbClr val="000000"/>
              </a:buClr>
              <a:buSzPts val="1400"/>
              <a:buFont typeface="Arial"/>
              <a:buNone/>
            </a:pPr>
            <a:r>
              <a:t/>
            </a:r>
            <a:endParaRPr sz="1400">
              <a:solidFill>
                <a:srgbClr val="FFFFFF"/>
              </a:solidFill>
              <a:latin typeface="Arial"/>
              <a:ea typeface="Arial"/>
              <a:cs typeface="Arial"/>
              <a:sym typeface="Arial"/>
            </a:endParaRPr>
          </a:p>
        </p:txBody>
      </p:sp>
      <p:sp>
        <p:nvSpPr>
          <p:cNvPr id="716" name="Google Shape;716;p47"/>
          <p:cNvSpPr/>
          <p:nvPr/>
        </p:nvSpPr>
        <p:spPr>
          <a:xfrm>
            <a:off x="7075909" y="1278883"/>
            <a:ext cx="264653" cy="225230"/>
          </a:xfrm>
          <a:custGeom>
            <a:rect b="b" l="l" r="r" t="t"/>
            <a:pathLst>
              <a:path extrusionOk="0" h="309595" w="264653">
                <a:moveTo>
                  <a:pt x="0" y="61919"/>
                </a:moveTo>
                <a:lnTo>
                  <a:pt x="132327" y="61919"/>
                </a:lnTo>
                <a:lnTo>
                  <a:pt x="132327" y="0"/>
                </a:lnTo>
                <a:lnTo>
                  <a:pt x="264653" y="154798"/>
                </a:lnTo>
                <a:lnTo>
                  <a:pt x="132327" y="309595"/>
                </a:lnTo>
                <a:lnTo>
                  <a:pt x="132327" y="247676"/>
                </a:lnTo>
                <a:lnTo>
                  <a:pt x="0" y="247676"/>
                </a:lnTo>
                <a:lnTo>
                  <a:pt x="0" y="61919"/>
                </a:lnTo>
                <a:close/>
              </a:path>
            </a:pathLst>
          </a:custGeom>
          <a:solidFill>
            <a:schemeClr val="lt2"/>
          </a:solidFill>
          <a:ln>
            <a:noFill/>
          </a:ln>
        </p:spPr>
        <p:txBody>
          <a:bodyPr anchorCtr="0" anchor="ctr" bIns="61900" lIns="0" spcFirstLastPara="1" rIns="79375" wrap="square" tIns="61900">
            <a:noAutofit/>
          </a:bodyPr>
          <a:lstStyle/>
          <a:p>
            <a:pPr indent="0" lvl="0" marL="0" marR="0" rtl="0" algn="ctr">
              <a:lnSpc>
                <a:spcPct val="90000"/>
              </a:lnSpc>
              <a:spcBef>
                <a:spcPts val="0"/>
              </a:spcBef>
              <a:spcAft>
                <a:spcPts val="0"/>
              </a:spcAft>
              <a:buClr>
                <a:srgbClr val="000000"/>
              </a:buClr>
              <a:buSzPts val="1400"/>
              <a:buFont typeface="Arial"/>
              <a:buNone/>
            </a:pPr>
            <a:r>
              <a:t/>
            </a:r>
            <a:endParaRPr sz="1400">
              <a:solidFill>
                <a:srgbClr val="FFFFFF"/>
              </a:solidFill>
              <a:latin typeface="Arial"/>
              <a:ea typeface="Arial"/>
              <a:cs typeface="Arial"/>
              <a:sym typeface="Arial"/>
            </a:endParaRPr>
          </a:p>
        </p:txBody>
      </p:sp>
      <p:sp>
        <p:nvSpPr>
          <p:cNvPr id="717" name="Google Shape;717;p47"/>
          <p:cNvSpPr/>
          <p:nvPr/>
        </p:nvSpPr>
        <p:spPr>
          <a:xfrm>
            <a:off x="3885400" y="1026502"/>
            <a:ext cx="1373204" cy="781731"/>
          </a:xfrm>
          <a:custGeom>
            <a:rect b="b" l="l" r="r" t="t"/>
            <a:pathLst>
              <a:path extrusionOk="0" h="854351" w="1248367">
                <a:moveTo>
                  <a:pt x="0" y="85435"/>
                </a:moveTo>
                <a:cubicBezTo>
                  <a:pt x="0" y="38251"/>
                  <a:pt x="38251" y="0"/>
                  <a:pt x="85435" y="0"/>
                </a:cubicBezTo>
                <a:lnTo>
                  <a:pt x="1162932" y="0"/>
                </a:lnTo>
                <a:cubicBezTo>
                  <a:pt x="1210116" y="0"/>
                  <a:pt x="1248367" y="38251"/>
                  <a:pt x="1248367" y="85435"/>
                </a:cubicBezTo>
                <a:lnTo>
                  <a:pt x="1248367" y="768916"/>
                </a:lnTo>
                <a:cubicBezTo>
                  <a:pt x="1248367" y="816100"/>
                  <a:pt x="1210116" y="854351"/>
                  <a:pt x="1162932" y="854351"/>
                </a:cubicBezTo>
                <a:lnTo>
                  <a:pt x="85435" y="854351"/>
                </a:lnTo>
                <a:cubicBezTo>
                  <a:pt x="38251" y="854351"/>
                  <a:pt x="0" y="816100"/>
                  <a:pt x="0" y="768916"/>
                </a:cubicBezTo>
                <a:lnTo>
                  <a:pt x="0" y="85435"/>
                </a:lnTo>
                <a:close/>
              </a:path>
            </a:pathLst>
          </a:custGeom>
          <a:solidFill>
            <a:schemeClr val="lt2"/>
          </a:solidFill>
          <a:ln cap="flat" cmpd="sng" w="12700">
            <a:solidFill>
              <a:srgbClr val="A5A5A5"/>
            </a:solidFill>
            <a:prstDash val="solid"/>
            <a:miter lim="800000"/>
            <a:headEnd len="sm" w="sm" type="none"/>
            <a:tailEnd len="sm" w="sm" type="none"/>
          </a:ln>
        </p:spPr>
        <p:txBody>
          <a:bodyPr anchorCtr="0" anchor="ctr" bIns="74550" lIns="74550" spcFirstLastPara="1" rIns="74550" wrap="square" tIns="74550">
            <a:noAutofit/>
          </a:bodyPr>
          <a:lstStyle/>
          <a:p>
            <a:pPr indent="0" lvl="0" marL="0" marR="0" rtl="0" algn="ctr">
              <a:lnSpc>
                <a:spcPct val="90000"/>
              </a:lnSpc>
              <a:spcBef>
                <a:spcPts val="0"/>
              </a:spcBef>
              <a:spcAft>
                <a:spcPts val="0"/>
              </a:spcAft>
              <a:buClr>
                <a:schemeClr val="lt1"/>
              </a:buClr>
              <a:buSzPts val="1300"/>
              <a:buFont typeface="Arial"/>
              <a:buNone/>
            </a:pPr>
            <a:r>
              <a:rPr lang="en-ZA" sz="1000">
                <a:solidFill>
                  <a:schemeClr val="dk2"/>
                </a:solidFill>
                <a:latin typeface="Open Sans"/>
                <a:ea typeface="Open Sans"/>
                <a:cs typeface="Open Sans"/>
                <a:sym typeface="Open Sans"/>
              </a:rPr>
              <a:t>Estimate the area of land in each stratum</a:t>
            </a:r>
            <a:endParaRPr sz="1000">
              <a:solidFill>
                <a:schemeClr val="dk2"/>
              </a:solidFill>
              <a:latin typeface="Open Sans"/>
              <a:ea typeface="Open Sans"/>
              <a:cs typeface="Open Sans"/>
              <a:sym typeface="Open Sans"/>
            </a:endParaRPr>
          </a:p>
        </p:txBody>
      </p:sp>
      <p:sp>
        <p:nvSpPr>
          <p:cNvPr id="718" name="Google Shape;718;p47"/>
          <p:cNvSpPr txBox="1"/>
          <p:nvPr>
            <p:ph idx="4294967295" type="body"/>
          </p:nvPr>
        </p:nvSpPr>
        <p:spPr>
          <a:xfrm>
            <a:off x="4648346" y="4697034"/>
            <a:ext cx="681900" cy="153300"/>
          </a:xfrm>
          <a:prstGeom prst="rect">
            <a:avLst/>
          </a:prstGeom>
          <a:solidFill>
            <a:srgbClr val="E7E7E7"/>
          </a:solidFill>
          <a:ln cap="flat" cmpd="sng" w="12700">
            <a:solidFill>
              <a:srgbClr val="BFBFBF"/>
            </a:solidFill>
            <a:prstDash val="solid"/>
            <a:miter lim="800000"/>
            <a:headEnd len="sm" w="sm" type="none"/>
            <a:tailEnd len="sm" w="sm" type="none"/>
          </a:ln>
        </p:spPr>
        <p:txBody>
          <a:bodyPr anchorCtr="0" anchor="ctr" bIns="45700" lIns="91425" spcFirstLastPara="1" rIns="91425" wrap="square" tIns="45700">
            <a:noAutofit/>
          </a:bodyPr>
          <a:lstStyle/>
          <a:p>
            <a:pPr indent="0" lvl="0" marL="0" rtl="0" algn="ctr">
              <a:lnSpc>
                <a:spcPct val="90000"/>
              </a:lnSpc>
              <a:spcBef>
                <a:spcPts val="0"/>
              </a:spcBef>
              <a:spcAft>
                <a:spcPts val="1200"/>
              </a:spcAft>
              <a:buClr>
                <a:srgbClr val="09294E"/>
              </a:buClr>
              <a:buSzPts val="800"/>
              <a:buNone/>
            </a:pPr>
            <a:r>
              <a:rPr lang="en-ZA" sz="800"/>
              <a:t>Chapter 7</a:t>
            </a:r>
            <a:endParaRPr sz="800"/>
          </a:p>
        </p:txBody>
      </p:sp>
      <p:sp>
        <p:nvSpPr>
          <p:cNvPr id="719" name="Google Shape;719;p47"/>
          <p:cNvSpPr txBox="1"/>
          <p:nvPr>
            <p:ph idx="4294967295" type="body"/>
          </p:nvPr>
        </p:nvSpPr>
        <p:spPr>
          <a:xfrm>
            <a:off x="6194103" y="4697034"/>
            <a:ext cx="685800" cy="153300"/>
          </a:xfrm>
          <a:prstGeom prst="rect">
            <a:avLst/>
          </a:prstGeom>
          <a:solidFill>
            <a:srgbClr val="E7E7E7"/>
          </a:solidFill>
          <a:ln cap="flat" cmpd="sng" w="12700">
            <a:solidFill>
              <a:srgbClr val="BFBFBF"/>
            </a:solidFill>
            <a:prstDash val="solid"/>
            <a:miter lim="800000"/>
            <a:headEnd len="sm" w="sm" type="none"/>
            <a:tailEnd len="sm" w="sm" type="none"/>
          </a:ln>
        </p:spPr>
        <p:txBody>
          <a:bodyPr anchorCtr="0" anchor="ctr" bIns="45700" lIns="91425" spcFirstLastPara="1" rIns="91425" wrap="square" tIns="45700">
            <a:noAutofit/>
          </a:bodyPr>
          <a:lstStyle/>
          <a:p>
            <a:pPr indent="0" lvl="0" marL="0" rtl="0" algn="l">
              <a:lnSpc>
                <a:spcPct val="90000"/>
              </a:lnSpc>
              <a:spcBef>
                <a:spcPts val="0"/>
              </a:spcBef>
              <a:spcAft>
                <a:spcPts val="1200"/>
              </a:spcAft>
              <a:buClr>
                <a:srgbClr val="09294E"/>
              </a:buClr>
              <a:buSzPts val="800"/>
              <a:buNone/>
            </a:pPr>
            <a:r>
              <a:rPr lang="en-ZA" sz="800"/>
              <a:t>Chapter 9</a:t>
            </a:r>
            <a:endParaRPr sz="800"/>
          </a:p>
        </p:txBody>
      </p:sp>
      <p:sp>
        <p:nvSpPr>
          <p:cNvPr id="720" name="Google Shape;720;p47"/>
          <p:cNvSpPr txBox="1"/>
          <p:nvPr>
            <p:ph idx="4294967295" type="body"/>
          </p:nvPr>
        </p:nvSpPr>
        <p:spPr>
          <a:xfrm>
            <a:off x="5421224" y="4697034"/>
            <a:ext cx="681900" cy="153300"/>
          </a:xfrm>
          <a:prstGeom prst="rect">
            <a:avLst/>
          </a:prstGeom>
          <a:solidFill>
            <a:srgbClr val="E7E7E7"/>
          </a:solidFill>
          <a:ln cap="flat" cmpd="sng" w="12700">
            <a:solidFill>
              <a:srgbClr val="BFBFBF"/>
            </a:solidFill>
            <a:prstDash val="solid"/>
            <a:miter lim="800000"/>
            <a:headEnd len="sm" w="sm" type="none"/>
            <a:tailEnd len="sm" w="sm" type="none"/>
          </a:ln>
        </p:spPr>
        <p:txBody>
          <a:bodyPr anchorCtr="0" anchor="ctr" bIns="45700" lIns="91425" spcFirstLastPara="1" rIns="91425" wrap="square" tIns="45700">
            <a:noAutofit/>
          </a:bodyPr>
          <a:lstStyle/>
          <a:p>
            <a:pPr indent="0" lvl="0" marL="0" rtl="0" algn="ctr">
              <a:lnSpc>
                <a:spcPct val="90000"/>
              </a:lnSpc>
              <a:spcBef>
                <a:spcPts val="0"/>
              </a:spcBef>
              <a:spcAft>
                <a:spcPts val="1200"/>
              </a:spcAft>
              <a:buClr>
                <a:srgbClr val="09294E"/>
              </a:buClr>
              <a:buSzPts val="800"/>
              <a:buNone/>
            </a:pPr>
            <a:r>
              <a:rPr lang="en-ZA" sz="800"/>
              <a:t>Chapter 8</a:t>
            </a:r>
            <a:endParaRPr sz="800"/>
          </a:p>
        </p:txBody>
      </p:sp>
      <p:sp>
        <p:nvSpPr>
          <p:cNvPr id="721" name="Google Shape;721;p47">
            <a:hlinkClick action="ppaction://hlinksldjump" r:id="rId4"/>
          </p:cNvPr>
          <p:cNvSpPr/>
          <p:nvPr/>
        </p:nvSpPr>
        <p:spPr>
          <a:xfrm>
            <a:off x="4657825" y="4697034"/>
            <a:ext cx="672600" cy="1533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800">
              <a:solidFill>
                <a:schemeClr val="lt1"/>
              </a:solidFill>
              <a:latin typeface="Open Sans"/>
              <a:ea typeface="Open Sans"/>
              <a:cs typeface="Open Sans"/>
              <a:sym typeface="Open Sans"/>
            </a:endParaRPr>
          </a:p>
        </p:txBody>
      </p:sp>
      <p:sp>
        <p:nvSpPr>
          <p:cNvPr id="722" name="Google Shape;722;p47">
            <a:hlinkClick action="ppaction://hlinksldjump" r:id="rId5"/>
          </p:cNvPr>
          <p:cNvSpPr/>
          <p:nvPr/>
        </p:nvSpPr>
        <p:spPr>
          <a:xfrm>
            <a:off x="5417449" y="4697034"/>
            <a:ext cx="681900" cy="1533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sp>
        <p:nvSpPr>
          <p:cNvPr id="723" name="Google Shape;723;p47">
            <a:hlinkClick action="ppaction://hlinksldjump" r:id="rId6"/>
          </p:cNvPr>
          <p:cNvSpPr/>
          <p:nvPr/>
        </p:nvSpPr>
        <p:spPr>
          <a:xfrm>
            <a:off x="6186552" y="4697034"/>
            <a:ext cx="681900" cy="1533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pic>
        <p:nvPicPr>
          <p:cNvPr id="724" name="Google Shape;724;p47"/>
          <p:cNvPicPr preferRelativeResize="0"/>
          <p:nvPr/>
        </p:nvPicPr>
        <p:blipFill rotWithShape="1">
          <a:blip r:embed="rId7">
            <a:alphaModFix/>
          </a:blip>
          <a:srcRect b="0" l="0" r="0" t="0"/>
          <a:stretch/>
        </p:blipFill>
        <p:spPr>
          <a:xfrm>
            <a:off x="490800" y="4535600"/>
            <a:ext cx="381000" cy="381000"/>
          </a:xfrm>
          <a:prstGeom prst="ellipse">
            <a:avLst/>
          </a:prstGeom>
          <a:noFill/>
          <a:ln cap="flat" cmpd="sng" w="38100">
            <a:solidFill>
              <a:srgbClr val="9D97F0"/>
            </a:solidFill>
            <a:prstDash val="solid"/>
            <a:round/>
            <a:headEnd len="sm" w="sm" type="none"/>
            <a:tailEnd len="sm" w="sm" type="none"/>
          </a:ln>
        </p:spPr>
      </p:pic>
      <p:sp>
        <p:nvSpPr>
          <p:cNvPr id="725" name="Google Shape;725;p47"/>
          <p:cNvSpPr txBox="1"/>
          <p:nvPr/>
        </p:nvSpPr>
        <p:spPr>
          <a:xfrm>
            <a:off x="1073882" y="4537832"/>
            <a:ext cx="2349000" cy="376500"/>
          </a:xfrm>
          <a:prstGeom prst="rect">
            <a:avLst/>
          </a:prstGeom>
          <a:noFill/>
          <a:ln>
            <a:noFill/>
          </a:ln>
        </p:spPr>
        <p:txBody>
          <a:bodyPr anchorCtr="0" anchor="ctr" bIns="45700" lIns="91425" spcFirstLastPara="1" rIns="91425" wrap="square" tIns="45700">
            <a:normAutofit lnSpcReduction="10000"/>
          </a:bodyPr>
          <a:lstStyle/>
          <a:p>
            <a:pPr indent="0" lvl="0" marL="0" marR="0" rtl="0" algn="l">
              <a:lnSpc>
                <a:spcPct val="100000"/>
              </a:lnSpc>
              <a:spcBef>
                <a:spcPts val="0"/>
              </a:spcBef>
              <a:spcAft>
                <a:spcPts val="0"/>
              </a:spcAft>
              <a:buNone/>
            </a:pPr>
            <a:r>
              <a:rPr i="1" lang="en-ZA" sz="1000">
                <a:solidFill>
                  <a:srgbClr val="09294E"/>
                </a:solidFill>
                <a:latin typeface="Open Sans"/>
                <a:ea typeface="Open Sans"/>
                <a:cs typeface="Open Sans"/>
                <a:sym typeface="Open Sans"/>
              </a:rPr>
              <a:t>Identify the intended policy outcomes and target drivers</a:t>
            </a:r>
            <a:endParaRPr i="1" sz="1000">
              <a:solidFill>
                <a:srgbClr val="09294E"/>
              </a:solidFill>
              <a:latin typeface="Open Sans"/>
              <a:ea typeface="Open Sans"/>
              <a:cs typeface="Open Sans"/>
              <a:sym typeface="Open Sans"/>
            </a:endParaRPr>
          </a:p>
        </p:txBody>
      </p:sp>
      <p:cxnSp>
        <p:nvCxnSpPr>
          <p:cNvPr id="726" name="Google Shape;726;p47"/>
          <p:cNvCxnSpPr>
            <a:stCxn id="724" idx="6"/>
            <a:endCxn id="725" idx="1"/>
          </p:cNvCxnSpPr>
          <p:nvPr/>
        </p:nvCxnSpPr>
        <p:spPr>
          <a:xfrm>
            <a:off x="871800" y="4726100"/>
            <a:ext cx="202200" cy="0"/>
          </a:xfrm>
          <a:prstGeom prst="straightConnector1">
            <a:avLst/>
          </a:prstGeom>
          <a:noFill/>
          <a:ln cap="flat" cmpd="sng" w="9525">
            <a:solidFill>
              <a:schemeClr val="dk1"/>
            </a:solidFill>
            <a:prstDash val="solid"/>
            <a:round/>
            <a:headEnd len="med" w="med" type="none"/>
            <a:tailEnd len="med" w="med" type="oval"/>
          </a:ln>
        </p:spPr>
      </p:cxn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31" name="Shape 731"/>
        <p:cNvGrpSpPr/>
        <p:nvPr/>
      </p:nvGrpSpPr>
      <p:grpSpPr>
        <a:xfrm>
          <a:off x="0" y="0"/>
          <a:ext cx="0" cy="0"/>
          <a:chOff x="0" y="0"/>
          <a:chExt cx="0" cy="0"/>
        </a:xfrm>
      </p:grpSpPr>
      <p:sp>
        <p:nvSpPr>
          <p:cNvPr id="732" name="Google Shape;732;p48"/>
          <p:cNvSpPr txBox="1"/>
          <p:nvPr>
            <p:ph type="title"/>
          </p:nvPr>
        </p:nvSpPr>
        <p:spPr>
          <a:xfrm>
            <a:off x="311700" y="216425"/>
            <a:ext cx="8520600" cy="5727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625852"/>
              </a:buClr>
              <a:buSzPts val="3200"/>
              <a:buFont typeface="Arial"/>
              <a:buNone/>
            </a:pPr>
            <a:r>
              <a:rPr lang="en-ZA"/>
              <a:t> 7.2.2 Stratify land</a:t>
            </a:r>
            <a:endParaRPr/>
          </a:p>
        </p:txBody>
      </p:sp>
      <p:pic>
        <p:nvPicPr>
          <p:cNvPr id="733" name="Google Shape;733;p48"/>
          <p:cNvPicPr preferRelativeResize="0"/>
          <p:nvPr/>
        </p:nvPicPr>
        <p:blipFill rotWithShape="1">
          <a:blip r:embed="rId3">
            <a:alphaModFix/>
          </a:blip>
          <a:srcRect b="0" l="0" r="0" t="0"/>
          <a:stretch/>
        </p:blipFill>
        <p:spPr>
          <a:xfrm>
            <a:off x="490800" y="4535600"/>
            <a:ext cx="381000" cy="381000"/>
          </a:xfrm>
          <a:prstGeom prst="ellipse">
            <a:avLst/>
          </a:prstGeom>
          <a:noFill/>
          <a:ln cap="flat" cmpd="sng" w="38100">
            <a:solidFill>
              <a:srgbClr val="9D97F0"/>
            </a:solidFill>
            <a:prstDash val="solid"/>
            <a:round/>
            <a:headEnd len="sm" w="sm" type="none"/>
            <a:tailEnd len="sm" w="sm" type="none"/>
          </a:ln>
        </p:spPr>
      </p:pic>
      <p:sp>
        <p:nvSpPr>
          <p:cNvPr id="734" name="Google Shape;734;p48"/>
          <p:cNvSpPr txBox="1"/>
          <p:nvPr/>
        </p:nvSpPr>
        <p:spPr>
          <a:xfrm>
            <a:off x="1073882" y="4537832"/>
            <a:ext cx="2349000" cy="376500"/>
          </a:xfrm>
          <a:prstGeom prst="rect">
            <a:avLst/>
          </a:prstGeom>
          <a:noFill/>
          <a:ln>
            <a:noFill/>
          </a:ln>
        </p:spPr>
        <p:txBody>
          <a:bodyPr anchorCtr="0" anchor="ctr" bIns="45700" lIns="91425" spcFirstLastPara="1" rIns="91425" wrap="square" tIns="45700">
            <a:normAutofit lnSpcReduction="10000"/>
          </a:bodyPr>
          <a:lstStyle/>
          <a:p>
            <a:pPr indent="0" lvl="0" marL="0" marR="0" rtl="0" algn="l">
              <a:lnSpc>
                <a:spcPct val="100000"/>
              </a:lnSpc>
              <a:spcBef>
                <a:spcPts val="0"/>
              </a:spcBef>
              <a:spcAft>
                <a:spcPts val="0"/>
              </a:spcAft>
              <a:buNone/>
            </a:pPr>
            <a:r>
              <a:rPr i="1" lang="en-ZA" sz="1000">
                <a:solidFill>
                  <a:srgbClr val="09294E"/>
                </a:solidFill>
                <a:latin typeface="Open Sans"/>
                <a:ea typeface="Open Sans"/>
                <a:cs typeface="Open Sans"/>
                <a:sym typeface="Open Sans"/>
              </a:rPr>
              <a:t>Identify the intended policy outcomes and target drivers</a:t>
            </a:r>
            <a:endParaRPr i="1" sz="1000">
              <a:solidFill>
                <a:srgbClr val="09294E"/>
              </a:solidFill>
              <a:latin typeface="Open Sans"/>
              <a:ea typeface="Open Sans"/>
              <a:cs typeface="Open Sans"/>
              <a:sym typeface="Open Sans"/>
            </a:endParaRPr>
          </a:p>
        </p:txBody>
      </p:sp>
      <p:cxnSp>
        <p:nvCxnSpPr>
          <p:cNvPr id="735" name="Google Shape;735;p48"/>
          <p:cNvCxnSpPr>
            <a:stCxn id="733" idx="6"/>
            <a:endCxn id="734" idx="1"/>
          </p:cNvCxnSpPr>
          <p:nvPr/>
        </p:nvCxnSpPr>
        <p:spPr>
          <a:xfrm>
            <a:off x="871800" y="4726100"/>
            <a:ext cx="202200" cy="0"/>
          </a:xfrm>
          <a:prstGeom prst="straightConnector1">
            <a:avLst/>
          </a:prstGeom>
          <a:noFill/>
          <a:ln cap="flat" cmpd="sng" w="9525">
            <a:solidFill>
              <a:schemeClr val="dk1"/>
            </a:solidFill>
            <a:prstDash val="solid"/>
            <a:round/>
            <a:headEnd len="med" w="med" type="none"/>
            <a:tailEnd len="med" w="med" type="oval"/>
          </a:ln>
        </p:spPr>
      </p:cxnSp>
      <p:sp>
        <p:nvSpPr>
          <p:cNvPr id="736" name="Google Shape;736;p48"/>
          <p:cNvSpPr txBox="1"/>
          <p:nvPr>
            <p:ph idx="4294967295" type="body"/>
          </p:nvPr>
        </p:nvSpPr>
        <p:spPr>
          <a:xfrm>
            <a:off x="4648346" y="4697034"/>
            <a:ext cx="681900" cy="153300"/>
          </a:xfrm>
          <a:prstGeom prst="rect">
            <a:avLst/>
          </a:prstGeom>
          <a:solidFill>
            <a:srgbClr val="E7E7E7"/>
          </a:solidFill>
          <a:ln cap="flat" cmpd="sng" w="12700">
            <a:solidFill>
              <a:srgbClr val="BFBFBF"/>
            </a:solidFill>
            <a:prstDash val="solid"/>
            <a:miter lim="800000"/>
            <a:headEnd len="sm" w="sm" type="none"/>
            <a:tailEnd len="sm" w="sm" type="none"/>
          </a:ln>
        </p:spPr>
        <p:txBody>
          <a:bodyPr anchorCtr="0" anchor="ctr" bIns="45700" lIns="91425" spcFirstLastPara="1" rIns="91425" wrap="square" tIns="45700">
            <a:noAutofit/>
          </a:bodyPr>
          <a:lstStyle/>
          <a:p>
            <a:pPr indent="0" lvl="0" marL="0" rtl="0" algn="ctr">
              <a:lnSpc>
                <a:spcPct val="90000"/>
              </a:lnSpc>
              <a:spcBef>
                <a:spcPts val="0"/>
              </a:spcBef>
              <a:spcAft>
                <a:spcPts val="1200"/>
              </a:spcAft>
              <a:buClr>
                <a:srgbClr val="09294E"/>
              </a:buClr>
              <a:buSzPts val="800"/>
              <a:buNone/>
            </a:pPr>
            <a:r>
              <a:rPr lang="en-ZA" sz="800"/>
              <a:t>Chapter 7</a:t>
            </a:r>
            <a:endParaRPr sz="800"/>
          </a:p>
        </p:txBody>
      </p:sp>
      <p:sp>
        <p:nvSpPr>
          <p:cNvPr id="737" name="Google Shape;737;p48"/>
          <p:cNvSpPr txBox="1"/>
          <p:nvPr>
            <p:ph idx="4294967295" type="body"/>
          </p:nvPr>
        </p:nvSpPr>
        <p:spPr>
          <a:xfrm>
            <a:off x="6194103" y="4697034"/>
            <a:ext cx="685800" cy="153300"/>
          </a:xfrm>
          <a:prstGeom prst="rect">
            <a:avLst/>
          </a:prstGeom>
          <a:solidFill>
            <a:srgbClr val="E7E7E7"/>
          </a:solidFill>
          <a:ln cap="flat" cmpd="sng" w="12700">
            <a:solidFill>
              <a:srgbClr val="BFBFBF"/>
            </a:solidFill>
            <a:prstDash val="solid"/>
            <a:miter lim="800000"/>
            <a:headEnd len="sm" w="sm" type="none"/>
            <a:tailEnd len="sm" w="sm" type="none"/>
          </a:ln>
        </p:spPr>
        <p:txBody>
          <a:bodyPr anchorCtr="0" anchor="ctr" bIns="45700" lIns="91425" spcFirstLastPara="1" rIns="91425" wrap="square" tIns="45700">
            <a:noAutofit/>
          </a:bodyPr>
          <a:lstStyle/>
          <a:p>
            <a:pPr indent="0" lvl="0" marL="0" rtl="0" algn="l">
              <a:lnSpc>
                <a:spcPct val="90000"/>
              </a:lnSpc>
              <a:spcBef>
                <a:spcPts val="0"/>
              </a:spcBef>
              <a:spcAft>
                <a:spcPts val="1200"/>
              </a:spcAft>
              <a:buClr>
                <a:srgbClr val="09294E"/>
              </a:buClr>
              <a:buSzPts val="800"/>
              <a:buNone/>
            </a:pPr>
            <a:r>
              <a:rPr lang="en-ZA" sz="800"/>
              <a:t>Chapter 9</a:t>
            </a:r>
            <a:endParaRPr sz="800"/>
          </a:p>
        </p:txBody>
      </p:sp>
      <p:sp>
        <p:nvSpPr>
          <p:cNvPr id="738" name="Google Shape;738;p48"/>
          <p:cNvSpPr txBox="1"/>
          <p:nvPr>
            <p:ph idx="4294967295" type="body"/>
          </p:nvPr>
        </p:nvSpPr>
        <p:spPr>
          <a:xfrm>
            <a:off x="5421224" y="4697034"/>
            <a:ext cx="681900" cy="153300"/>
          </a:xfrm>
          <a:prstGeom prst="rect">
            <a:avLst/>
          </a:prstGeom>
          <a:solidFill>
            <a:srgbClr val="E7E7E7"/>
          </a:solidFill>
          <a:ln cap="flat" cmpd="sng" w="12700">
            <a:solidFill>
              <a:srgbClr val="BFBFBF"/>
            </a:solidFill>
            <a:prstDash val="solid"/>
            <a:miter lim="800000"/>
            <a:headEnd len="sm" w="sm" type="none"/>
            <a:tailEnd len="sm" w="sm" type="none"/>
          </a:ln>
        </p:spPr>
        <p:txBody>
          <a:bodyPr anchorCtr="0" anchor="ctr" bIns="45700" lIns="91425" spcFirstLastPara="1" rIns="91425" wrap="square" tIns="45700">
            <a:noAutofit/>
          </a:bodyPr>
          <a:lstStyle/>
          <a:p>
            <a:pPr indent="0" lvl="0" marL="0" rtl="0" algn="ctr">
              <a:lnSpc>
                <a:spcPct val="90000"/>
              </a:lnSpc>
              <a:spcBef>
                <a:spcPts val="0"/>
              </a:spcBef>
              <a:spcAft>
                <a:spcPts val="1200"/>
              </a:spcAft>
              <a:buClr>
                <a:srgbClr val="09294E"/>
              </a:buClr>
              <a:buSzPts val="800"/>
              <a:buNone/>
            </a:pPr>
            <a:r>
              <a:rPr lang="en-ZA" sz="800"/>
              <a:t>Chapter 8</a:t>
            </a:r>
            <a:endParaRPr sz="800"/>
          </a:p>
        </p:txBody>
      </p:sp>
      <p:sp>
        <p:nvSpPr>
          <p:cNvPr id="739" name="Google Shape;739;p48">
            <a:hlinkClick action="ppaction://hlinksldjump" r:id="rId4"/>
          </p:cNvPr>
          <p:cNvSpPr/>
          <p:nvPr/>
        </p:nvSpPr>
        <p:spPr>
          <a:xfrm>
            <a:off x="4657825" y="4697034"/>
            <a:ext cx="672600" cy="1533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800">
              <a:solidFill>
                <a:schemeClr val="lt1"/>
              </a:solidFill>
              <a:latin typeface="Open Sans"/>
              <a:ea typeface="Open Sans"/>
              <a:cs typeface="Open Sans"/>
              <a:sym typeface="Open Sans"/>
            </a:endParaRPr>
          </a:p>
        </p:txBody>
      </p:sp>
      <p:sp>
        <p:nvSpPr>
          <p:cNvPr id="740" name="Google Shape;740;p48">
            <a:hlinkClick action="ppaction://hlinksldjump" r:id="rId5"/>
          </p:cNvPr>
          <p:cNvSpPr/>
          <p:nvPr/>
        </p:nvSpPr>
        <p:spPr>
          <a:xfrm>
            <a:off x="5417449" y="4697034"/>
            <a:ext cx="681900" cy="1533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sp>
        <p:nvSpPr>
          <p:cNvPr id="741" name="Google Shape;741;p48">
            <a:hlinkClick action="ppaction://hlinksldjump" r:id="rId6"/>
          </p:cNvPr>
          <p:cNvSpPr/>
          <p:nvPr/>
        </p:nvSpPr>
        <p:spPr>
          <a:xfrm>
            <a:off x="6186552" y="4697034"/>
            <a:ext cx="681900" cy="1533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sp>
        <p:nvSpPr>
          <p:cNvPr id="742" name="Google Shape;742;p48">
            <a:hlinkClick action="ppaction://hlinksldjump" r:id="rId7"/>
          </p:cNvPr>
          <p:cNvSpPr txBox="1"/>
          <p:nvPr/>
        </p:nvSpPr>
        <p:spPr>
          <a:xfrm>
            <a:off x="3797650" y="4638975"/>
            <a:ext cx="763500" cy="225300"/>
          </a:xfrm>
          <a:prstGeom prst="rect">
            <a:avLst/>
          </a:prstGeom>
          <a:solidFill>
            <a:schemeClr val="accent1"/>
          </a:solidFill>
          <a:ln cap="flat" cmpd="sng" w="12700">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90000"/>
              </a:lnSpc>
              <a:spcBef>
                <a:spcPts val="0"/>
              </a:spcBef>
              <a:spcAft>
                <a:spcPts val="0"/>
              </a:spcAft>
              <a:buClr>
                <a:srgbClr val="09294E"/>
              </a:buClr>
              <a:buSzPts val="900"/>
              <a:buFont typeface="Arial"/>
              <a:buNone/>
            </a:pPr>
            <a:r>
              <a:rPr b="1" lang="en-ZA" sz="900">
                <a:solidFill>
                  <a:schemeClr val="lt1"/>
                </a:solidFill>
                <a:latin typeface="Arial"/>
                <a:ea typeface="Arial"/>
                <a:cs typeface="Arial"/>
                <a:sym typeface="Arial"/>
              </a:rPr>
              <a:t>Example</a:t>
            </a:r>
            <a:endParaRPr>
              <a:solidFill>
                <a:schemeClr val="lt1"/>
              </a:solidFill>
            </a:endParaRPr>
          </a:p>
        </p:txBody>
      </p:sp>
      <p:sp>
        <p:nvSpPr>
          <p:cNvPr id="743" name="Google Shape;743;p48"/>
          <p:cNvSpPr/>
          <p:nvPr/>
        </p:nvSpPr>
        <p:spPr>
          <a:xfrm>
            <a:off x="7380825" y="1026502"/>
            <a:ext cx="1373204" cy="781731"/>
          </a:xfrm>
          <a:custGeom>
            <a:rect b="b" l="l" r="r" t="t"/>
            <a:pathLst>
              <a:path extrusionOk="0" h="854351" w="1248367">
                <a:moveTo>
                  <a:pt x="0" y="85435"/>
                </a:moveTo>
                <a:cubicBezTo>
                  <a:pt x="0" y="38251"/>
                  <a:pt x="38251" y="0"/>
                  <a:pt x="85435" y="0"/>
                </a:cubicBezTo>
                <a:lnTo>
                  <a:pt x="1162932" y="0"/>
                </a:lnTo>
                <a:cubicBezTo>
                  <a:pt x="1210116" y="0"/>
                  <a:pt x="1248367" y="38251"/>
                  <a:pt x="1248367" y="85435"/>
                </a:cubicBezTo>
                <a:lnTo>
                  <a:pt x="1248367" y="768916"/>
                </a:lnTo>
                <a:cubicBezTo>
                  <a:pt x="1248367" y="816100"/>
                  <a:pt x="1210116" y="854351"/>
                  <a:pt x="1162932" y="854351"/>
                </a:cubicBezTo>
                <a:lnTo>
                  <a:pt x="85435" y="854351"/>
                </a:lnTo>
                <a:cubicBezTo>
                  <a:pt x="38251" y="854351"/>
                  <a:pt x="0" y="816100"/>
                  <a:pt x="0" y="768916"/>
                </a:cubicBezTo>
                <a:lnTo>
                  <a:pt x="0" y="85435"/>
                </a:lnTo>
                <a:close/>
              </a:path>
            </a:pathLst>
          </a:custGeom>
          <a:solidFill>
            <a:schemeClr val="lt2"/>
          </a:solidFill>
          <a:ln cap="flat" cmpd="sng" w="9525">
            <a:solidFill>
              <a:srgbClr val="A5A5A5"/>
            </a:solidFill>
            <a:prstDash val="solid"/>
            <a:round/>
            <a:headEnd len="sm" w="sm" type="none"/>
            <a:tailEnd len="sm" w="sm" type="none"/>
          </a:ln>
        </p:spPr>
        <p:txBody>
          <a:bodyPr anchorCtr="0" anchor="ctr" bIns="74550" lIns="74550" spcFirstLastPara="1" rIns="74550" wrap="square" tIns="74550">
            <a:noAutofit/>
          </a:bodyPr>
          <a:lstStyle/>
          <a:p>
            <a:pPr indent="0" lvl="0" marL="0" marR="0" rtl="0" algn="ctr">
              <a:lnSpc>
                <a:spcPct val="90000"/>
              </a:lnSpc>
              <a:spcBef>
                <a:spcPts val="0"/>
              </a:spcBef>
              <a:spcAft>
                <a:spcPts val="0"/>
              </a:spcAft>
              <a:buClr>
                <a:schemeClr val="lt1"/>
              </a:buClr>
              <a:buSzPts val="1300"/>
              <a:buFont typeface="Arial"/>
              <a:buNone/>
            </a:pPr>
            <a:r>
              <a:rPr lang="en-ZA" sz="1000">
                <a:solidFill>
                  <a:schemeClr val="dk2"/>
                </a:solidFill>
                <a:latin typeface="Open Sans"/>
                <a:ea typeface="Open Sans"/>
                <a:cs typeface="Open Sans"/>
                <a:sym typeface="Open Sans"/>
              </a:rPr>
              <a:t>Calculate GHG emissions and removals</a:t>
            </a:r>
            <a:endParaRPr sz="1000">
              <a:solidFill>
                <a:schemeClr val="dk2"/>
              </a:solidFill>
              <a:latin typeface="Open Sans"/>
              <a:ea typeface="Open Sans"/>
              <a:cs typeface="Open Sans"/>
              <a:sym typeface="Open Sans"/>
            </a:endParaRPr>
          </a:p>
        </p:txBody>
      </p:sp>
      <p:sp>
        <p:nvSpPr>
          <p:cNvPr id="744" name="Google Shape;744;p48"/>
          <p:cNvSpPr/>
          <p:nvPr/>
        </p:nvSpPr>
        <p:spPr>
          <a:xfrm>
            <a:off x="389975" y="1026502"/>
            <a:ext cx="1373204" cy="781731"/>
          </a:xfrm>
          <a:custGeom>
            <a:rect b="b" l="l" r="r" t="t"/>
            <a:pathLst>
              <a:path extrusionOk="0" h="854351" w="1248367">
                <a:moveTo>
                  <a:pt x="0" y="85435"/>
                </a:moveTo>
                <a:cubicBezTo>
                  <a:pt x="0" y="38251"/>
                  <a:pt x="38251" y="0"/>
                  <a:pt x="85435" y="0"/>
                </a:cubicBezTo>
                <a:lnTo>
                  <a:pt x="1162932" y="0"/>
                </a:lnTo>
                <a:cubicBezTo>
                  <a:pt x="1210116" y="0"/>
                  <a:pt x="1248367" y="38251"/>
                  <a:pt x="1248367" y="85435"/>
                </a:cubicBezTo>
                <a:lnTo>
                  <a:pt x="1248367" y="768916"/>
                </a:lnTo>
                <a:cubicBezTo>
                  <a:pt x="1248367" y="816100"/>
                  <a:pt x="1210116" y="854351"/>
                  <a:pt x="1162932" y="854351"/>
                </a:cubicBezTo>
                <a:lnTo>
                  <a:pt x="85435" y="854351"/>
                </a:lnTo>
                <a:cubicBezTo>
                  <a:pt x="38251" y="854351"/>
                  <a:pt x="0" y="816100"/>
                  <a:pt x="0" y="768916"/>
                </a:cubicBezTo>
                <a:lnTo>
                  <a:pt x="0" y="85435"/>
                </a:lnTo>
                <a:close/>
              </a:path>
            </a:pathLst>
          </a:custGeom>
          <a:solidFill>
            <a:schemeClr val="lt2"/>
          </a:solidFill>
          <a:ln cap="flat" cmpd="sng" w="9525">
            <a:solidFill>
              <a:srgbClr val="A5A5A5"/>
            </a:solidFill>
            <a:prstDash val="solid"/>
            <a:miter lim="800000"/>
            <a:headEnd len="sm" w="sm" type="none"/>
            <a:tailEnd len="sm" w="sm" type="none"/>
          </a:ln>
        </p:spPr>
        <p:txBody>
          <a:bodyPr anchorCtr="0" anchor="ctr" bIns="74550" lIns="74550" spcFirstLastPara="1" rIns="74550" wrap="square" tIns="74550">
            <a:noAutofit/>
          </a:bodyPr>
          <a:lstStyle/>
          <a:p>
            <a:pPr indent="0" lvl="0" marL="0" marR="0" rtl="0" algn="ctr">
              <a:lnSpc>
                <a:spcPct val="90000"/>
              </a:lnSpc>
              <a:spcBef>
                <a:spcPts val="0"/>
              </a:spcBef>
              <a:spcAft>
                <a:spcPts val="0"/>
              </a:spcAft>
              <a:buClr>
                <a:srgbClr val="3F3F3F"/>
              </a:buClr>
              <a:buSzPts val="1300"/>
              <a:buFont typeface="Arial"/>
              <a:buNone/>
            </a:pPr>
            <a:r>
              <a:rPr lang="en-ZA" sz="1000">
                <a:solidFill>
                  <a:srgbClr val="3F3F3F"/>
                </a:solidFill>
                <a:latin typeface="Open Sans"/>
                <a:ea typeface="Open Sans"/>
                <a:cs typeface="Open Sans"/>
                <a:sym typeface="Open Sans"/>
              </a:rPr>
              <a:t>Identify intended policy outcomes and target drivers</a:t>
            </a:r>
            <a:endParaRPr sz="1000">
              <a:solidFill>
                <a:srgbClr val="3F3F3F"/>
              </a:solidFill>
              <a:latin typeface="Open Sans"/>
              <a:ea typeface="Open Sans"/>
              <a:cs typeface="Open Sans"/>
              <a:sym typeface="Open Sans"/>
            </a:endParaRPr>
          </a:p>
        </p:txBody>
      </p:sp>
      <p:sp>
        <p:nvSpPr>
          <p:cNvPr id="745" name="Google Shape;745;p48"/>
          <p:cNvSpPr/>
          <p:nvPr/>
        </p:nvSpPr>
        <p:spPr>
          <a:xfrm>
            <a:off x="2137688" y="1026502"/>
            <a:ext cx="1373204" cy="781731"/>
          </a:xfrm>
          <a:custGeom>
            <a:rect b="b" l="l" r="r" t="t"/>
            <a:pathLst>
              <a:path extrusionOk="0" h="854351" w="1248367">
                <a:moveTo>
                  <a:pt x="0" y="85435"/>
                </a:moveTo>
                <a:cubicBezTo>
                  <a:pt x="0" y="38251"/>
                  <a:pt x="38251" y="0"/>
                  <a:pt x="85435" y="0"/>
                </a:cubicBezTo>
                <a:lnTo>
                  <a:pt x="1162932" y="0"/>
                </a:lnTo>
                <a:cubicBezTo>
                  <a:pt x="1210116" y="0"/>
                  <a:pt x="1248367" y="38251"/>
                  <a:pt x="1248367" y="85435"/>
                </a:cubicBezTo>
                <a:lnTo>
                  <a:pt x="1248367" y="768916"/>
                </a:lnTo>
                <a:cubicBezTo>
                  <a:pt x="1248367" y="816100"/>
                  <a:pt x="1210116" y="854351"/>
                  <a:pt x="1162932" y="854351"/>
                </a:cubicBezTo>
                <a:lnTo>
                  <a:pt x="85435" y="854351"/>
                </a:lnTo>
                <a:cubicBezTo>
                  <a:pt x="38251" y="854351"/>
                  <a:pt x="0" y="816100"/>
                  <a:pt x="0" y="768916"/>
                </a:cubicBezTo>
                <a:lnTo>
                  <a:pt x="0" y="85435"/>
                </a:lnTo>
                <a:close/>
              </a:path>
            </a:pathLst>
          </a:custGeom>
          <a:solidFill>
            <a:schemeClr val="lt2"/>
          </a:solidFill>
          <a:ln cap="flat" cmpd="sng" w="28575">
            <a:solidFill>
              <a:schemeClr val="accent1"/>
            </a:solidFill>
            <a:prstDash val="solid"/>
            <a:miter lim="800000"/>
            <a:headEnd len="sm" w="sm" type="none"/>
            <a:tailEnd len="sm" w="sm" type="none"/>
          </a:ln>
        </p:spPr>
        <p:txBody>
          <a:bodyPr anchorCtr="0" anchor="ctr" bIns="74550" lIns="74550" spcFirstLastPara="1" rIns="74550" wrap="square" tIns="74550">
            <a:noAutofit/>
          </a:bodyPr>
          <a:lstStyle/>
          <a:p>
            <a:pPr indent="0" lvl="0" marL="0" marR="0" rtl="0" algn="ctr">
              <a:lnSpc>
                <a:spcPct val="90000"/>
              </a:lnSpc>
              <a:spcBef>
                <a:spcPts val="0"/>
              </a:spcBef>
              <a:spcAft>
                <a:spcPts val="0"/>
              </a:spcAft>
              <a:buClr>
                <a:srgbClr val="3F3F3F"/>
              </a:buClr>
              <a:buSzPts val="1300"/>
              <a:buFont typeface="Arial"/>
              <a:buNone/>
            </a:pPr>
            <a:r>
              <a:rPr lang="en-ZA" sz="1000">
                <a:solidFill>
                  <a:schemeClr val="dk2"/>
                </a:solidFill>
                <a:latin typeface="Open Sans"/>
                <a:ea typeface="Open Sans"/>
                <a:cs typeface="Open Sans"/>
                <a:sym typeface="Open Sans"/>
              </a:rPr>
              <a:t>Stratify the land</a:t>
            </a:r>
            <a:endParaRPr sz="1000">
              <a:solidFill>
                <a:schemeClr val="dk2"/>
              </a:solidFill>
              <a:latin typeface="Open Sans"/>
              <a:ea typeface="Open Sans"/>
              <a:cs typeface="Open Sans"/>
              <a:sym typeface="Open Sans"/>
            </a:endParaRPr>
          </a:p>
        </p:txBody>
      </p:sp>
      <p:sp>
        <p:nvSpPr>
          <p:cNvPr id="746" name="Google Shape;746;p48"/>
          <p:cNvSpPr/>
          <p:nvPr/>
        </p:nvSpPr>
        <p:spPr>
          <a:xfrm>
            <a:off x="5633113" y="1026502"/>
            <a:ext cx="1373204" cy="781731"/>
          </a:xfrm>
          <a:custGeom>
            <a:rect b="b" l="l" r="r" t="t"/>
            <a:pathLst>
              <a:path extrusionOk="0" h="854351" w="1248367">
                <a:moveTo>
                  <a:pt x="0" y="85435"/>
                </a:moveTo>
                <a:cubicBezTo>
                  <a:pt x="0" y="38251"/>
                  <a:pt x="38251" y="0"/>
                  <a:pt x="85435" y="0"/>
                </a:cubicBezTo>
                <a:lnTo>
                  <a:pt x="1162932" y="0"/>
                </a:lnTo>
                <a:cubicBezTo>
                  <a:pt x="1210116" y="0"/>
                  <a:pt x="1248367" y="38251"/>
                  <a:pt x="1248367" y="85435"/>
                </a:cubicBezTo>
                <a:lnTo>
                  <a:pt x="1248367" y="768916"/>
                </a:lnTo>
                <a:cubicBezTo>
                  <a:pt x="1248367" y="816100"/>
                  <a:pt x="1210116" y="854351"/>
                  <a:pt x="1162932" y="854351"/>
                </a:cubicBezTo>
                <a:lnTo>
                  <a:pt x="85435" y="854351"/>
                </a:lnTo>
                <a:cubicBezTo>
                  <a:pt x="38251" y="854351"/>
                  <a:pt x="0" y="816100"/>
                  <a:pt x="0" y="768916"/>
                </a:cubicBezTo>
                <a:lnTo>
                  <a:pt x="0" y="85435"/>
                </a:lnTo>
                <a:close/>
              </a:path>
            </a:pathLst>
          </a:custGeom>
          <a:solidFill>
            <a:schemeClr val="lt2"/>
          </a:solidFill>
          <a:ln cap="flat" cmpd="sng" w="12700">
            <a:solidFill>
              <a:srgbClr val="A5A5A5"/>
            </a:solidFill>
            <a:prstDash val="solid"/>
            <a:miter lim="800000"/>
            <a:headEnd len="sm" w="sm" type="none"/>
            <a:tailEnd len="sm" w="sm" type="none"/>
          </a:ln>
        </p:spPr>
        <p:txBody>
          <a:bodyPr anchorCtr="0" anchor="ctr" bIns="74550" lIns="74550" spcFirstLastPara="1" rIns="74550" wrap="square" tIns="74550">
            <a:noAutofit/>
          </a:bodyPr>
          <a:lstStyle/>
          <a:p>
            <a:pPr indent="0" lvl="0" marL="0" marR="0" rtl="0" algn="ctr">
              <a:lnSpc>
                <a:spcPct val="90000"/>
              </a:lnSpc>
              <a:spcBef>
                <a:spcPts val="0"/>
              </a:spcBef>
              <a:spcAft>
                <a:spcPts val="0"/>
              </a:spcAft>
              <a:buClr>
                <a:schemeClr val="lt1"/>
              </a:buClr>
              <a:buSzPts val="1300"/>
              <a:buFont typeface="Arial"/>
              <a:buNone/>
            </a:pPr>
            <a:r>
              <a:rPr lang="en-ZA" sz="1000">
                <a:solidFill>
                  <a:schemeClr val="dk2"/>
                </a:solidFill>
                <a:latin typeface="Open Sans"/>
                <a:ea typeface="Open Sans"/>
                <a:cs typeface="Open Sans"/>
                <a:sym typeface="Open Sans"/>
              </a:rPr>
              <a:t>Estimate carbon stock change</a:t>
            </a:r>
            <a:endParaRPr sz="1000">
              <a:solidFill>
                <a:schemeClr val="dk2"/>
              </a:solidFill>
              <a:latin typeface="Open Sans"/>
              <a:ea typeface="Open Sans"/>
              <a:cs typeface="Open Sans"/>
              <a:sym typeface="Open Sans"/>
            </a:endParaRPr>
          </a:p>
        </p:txBody>
      </p:sp>
      <p:sp>
        <p:nvSpPr>
          <p:cNvPr id="747" name="Google Shape;747;p48"/>
          <p:cNvSpPr/>
          <p:nvPr/>
        </p:nvSpPr>
        <p:spPr>
          <a:xfrm>
            <a:off x="1818102" y="1278883"/>
            <a:ext cx="264653" cy="225230"/>
          </a:xfrm>
          <a:custGeom>
            <a:rect b="b" l="l" r="r" t="t"/>
            <a:pathLst>
              <a:path extrusionOk="0" h="309595" w="264653">
                <a:moveTo>
                  <a:pt x="0" y="61919"/>
                </a:moveTo>
                <a:lnTo>
                  <a:pt x="132327" y="61919"/>
                </a:lnTo>
                <a:lnTo>
                  <a:pt x="132327" y="0"/>
                </a:lnTo>
                <a:lnTo>
                  <a:pt x="264653" y="154798"/>
                </a:lnTo>
                <a:lnTo>
                  <a:pt x="132327" y="309595"/>
                </a:lnTo>
                <a:lnTo>
                  <a:pt x="132327" y="247676"/>
                </a:lnTo>
                <a:lnTo>
                  <a:pt x="0" y="247676"/>
                </a:lnTo>
                <a:lnTo>
                  <a:pt x="0" y="61919"/>
                </a:lnTo>
                <a:close/>
              </a:path>
            </a:pathLst>
          </a:custGeom>
          <a:solidFill>
            <a:schemeClr val="lt2"/>
          </a:solidFill>
          <a:ln>
            <a:noFill/>
          </a:ln>
        </p:spPr>
        <p:txBody>
          <a:bodyPr anchorCtr="0" anchor="ctr" bIns="61900" lIns="0" spcFirstLastPara="1" rIns="79375" wrap="square" tIns="61900">
            <a:noAutofit/>
          </a:bodyPr>
          <a:lstStyle/>
          <a:p>
            <a:pPr indent="0" lvl="0" marL="0" marR="0" rtl="0" algn="ctr">
              <a:lnSpc>
                <a:spcPct val="90000"/>
              </a:lnSpc>
              <a:spcBef>
                <a:spcPts val="0"/>
              </a:spcBef>
              <a:spcAft>
                <a:spcPts val="0"/>
              </a:spcAft>
              <a:buClr>
                <a:srgbClr val="000000"/>
              </a:buClr>
              <a:buSzPts val="1400"/>
              <a:buFont typeface="Arial"/>
              <a:buNone/>
            </a:pPr>
            <a:r>
              <a:t/>
            </a:r>
            <a:endParaRPr sz="1400">
              <a:solidFill>
                <a:srgbClr val="FFFFFF"/>
              </a:solidFill>
              <a:latin typeface="Arial"/>
              <a:ea typeface="Arial"/>
              <a:cs typeface="Arial"/>
              <a:sym typeface="Arial"/>
            </a:endParaRPr>
          </a:p>
        </p:txBody>
      </p:sp>
      <p:sp>
        <p:nvSpPr>
          <p:cNvPr id="748" name="Google Shape;748;p48"/>
          <p:cNvSpPr/>
          <p:nvPr/>
        </p:nvSpPr>
        <p:spPr>
          <a:xfrm>
            <a:off x="3570705" y="1278883"/>
            <a:ext cx="264653" cy="225230"/>
          </a:xfrm>
          <a:custGeom>
            <a:rect b="b" l="l" r="r" t="t"/>
            <a:pathLst>
              <a:path extrusionOk="0" h="309595" w="264653">
                <a:moveTo>
                  <a:pt x="0" y="61919"/>
                </a:moveTo>
                <a:lnTo>
                  <a:pt x="132327" y="61919"/>
                </a:lnTo>
                <a:lnTo>
                  <a:pt x="132327" y="0"/>
                </a:lnTo>
                <a:lnTo>
                  <a:pt x="264653" y="154798"/>
                </a:lnTo>
                <a:lnTo>
                  <a:pt x="132327" y="309595"/>
                </a:lnTo>
                <a:lnTo>
                  <a:pt x="132327" y="247676"/>
                </a:lnTo>
                <a:lnTo>
                  <a:pt x="0" y="247676"/>
                </a:lnTo>
                <a:lnTo>
                  <a:pt x="0" y="61919"/>
                </a:lnTo>
                <a:close/>
              </a:path>
            </a:pathLst>
          </a:custGeom>
          <a:solidFill>
            <a:schemeClr val="lt2"/>
          </a:solidFill>
          <a:ln>
            <a:noFill/>
          </a:ln>
        </p:spPr>
        <p:txBody>
          <a:bodyPr anchorCtr="0" anchor="ctr" bIns="61900" lIns="0" spcFirstLastPara="1" rIns="79375" wrap="square" tIns="61900">
            <a:noAutofit/>
          </a:bodyPr>
          <a:lstStyle/>
          <a:p>
            <a:pPr indent="0" lvl="0" marL="0" marR="0" rtl="0" algn="ctr">
              <a:lnSpc>
                <a:spcPct val="90000"/>
              </a:lnSpc>
              <a:spcBef>
                <a:spcPts val="0"/>
              </a:spcBef>
              <a:spcAft>
                <a:spcPts val="0"/>
              </a:spcAft>
              <a:buClr>
                <a:srgbClr val="000000"/>
              </a:buClr>
              <a:buSzPts val="1400"/>
              <a:buFont typeface="Arial"/>
              <a:buNone/>
            </a:pPr>
            <a:r>
              <a:t/>
            </a:r>
            <a:endParaRPr sz="1400">
              <a:solidFill>
                <a:srgbClr val="FFFFFF"/>
              </a:solidFill>
              <a:latin typeface="Arial"/>
              <a:ea typeface="Arial"/>
              <a:cs typeface="Arial"/>
              <a:sym typeface="Arial"/>
            </a:endParaRPr>
          </a:p>
        </p:txBody>
      </p:sp>
      <p:sp>
        <p:nvSpPr>
          <p:cNvPr id="749" name="Google Shape;749;p48"/>
          <p:cNvSpPr/>
          <p:nvPr/>
        </p:nvSpPr>
        <p:spPr>
          <a:xfrm>
            <a:off x="5323307" y="1278883"/>
            <a:ext cx="264653" cy="225230"/>
          </a:xfrm>
          <a:custGeom>
            <a:rect b="b" l="l" r="r" t="t"/>
            <a:pathLst>
              <a:path extrusionOk="0" h="309595" w="264653">
                <a:moveTo>
                  <a:pt x="0" y="61919"/>
                </a:moveTo>
                <a:lnTo>
                  <a:pt x="132327" y="61919"/>
                </a:lnTo>
                <a:lnTo>
                  <a:pt x="132327" y="0"/>
                </a:lnTo>
                <a:lnTo>
                  <a:pt x="264653" y="154798"/>
                </a:lnTo>
                <a:lnTo>
                  <a:pt x="132327" y="309595"/>
                </a:lnTo>
                <a:lnTo>
                  <a:pt x="132327" y="247676"/>
                </a:lnTo>
                <a:lnTo>
                  <a:pt x="0" y="247676"/>
                </a:lnTo>
                <a:lnTo>
                  <a:pt x="0" y="61919"/>
                </a:lnTo>
                <a:close/>
              </a:path>
            </a:pathLst>
          </a:custGeom>
          <a:solidFill>
            <a:schemeClr val="lt2"/>
          </a:solidFill>
          <a:ln>
            <a:noFill/>
          </a:ln>
        </p:spPr>
        <p:txBody>
          <a:bodyPr anchorCtr="0" anchor="ctr" bIns="61900" lIns="0" spcFirstLastPara="1" rIns="79375" wrap="square" tIns="61900">
            <a:noAutofit/>
          </a:bodyPr>
          <a:lstStyle/>
          <a:p>
            <a:pPr indent="0" lvl="0" marL="0" marR="0" rtl="0" algn="ctr">
              <a:lnSpc>
                <a:spcPct val="90000"/>
              </a:lnSpc>
              <a:spcBef>
                <a:spcPts val="0"/>
              </a:spcBef>
              <a:spcAft>
                <a:spcPts val="0"/>
              </a:spcAft>
              <a:buClr>
                <a:srgbClr val="000000"/>
              </a:buClr>
              <a:buSzPts val="1400"/>
              <a:buFont typeface="Arial"/>
              <a:buNone/>
            </a:pPr>
            <a:r>
              <a:t/>
            </a:r>
            <a:endParaRPr sz="1400">
              <a:solidFill>
                <a:srgbClr val="FFFFFF"/>
              </a:solidFill>
              <a:latin typeface="Arial"/>
              <a:ea typeface="Arial"/>
              <a:cs typeface="Arial"/>
              <a:sym typeface="Arial"/>
            </a:endParaRPr>
          </a:p>
        </p:txBody>
      </p:sp>
      <p:sp>
        <p:nvSpPr>
          <p:cNvPr id="750" name="Google Shape;750;p48"/>
          <p:cNvSpPr/>
          <p:nvPr/>
        </p:nvSpPr>
        <p:spPr>
          <a:xfrm>
            <a:off x="7075909" y="1278883"/>
            <a:ext cx="264653" cy="225230"/>
          </a:xfrm>
          <a:custGeom>
            <a:rect b="b" l="l" r="r" t="t"/>
            <a:pathLst>
              <a:path extrusionOk="0" h="309595" w="264653">
                <a:moveTo>
                  <a:pt x="0" y="61919"/>
                </a:moveTo>
                <a:lnTo>
                  <a:pt x="132327" y="61919"/>
                </a:lnTo>
                <a:lnTo>
                  <a:pt x="132327" y="0"/>
                </a:lnTo>
                <a:lnTo>
                  <a:pt x="264653" y="154798"/>
                </a:lnTo>
                <a:lnTo>
                  <a:pt x="132327" y="309595"/>
                </a:lnTo>
                <a:lnTo>
                  <a:pt x="132327" y="247676"/>
                </a:lnTo>
                <a:lnTo>
                  <a:pt x="0" y="247676"/>
                </a:lnTo>
                <a:lnTo>
                  <a:pt x="0" y="61919"/>
                </a:lnTo>
                <a:close/>
              </a:path>
            </a:pathLst>
          </a:custGeom>
          <a:solidFill>
            <a:schemeClr val="lt2"/>
          </a:solidFill>
          <a:ln>
            <a:noFill/>
          </a:ln>
        </p:spPr>
        <p:txBody>
          <a:bodyPr anchorCtr="0" anchor="ctr" bIns="61900" lIns="0" spcFirstLastPara="1" rIns="79375" wrap="square" tIns="61900">
            <a:noAutofit/>
          </a:bodyPr>
          <a:lstStyle/>
          <a:p>
            <a:pPr indent="0" lvl="0" marL="0" marR="0" rtl="0" algn="ctr">
              <a:lnSpc>
                <a:spcPct val="90000"/>
              </a:lnSpc>
              <a:spcBef>
                <a:spcPts val="0"/>
              </a:spcBef>
              <a:spcAft>
                <a:spcPts val="0"/>
              </a:spcAft>
              <a:buClr>
                <a:srgbClr val="000000"/>
              </a:buClr>
              <a:buSzPts val="1400"/>
              <a:buFont typeface="Arial"/>
              <a:buNone/>
            </a:pPr>
            <a:r>
              <a:t/>
            </a:r>
            <a:endParaRPr sz="1400">
              <a:solidFill>
                <a:srgbClr val="FFFFFF"/>
              </a:solidFill>
              <a:latin typeface="Arial"/>
              <a:ea typeface="Arial"/>
              <a:cs typeface="Arial"/>
              <a:sym typeface="Arial"/>
            </a:endParaRPr>
          </a:p>
        </p:txBody>
      </p:sp>
      <p:sp>
        <p:nvSpPr>
          <p:cNvPr id="751" name="Google Shape;751;p48"/>
          <p:cNvSpPr/>
          <p:nvPr/>
        </p:nvSpPr>
        <p:spPr>
          <a:xfrm>
            <a:off x="3885400" y="1026502"/>
            <a:ext cx="1373204" cy="781731"/>
          </a:xfrm>
          <a:custGeom>
            <a:rect b="b" l="l" r="r" t="t"/>
            <a:pathLst>
              <a:path extrusionOk="0" h="854351" w="1248367">
                <a:moveTo>
                  <a:pt x="0" y="85435"/>
                </a:moveTo>
                <a:cubicBezTo>
                  <a:pt x="0" y="38251"/>
                  <a:pt x="38251" y="0"/>
                  <a:pt x="85435" y="0"/>
                </a:cubicBezTo>
                <a:lnTo>
                  <a:pt x="1162932" y="0"/>
                </a:lnTo>
                <a:cubicBezTo>
                  <a:pt x="1210116" y="0"/>
                  <a:pt x="1248367" y="38251"/>
                  <a:pt x="1248367" y="85435"/>
                </a:cubicBezTo>
                <a:lnTo>
                  <a:pt x="1248367" y="768916"/>
                </a:lnTo>
                <a:cubicBezTo>
                  <a:pt x="1248367" y="816100"/>
                  <a:pt x="1210116" y="854351"/>
                  <a:pt x="1162932" y="854351"/>
                </a:cubicBezTo>
                <a:lnTo>
                  <a:pt x="85435" y="854351"/>
                </a:lnTo>
                <a:cubicBezTo>
                  <a:pt x="38251" y="854351"/>
                  <a:pt x="0" y="816100"/>
                  <a:pt x="0" y="768916"/>
                </a:cubicBezTo>
                <a:lnTo>
                  <a:pt x="0" y="85435"/>
                </a:lnTo>
                <a:close/>
              </a:path>
            </a:pathLst>
          </a:custGeom>
          <a:solidFill>
            <a:schemeClr val="lt2"/>
          </a:solidFill>
          <a:ln cap="flat" cmpd="sng" w="12700">
            <a:solidFill>
              <a:srgbClr val="A5A5A5"/>
            </a:solidFill>
            <a:prstDash val="solid"/>
            <a:miter lim="800000"/>
            <a:headEnd len="sm" w="sm" type="none"/>
            <a:tailEnd len="sm" w="sm" type="none"/>
          </a:ln>
        </p:spPr>
        <p:txBody>
          <a:bodyPr anchorCtr="0" anchor="ctr" bIns="74550" lIns="74550" spcFirstLastPara="1" rIns="74550" wrap="square" tIns="74550">
            <a:noAutofit/>
          </a:bodyPr>
          <a:lstStyle/>
          <a:p>
            <a:pPr indent="0" lvl="0" marL="0" marR="0" rtl="0" algn="ctr">
              <a:lnSpc>
                <a:spcPct val="90000"/>
              </a:lnSpc>
              <a:spcBef>
                <a:spcPts val="0"/>
              </a:spcBef>
              <a:spcAft>
                <a:spcPts val="0"/>
              </a:spcAft>
              <a:buClr>
                <a:schemeClr val="lt1"/>
              </a:buClr>
              <a:buSzPts val="1300"/>
              <a:buFont typeface="Arial"/>
              <a:buNone/>
            </a:pPr>
            <a:r>
              <a:rPr lang="en-ZA" sz="1000">
                <a:solidFill>
                  <a:schemeClr val="dk2"/>
                </a:solidFill>
                <a:latin typeface="Open Sans"/>
                <a:ea typeface="Open Sans"/>
                <a:cs typeface="Open Sans"/>
                <a:sym typeface="Open Sans"/>
              </a:rPr>
              <a:t>Estimate the area of land in each stratum</a:t>
            </a:r>
            <a:endParaRPr sz="1000">
              <a:solidFill>
                <a:schemeClr val="dk2"/>
              </a:solidFill>
              <a:latin typeface="Open Sans"/>
              <a:ea typeface="Open Sans"/>
              <a:cs typeface="Open Sans"/>
              <a:sym typeface="Open Sans"/>
            </a:endParaRPr>
          </a:p>
        </p:txBody>
      </p:sp>
      <p:sp>
        <p:nvSpPr>
          <p:cNvPr id="752" name="Google Shape;752;p48"/>
          <p:cNvSpPr txBox="1"/>
          <p:nvPr/>
        </p:nvSpPr>
        <p:spPr>
          <a:xfrm>
            <a:off x="311700" y="2351865"/>
            <a:ext cx="3396600" cy="1640100"/>
          </a:xfrm>
          <a:prstGeom prst="rect">
            <a:avLst/>
          </a:prstGeom>
          <a:noFill/>
          <a:ln>
            <a:noFill/>
          </a:ln>
        </p:spPr>
        <p:txBody>
          <a:bodyPr anchorCtr="0" anchor="t" bIns="45700" lIns="91425" spcFirstLastPara="1" rIns="91425" wrap="square" tIns="45700">
            <a:normAutofit/>
          </a:bodyPr>
          <a:lstStyle/>
          <a:p>
            <a:pPr indent="-177800" lvl="0" marL="228600" rtl="0" algn="l">
              <a:lnSpc>
                <a:spcPct val="90000"/>
              </a:lnSpc>
              <a:spcBef>
                <a:spcPts val="0"/>
              </a:spcBef>
              <a:spcAft>
                <a:spcPts val="0"/>
              </a:spcAft>
              <a:buClr>
                <a:srgbClr val="625852"/>
              </a:buClr>
              <a:buSzPts val="1200"/>
              <a:buFont typeface="Open Sans"/>
              <a:buChar char="•"/>
            </a:pPr>
            <a:r>
              <a:rPr lang="en-ZA" sz="1200">
                <a:solidFill>
                  <a:srgbClr val="625852"/>
                </a:solidFill>
                <a:latin typeface="Open Sans"/>
                <a:ea typeface="Open Sans"/>
                <a:cs typeface="Open Sans"/>
                <a:sym typeface="Open Sans"/>
              </a:rPr>
              <a:t>Identify the affected land categories where changes in land use and forest management are expected to occur under the policy scenario</a:t>
            </a:r>
            <a:endParaRPr sz="1200">
              <a:solidFill>
                <a:srgbClr val="625852"/>
              </a:solidFill>
              <a:latin typeface="Open Sans"/>
              <a:ea typeface="Open Sans"/>
              <a:cs typeface="Open Sans"/>
              <a:sym typeface="Open Sans"/>
            </a:endParaRPr>
          </a:p>
          <a:p>
            <a:pPr indent="-177800" lvl="0" marL="228600" rtl="0" algn="l">
              <a:lnSpc>
                <a:spcPct val="90000"/>
              </a:lnSpc>
              <a:spcBef>
                <a:spcPts val="1000"/>
              </a:spcBef>
              <a:spcAft>
                <a:spcPts val="0"/>
              </a:spcAft>
              <a:buClr>
                <a:srgbClr val="625852"/>
              </a:buClr>
              <a:buSzPts val="1200"/>
              <a:buFont typeface="Open Sans"/>
              <a:buChar char="•"/>
            </a:pPr>
            <a:r>
              <a:rPr lang="en-ZA" sz="1200">
                <a:solidFill>
                  <a:srgbClr val="625852"/>
                </a:solidFill>
                <a:latin typeface="Open Sans"/>
                <a:ea typeface="Open Sans"/>
                <a:cs typeface="Open Sans"/>
                <a:sym typeface="Open Sans"/>
              </a:rPr>
              <a:t>Divide each land category into subcategories, by climate information, forest types and forest management</a:t>
            </a:r>
            <a:endParaRPr sz="1200">
              <a:solidFill>
                <a:srgbClr val="625852"/>
              </a:solidFill>
              <a:latin typeface="Open Sans"/>
              <a:ea typeface="Open Sans"/>
              <a:cs typeface="Open Sans"/>
              <a:sym typeface="Open Sans"/>
            </a:endParaRPr>
          </a:p>
        </p:txBody>
      </p:sp>
      <p:sp>
        <p:nvSpPr>
          <p:cNvPr id="753" name="Google Shape;753;p48"/>
          <p:cNvSpPr/>
          <p:nvPr/>
        </p:nvSpPr>
        <p:spPr>
          <a:xfrm>
            <a:off x="3963775" y="2015388"/>
            <a:ext cx="2463900" cy="2377200"/>
          </a:xfrm>
          <a:prstGeom prst="pie">
            <a:avLst>
              <a:gd fmla="val 5400000" name="adj1"/>
              <a:gd fmla="val 16200000" name="adj2"/>
            </a:avLst>
          </a:prstGeom>
          <a:solidFill>
            <a:srgbClr val="09294E"/>
          </a:solidFill>
          <a:ln cap="flat" cmpd="sng" w="12700">
            <a:solidFill>
              <a:srgbClr val="FFFFFF"/>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sz="600">
              <a:latin typeface="Open Sans"/>
              <a:ea typeface="Open Sans"/>
              <a:cs typeface="Open Sans"/>
              <a:sym typeface="Open Sans"/>
            </a:endParaRPr>
          </a:p>
        </p:txBody>
      </p:sp>
      <p:sp>
        <p:nvSpPr>
          <p:cNvPr id="754" name="Google Shape;754;p48"/>
          <p:cNvSpPr/>
          <p:nvPr/>
        </p:nvSpPr>
        <p:spPr>
          <a:xfrm>
            <a:off x="5195733" y="2015388"/>
            <a:ext cx="2872964" cy="2377625"/>
          </a:xfrm>
          <a:custGeom>
            <a:rect b="b" l="l" r="r" t="t"/>
            <a:pathLst>
              <a:path extrusionOk="0" h="3396607" w="3962709">
                <a:moveTo>
                  <a:pt x="0" y="0"/>
                </a:moveTo>
                <a:lnTo>
                  <a:pt x="3962709" y="0"/>
                </a:lnTo>
                <a:lnTo>
                  <a:pt x="3962709" y="3396607"/>
                </a:lnTo>
                <a:lnTo>
                  <a:pt x="0" y="3396607"/>
                </a:lnTo>
                <a:lnTo>
                  <a:pt x="0" y="0"/>
                </a:lnTo>
                <a:close/>
              </a:path>
            </a:pathLst>
          </a:custGeom>
          <a:solidFill>
            <a:srgbClr val="09294E"/>
          </a:solidFill>
          <a:ln cap="flat" cmpd="sng" w="12700">
            <a:solidFill>
              <a:srgbClr val="FFFFFF"/>
            </a:solidFill>
            <a:prstDash val="solid"/>
            <a:miter lim="800000"/>
            <a:headEnd len="sm" w="sm" type="none"/>
            <a:tailEnd len="sm" w="sm" type="none"/>
          </a:ln>
        </p:spPr>
        <p:txBody>
          <a:bodyPr anchorCtr="0" anchor="ctr" bIns="2469050" lIns="91425" spcFirstLastPara="1" rIns="2072775" wrap="square" tIns="91425">
            <a:noAutofit/>
          </a:bodyPr>
          <a:lstStyle/>
          <a:p>
            <a:pPr indent="0" lvl="0" marL="0" marR="0" rtl="0" algn="ctr">
              <a:lnSpc>
                <a:spcPct val="90000"/>
              </a:lnSpc>
              <a:spcBef>
                <a:spcPts val="0"/>
              </a:spcBef>
              <a:spcAft>
                <a:spcPts val="0"/>
              </a:spcAft>
              <a:buClr>
                <a:srgbClr val="FFFFFF"/>
              </a:buClr>
              <a:buSzPts val="2200"/>
              <a:buFont typeface="Arial"/>
              <a:buNone/>
            </a:pPr>
            <a:r>
              <a:t/>
            </a:r>
            <a:endParaRPr sz="900">
              <a:solidFill>
                <a:srgbClr val="FFFFFF"/>
              </a:solidFill>
              <a:latin typeface="Open Sans"/>
              <a:ea typeface="Open Sans"/>
              <a:cs typeface="Open Sans"/>
              <a:sym typeface="Open Sans"/>
            </a:endParaRPr>
          </a:p>
          <a:p>
            <a:pPr indent="0" lvl="0" marL="0" marR="0" rtl="0" algn="ctr">
              <a:lnSpc>
                <a:spcPct val="90000"/>
              </a:lnSpc>
              <a:spcBef>
                <a:spcPts val="0"/>
              </a:spcBef>
              <a:spcAft>
                <a:spcPts val="0"/>
              </a:spcAft>
              <a:buClr>
                <a:srgbClr val="FFFFFF"/>
              </a:buClr>
              <a:buSzPts val="2200"/>
              <a:buFont typeface="Arial"/>
              <a:buNone/>
            </a:pPr>
            <a:r>
              <a:t/>
            </a:r>
            <a:endParaRPr sz="900">
              <a:solidFill>
                <a:srgbClr val="FFFFFF"/>
              </a:solidFill>
              <a:latin typeface="Open Sans"/>
              <a:ea typeface="Open Sans"/>
              <a:cs typeface="Open Sans"/>
              <a:sym typeface="Open Sans"/>
            </a:endParaRPr>
          </a:p>
          <a:p>
            <a:pPr indent="0" lvl="0" marL="0" marR="0" rtl="0" algn="ctr">
              <a:lnSpc>
                <a:spcPct val="90000"/>
              </a:lnSpc>
              <a:spcBef>
                <a:spcPts val="0"/>
              </a:spcBef>
              <a:spcAft>
                <a:spcPts val="0"/>
              </a:spcAft>
              <a:buClr>
                <a:srgbClr val="FFFFFF"/>
              </a:buClr>
              <a:buSzPts val="2200"/>
              <a:buFont typeface="Arial"/>
              <a:buNone/>
            </a:pPr>
            <a:r>
              <a:t/>
            </a:r>
            <a:endParaRPr sz="900">
              <a:solidFill>
                <a:srgbClr val="FFFFFF"/>
              </a:solidFill>
              <a:latin typeface="Open Sans"/>
              <a:ea typeface="Open Sans"/>
              <a:cs typeface="Open Sans"/>
              <a:sym typeface="Open Sans"/>
            </a:endParaRPr>
          </a:p>
          <a:p>
            <a:pPr indent="0" lvl="0" marL="0" marR="0" rtl="0" algn="ctr">
              <a:lnSpc>
                <a:spcPct val="90000"/>
              </a:lnSpc>
              <a:spcBef>
                <a:spcPts val="0"/>
              </a:spcBef>
              <a:spcAft>
                <a:spcPts val="0"/>
              </a:spcAft>
              <a:buClr>
                <a:srgbClr val="FFFFFF"/>
              </a:buClr>
              <a:buSzPts val="2200"/>
              <a:buFont typeface="Arial"/>
              <a:buNone/>
            </a:pPr>
            <a:r>
              <a:t/>
            </a:r>
            <a:endParaRPr sz="900">
              <a:solidFill>
                <a:srgbClr val="FFFFFF"/>
              </a:solidFill>
              <a:latin typeface="Open Sans"/>
              <a:ea typeface="Open Sans"/>
              <a:cs typeface="Open Sans"/>
              <a:sym typeface="Open Sans"/>
            </a:endParaRPr>
          </a:p>
          <a:p>
            <a:pPr indent="0" lvl="0" marL="0" marR="0" rtl="0" algn="ctr">
              <a:lnSpc>
                <a:spcPct val="90000"/>
              </a:lnSpc>
              <a:spcBef>
                <a:spcPts val="0"/>
              </a:spcBef>
              <a:spcAft>
                <a:spcPts val="0"/>
              </a:spcAft>
              <a:buClr>
                <a:srgbClr val="FFFFFF"/>
              </a:buClr>
              <a:buSzPts val="2200"/>
              <a:buFont typeface="Arial"/>
              <a:buNone/>
            </a:pPr>
            <a:r>
              <a:t/>
            </a:r>
            <a:endParaRPr sz="900">
              <a:solidFill>
                <a:srgbClr val="FFFFFF"/>
              </a:solidFill>
              <a:latin typeface="Open Sans"/>
              <a:ea typeface="Open Sans"/>
              <a:cs typeface="Open Sans"/>
              <a:sym typeface="Open Sans"/>
            </a:endParaRPr>
          </a:p>
          <a:p>
            <a:pPr indent="0" lvl="0" marL="0" marR="0" rtl="0" algn="ctr">
              <a:lnSpc>
                <a:spcPct val="90000"/>
              </a:lnSpc>
              <a:spcBef>
                <a:spcPts val="0"/>
              </a:spcBef>
              <a:spcAft>
                <a:spcPts val="0"/>
              </a:spcAft>
              <a:buClr>
                <a:srgbClr val="FFFFFF"/>
              </a:buClr>
              <a:buSzPts val="2200"/>
              <a:buFont typeface="Arial"/>
              <a:buNone/>
            </a:pPr>
            <a:r>
              <a:t/>
            </a:r>
            <a:endParaRPr sz="900">
              <a:solidFill>
                <a:srgbClr val="FFFFFF"/>
              </a:solidFill>
              <a:latin typeface="Open Sans"/>
              <a:ea typeface="Open Sans"/>
              <a:cs typeface="Open Sans"/>
              <a:sym typeface="Open Sans"/>
            </a:endParaRPr>
          </a:p>
          <a:p>
            <a:pPr indent="0" lvl="0" marL="0" marR="0" rtl="0" algn="ctr">
              <a:lnSpc>
                <a:spcPct val="90000"/>
              </a:lnSpc>
              <a:spcBef>
                <a:spcPts val="0"/>
              </a:spcBef>
              <a:spcAft>
                <a:spcPts val="0"/>
              </a:spcAft>
              <a:buClr>
                <a:srgbClr val="FFFFFF"/>
              </a:buClr>
              <a:buSzPts val="2200"/>
              <a:buFont typeface="Arial"/>
              <a:buNone/>
            </a:pPr>
            <a:r>
              <a:rPr lang="en-ZA" sz="900">
                <a:solidFill>
                  <a:srgbClr val="FFFFFF"/>
                </a:solidFill>
                <a:latin typeface="Open Sans"/>
                <a:ea typeface="Open Sans"/>
                <a:cs typeface="Open Sans"/>
                <a:sym typeface="Open Sans"/>
              </a:rPr>
              <a:t>Land use</a:t>
            </a:r>
            <a:endParaRPr sz="900">
              <a:latin typeface="Open Sans"/>
              <a:ea typeface="Open Sans"/>
              <a:cs typeface="Open Sans"/>
              <a:sym typeface="Open Sans"/>
            </a:endParaRPr>
          </a:p>
        </p:txBody>
      </p:sp>
      <p:sp>
        <p:nvSpPr>
          <p:cNvPr id="755" name="Google Shape;755;p48"/>
          <p:cNvSpPr/>
          <p:nvPr/>
        </p:nvSpPr>
        <p:spPr>
          <a:xfrm>
            <a:off x="4410928" y="2729781"/>
            <a:ext cx="1601400" cy="1552800"/>
          </a:xfrm>
          <a:prstGeom prst="pie">
            <a:avLst>
              <a:gd fmla="val 5400000" name="adj1"/>
              <a:gd fmla="val 16200000" name="adj2"/>
            </a:avLst>
          </a:prstGeom>
          <a:solidFill>
            <a:srgbClr val="3E8DEB"/>
          </a:solidFill>
          <a:ln cap="flat" cmpd="sng" w="12700">
            <a:solidFill>
              <a:srgbClr val="FFFFFF"/>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sz="600">
              <a:latin typeface="Open Sans"/>
              <a:ea typeface="Open Sans"/>
              <a:cs typeface="Open Sans"/>
              <a:sym typeface="Open Sans"/>
            </a:endParaRPr>
          </a:p>
        </p:txBody>
      </p:sp>
      <p:sp>
        <p:nvSpPr>
          <p:cNvPr id="756" name="Google Shape;756;p48"/>
          <p:cNvSpPr/>
          <p:nvPr/>
        </p:nvSpPr>
        <p:spPr>
          <a:xfrm>
            <a:off x="5195733" y="2731552"/>
            <a:ext cx="2872964" cy="1554019"/>
          </a:xfrm>
          <a:custGeom>
            <a:rect b="b" l="l" r="r" t="t"/>
            <a:pathLst>
              <a:path extrusionOk="0" h="2204282" w="3962709">
                <a:moveTo>
                  <a:pt x="0" y="0"/>
                </a:moveTo>
                <a:lnTo>
                  <a:pt x="3962709" y="0"/>
                </a:lnTo>
                <a:lnTo>
                  <a:pt x="3962709" y="2204282"/>
                </a:lnTo>
                <a:lnTo>
                  <a:pt x="0" y="2204282"/>
                </a:lnTo>
                <a:lnTo>
                  <a:pt x="0" y="0"/>
                </a:lnTo>
                <a:close/>
              </a:path>
            </a:pathLst>
          </a:custGeom>
          <a:solidFill>
            <a:srgbClr val="3E8DEB"/>
          </a:solidFill>
          <a:ln cap="flat" cmpd="sng" w="12700">
            <a:solidFill>
              <a:srgbClr val="FFFFFF"/>
            </a:solidFill>
            <a:prstDash val="solid"/>
            <a:miter lim="800000"/>
            <a:headEnd len="sm" w="sm" type="none"/>
            <a:tailEnd len="sm" w="sm" type="none"/>
          </a:ln>
        </p:spPr>
        <p:txBody>
          <a:bodyPr anchorCtr="0" anchor="ctr" bIns="1278350" lIns="91425" spcFirstLastPara="1" rIns="2072775" wrap="square" tIns="91425">
            <a:noAutofit/>
          </a:bodyPr>
          <a:lstStyle/>
          <a:p>
            <a:pPr indent="0" lvl="0" marL="0" marR="0" rtl="0" algn="ctr">
              <a:lnSpc>
                <a:spcPct val="90000"/>
              </a:lnSpc>
              <a:spcBef>
                <a:spcPts val="0"/>
              </a:spcBef>
              <a:spcAft>
                <a:spcPts val="0"/>
              </a:spcAft>
              <a:buClr>
                <a:srgbClr val="FFFFFF"/>
              </a:buClr>
              <a:buSzPts val="2200"/>
              <a:buFont typeface="Arial"/>
              <a:buNone/>
            </a:pPr>
            <a:r>
              <a:t/>
            </a:r>
            <a:endParaRPr sz="900">
              <a:solidFill>
                <a:srgbClr val="FFFFFF"/>
              </a:solidFill>
              <a:latin typeface="Open Sans"/>
              <a:ea typeface="Open Sans"/>
              <a:cs typeface="Open Sans"/>
              <a:sym typeface="Open Sans"/>
            </a:endParaRPr>
          </a:p>
          <a:p>
            <a:pPr indent="0" lvl="0" marL="0" marR="0" rtl="0" algn="ctr">
              <a:lnSpc>
                <a:spcPct val="90000"/>
              </a:lnSpc>
              <a:spcBef>
                <a:spcPts val="0"/>
              </a:spcBef>
              <a:spcAft>
                <a:spcPts val="0"/>
              </a:spcAft>
              <a:buClr>
                <a:srgbClr val="FFFFFF"/>
              </a:buClr>
              <a:buSzPts val="2200"/>
              <a:buFont typeface="Arial"/>
              <a:buNone/>
            </a:pPr>
            <a:r>
              <a:t/>
            </a:r>
            <a:endParaRPr sz="900">
              <a:solidFill>
                <a:srgbClr val="FFFFFF"/>
              </a:solidFill>
              <a:latin typeface="Open Sans"/>
              <a:ea typeface="Open Sans"/>
              <a:cs typeface="Open Sans"/>
              <a:sym typeface="Open Sans"/>
            </a:endParaRPr>
          </a:p>
          <a:p>
            <a:pPr indent="0" lvl="0" marL="0" marR="0" rtl="0" algn="ctr">
              <a:lnSpc>
                <a:spcPct val="90000"/>
              </a:lnSpc>
              <a:spcBef>
                <a:spcPts val="0"/>
              </a:spcBef>
              <a:spcAft>
                <a:spcPts val="0"/>
              </a:spcAft>
              <a:buClr>
                <a:srgbClr val="FFFFFF"/>
              </a:buClr>
              <a:buSzPts val="2200"/>
              <a:buFont typeface="Arial"/>
              <a:buNone/>
            </a:pPr>
            <a:r>
              <a:t/>
            </a:r>
            <a:endParaRPr sz="900">
              <a:solidFill>
                <a:srgbClr val="FFFFFF"/>
              </a:solidFill>
              <a:latin typeface="Open Sans"/>
              <a:ea typeface="Open Sans"/>
              <a:cs typeface="Open Sans"/>
              <a:sym typeface="Open Sans"/>
            </a:endParaRPr>
          </a:p>
          <a:p>
            <a:pPr indent="0" lvl="0" marL="0" marR="0" rtl="0" algn="ctr">
              <a:lnSpc>
                <a:spcPct val="90000"/>
              </a:lnSpc>
              <a:spcBef>
                <a:spcPts val="0"/>
              </a:spcBef>
              <a:spcAft>
                <a:spcPts val="0"/>
              </a:spcAft>
              <a:buClr>
                <a:srgbClr val="FFFFFF"/>
              </a:buClr>
              <a:buSzPts val="2200"/>
              <a:buFont typeface="Arial"/>
              <a:buNone/>
            </a:pPr>
            <a:r>
              <a:rPr lang="en-ZA" sz="900">
                <a:solidFill>
                  <a:srgbClr val="FFFFFF"/>
                </a:solidFill>
                <a:latin typeface="Open Sans"/>
                <a:ea typeface="Open Sans"/>
                <a:cs typeface="Open Sans"/>
                <a:sym typeface="Open Sans"/>
              </a:rPr>
              <a:t>Biophysical</a:t>
            </a:r>
            <a:endParaRPr sz="900">
              <a:latin typeface="Open Sans"/>
              <a:ea typeface="Open Sans"/>
              <a:cs typeface="Open Sans"/>
              <a:sym typeface="Open Sans"/>
            </a:endParaRPr>
          </a:p>
        </p:txBody>
      </p:sp>
      <p:sp>
        <p:nvSpPr>
          <p:cNvPr id="757" name="Google Shape;757;p48"/>
          <p:cNvSpPr/>
          <p:nvPr/>
        </p:nvSpPr>
        <p:spPr>
          <a:xfrm>
            <a:off x="4826146" y="3441686"/>
            <a:ext cx="739500" cy="713100"/>
          </a:xfrm>
          <a:prstGeom prst="pie">
            <a:avLst>
              <a:gd fmla="val 5400000" name="adj1"/>
              <a:gd fmla="val 16200000" name="adj2"/>
            </a:avLst>
          </a:prstGeom>
          <a:solidFill>
            <a:srgbClr val="ACCBF9"/>
          </a:solidFill>
          <a:ln cap="flat" cmpd="sng" w="12700">
            <a:solidFill>
              <a:srgbClr val="FFFFFF"/>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sz="600">
              <a:latin typeface="Open Sans"/>
              <a:ea typeface="Open Sans"/>
              <a:cs typeface="Open Sans"/>
              <a:sym typeface="Open Sans"/>
            </a:endParaRPr>
          </a:p>
        </p:txBody>
      </p:sp>
      <p:sp>
        <p:nvSpPr>
          <p:cNvPr id="758" name="Google Shape;758;p48"/>
          <p:cNvSpPr/>
          <p:nvPr/>
        </p:nvSpPr>
        <p:spPr>
          <a:xfrm>
            <a:off x="5195725" y="3441675"/>
            <a:ext cx="2872964" cy="713287"/>
          </a:xfrm>
          <a:custGeom>
            <a:rect b="b" l="l" r="r" t="t"/>
            <a:pathLst>
              <a:path extrusionOk="0" h="1018981" w="3962709">
                <a:moveTo>
                  <a:pt x="0" y="0"/>
                </a:moveTo>
                <a:lnTo>
                  <a:pt x="3962709" y="0"/>
                </a:lnTo>
                <a:lnTo>
                  <a:pt x="3962709" y="1018981"/>
                </a:lnTo>
                <a:lnTo>
                  <a:pt x="0" y="1018981"/>
                </a:lnTo>
                <a:lnTo>
                  <a:pt x="0" y="0"/>
                </a:lnTo>
                <a:close/>
              </a:path>
            </a:pathLst>
          </a:custGeom>
          <a:solidFill>
            <a:srgbClr val="ACCBF9"/>
          </a:solidFill>
          <a:ln cap="flat" cmpd="sng" w="12700">
            <a:solidFill>
              <a:srgbClr val="FFFFFF"/>
            </a:solidFill>
            <a:prstDash val="solid"/>
            <a:miter lim="800000"/>
            <a:headEnd len="sm" w="sm" type="none"/>
            <a:tailEnd len="sm" w="sm" type="none"/>
          </a:ln>
        </p:spPr>
        <p:txBody>
          <a:bodyPr anchorCtr="0" anchor="ctr" bIns="91425" lIns="91425" spcFirstLastPara="1" rIns="2072775" wrap="square" tIns="91425">
            <a:noAutofit/>
          </a:bodyPr>
          <a:lstStyle/>
          <a:p>
            <a:pPr indent="0" lvl="0" marL="0" marR="0" rtl="0" algn="ctr">
              <a:lnSpc>
                <a:spcPct val="90000"/>
              </a:lnSpc>
              <a:spcBef>
                <a:spcPts val="0"/>
              </a:spcBef>
              <a:spcAft>
                <a:spcPts val="0"/>
              </a:spcAft>
              <a:buClr>
                <a:srgbClr val="000000"/>
              </a:buClr>
              <a:buSzPts val="2200"/>
              <a:buFont typeface="Arial"/>
              <a:buNone/>
            </a:pPr>
            <a:r>
              <a:rPr lang="en-ZA" sz="900">
                <a:solidFill>
                  <a:srgbClr val="000000"/>
                </a:solidFill>
                <a:latin typeface="Open Sans"/>
                <a:ea typeface="Open Sans"/>
                <a:cs typeface="Open Sans"/>
                <a:sym typeface="Open Sans"/>
              </a:rPr>
              <a:t>Management practices</a:t>
            </a:r>
            <a:endParaRPr sz="900">
              <a:latin typeface="Open Sans"/>
              <a:ea typeface="Open Sans"/>
              <a:cs typeface="Open Sans"/>
              <a:sym typeface="Open Sans"/>
            </a:endParaRPr>
          </a:p>
        </p:txBody>
      </p:sp>
      <p:sp>
        <p:nvSpPr>
          <p:cNvPr id="759" name="Google Shape;759;p48"/>
          <p:cNvSpPr/>
          <p:nvPr/>
        </p:nvSpPr>
        <p:spPr>
          <a:xfrm>
            <a:off x="6447536" y="2015388"/>
            <a:ext cx="1696551" cy="713289"/>
          </a:xfrm>
          <a:custGeom>
            <a:rect b="b" l="l" r="r" t="t"/>
            <a:pathLst>
              <a:path extrusionOk="0" h="1018984" w="2504134">
                <a:moveTo>
                  <a:pt x="0" y="0"/>
                </a:moveTo>
                <a:lnTo>
                  <a:pt x="2504134" y="0"/>
                </a:lnTo>
                <a:lnTo>
                  <a:pt x="2504134" y="1018984"/>
                </a:lnTo>
                <a:lnTo>
                  <a:pt x="0" y="1018984"/>
                </a:lnTo>
                <a:lnTo>
                  <a:pt x="0" y="0"/>
                </a:lnTo>
                <a:close/>
              </a:path>
            </a:pathLst>
          </a:custGeom>
          <a:noFill/>
          <a:ln>
            <a:noFill/>
          </a:ln>
        </p:spPr>
        <p:txBody>
          <a:bodyPr anchorCtr="0" anchor="ctr" bIns="247650" lIns="247650" spcFirstLastPara="1" rIns="247650" wrap="square" tIns="247650">
            <a:noAutofit/>
          </a:bodyPr>
          <a:lstStyle/>
          <a:p>
            <a:pPr indent="-82550" lvl="1" marL="114300" marR="0" rtl="0" algn="l">
              <a:lnSpc>
                <a:spcPct val="90000"/>
              </a:lnSpc>
              <a:spcBef>
                <a:spcPts val="0"/>
              </a:spcBef>
              <a:spcAft>
                <a:spcPts val="0"/>
              </a:spcAft>
              <a:buClr>
                <a:srgbClr val="FFFFFF"/>
              </a:buClr>
              <a:buSzPts val="600"/>
              <a:buFont typeface="Open Sans"/>
              <a:buChar char="•"/>
            </a:pPr>
            <a:r>
              <a:rPr i="0" lang="en-ZA" sz="600" u="none" cap="none" strike="noStrike">
                <a:solidFill>
                  <a:srgbClr val="FFFFFF"/>
                </a:solidFill>
                <a:latin typeface="Open Sans"/>
                <a:ea typeface="Open Sans"/>
                <a:cs typeface="Open Sans"/>
                <a:sym typeface="Open Sans"/>
              </a:rPr>
              <a:t>Forest converted to non-forest land</a:t>
            </a:r>
            <a:endParaRPr sz="600">
              <a:latin typeface="Open Sans"/>
              <a:ea typeface="Open Sans"/>
              <a:cs typeface="Open Sans"/>
              <a:sym typeface="Open Sans"/>
            </a:endParaRPr>
          </a:p>
          <a:p>
            <a:pPr indent="-82550" lvl="1" marL="114300" marR="0" rtl="0" algn="l">
              <a:lnSpc>
                <a:spcPct val="90000"/>
              </a:lnSpc>
              <a:spcBef>
                <a:spcPts val="165"/>
              </a:spcBef>
              <a:spcAft>
                <a:spcPts val="0"/>
              </a:spcAft>
              <a:buClr>
                <a:srgbClr val="FFFFFF"/>
              </a:buClr>
              <a:buSzPts val="600"/>
              <a:buFont typeface="Open Sans"/>
              <a:buChar char="•"/>
            </a:pPr>
            <a:r>
              <a:rPr i="0" lang="en-ZA" sz="600" u="none" cap="none" strike="noStrike">
                <a:solidFill>
                  <a:srgbClr val="FFFFFF"/>
                </a:solidFill>
                <a:latin typeface="Open Sans"/>
                <a:ea typeface="Open Sans"/>
                <a:cs typeface="Open Sans"/>
                <a:sym typeface="Open Sans"/>
              </a:rPr>
              <a:t>Forest land remaining forest land</a:t>
            </a:r>
            <a:endParaRPr i="0" sz="600" u="none" cap="none" strike="noStrike">
              <a:solidFill>
                <a:srgbClr val="FFFFFF"/>
              </a:solidFill>
              <a:latin typeface="Open Sans"/>
              <a:ea typeface="Open Sans"/>
              <a:cs typeface="Open Sans"/>
              <a:sym typeface="Open Sans"/>
            </a:endParaRPr>
          </a:p>
          <a:p>
            <a:pPr indent="-82550" lvl="1" marL="114300" marR="0" rtl="0" algn="l">
              <a:lnSpc>
                <a:spcPct val="90000"/>
              </a:lnSpc>
              <a:spcBef>
                <a:spcPts val="165"/>
              </a:spcBef>
              <a:spcAft>
                <a:spcPts val="0"/>
              </a:spcAft>
              <a:buClr>
                <a:srgbClr val="FFFFFF"/>
              </a:buClr>
              <a:buSzPts val="600"/>
              <a:buFont typeface="Open Sans"/>
              <a:buChar char="•"/>
            </a:pPr>
            <a:r>
              <a:rPr i="0" lang="en-ZA" sz="600" u="none" cap="none" strike="noStrike">
                <a:solidFill>
                  <a:srgbClr val="FFFFFF"/>
                </a:solidFill>
                <a:latin typeface="Open Sans"/>
                <a:ea typeface="Open Sans"/>
                <a:cs typeface="Open Sans"/>
                <a:sym typeface="Open Sans"/>
              </a:rPr>
              <a:t>Non-forest land converted to forest land</a:t>
            </a:r>
            <a:endParaRPr sz="600">
              <a:latin typeface="Open Sans"/>
              <a:ea typeface="Open Sans"/>
              <a:cs typeface="Open Sans"/>
              <a:sym typeface="Open Sans"/>
            </a:endParaRPr>
          </a:p>
        </p:txBody>
      </p:sp>
      <p:sp>
        <p:nvSpPr>
          <p:cNvPr id="760" name="Google Shape;760;p48"/>
          <p:cNvSpPr/>
          <p:nvPr/>
        </p:nvSpPr>
        <p:spPr>
          <a:xfrm>
            <a:off x="6447536" y="2728538"/>
            <a:ext cx="1807238" cy="713287"/>
          </a:xfrm>
          <a:custGeom>
            <a:rect b="b" l="l" r="r" t="t"/>
            <a:pathLst>
              <a:path extrusionOk="0" h="1018981" w="2492742">
                <a:moveTo>
                  <a:pt x="0" y="0"/>
                </a:moveTo>
                <a:lnTo>
                  <a:pt x="2492742" y="0"/>
                </a:lnTo>
                <a:lnTo>
                  <a:pt x="2492742" y="1018981"/>
                </a:lnTo>
                <a:lnTo>
                  <a:pt x="0" y="1018981"/>
                </a:lnTo>
                <a:lnTo>
                  <a:pt x="0" y="0"/>
                </a:lnTo>
                <a:close/>
              </a:path>
            </a:pathLst>
          </a:custGeom>
          <a:noFill/>
          <a:ln>
            <a:noFill/>
          </a:ln>
        </p:spPr>
        <p:txBody>
          <a:bodyPr anchorCtr="0" anchor="ctr" bIns="247650" lIns="247650" spcFirstLastPara="1" rIns="247650" wrap="square" tIns="247650">
            <a:noAutofit/>
          </a:bodyPr>
          <a:lstStyle/>
          <a:p>
            <a:pPr indent="-76200" lvl="1" marL="114300" marR="0" rtl="0" algn="l">
              <a:lnSpc>
                <a:spcPct val="90000"/>
              </a:lnSpc>
              <a:spcBef>
                <a:spcPts val="0"/>
              </a:spcBef>
              <a:spcAft>
                <a:spcPts val="0"/>
              </a:spcAft>
              <a:buClr>
                <a:srgbClr val="FFFFFF"/>
              </a:buClr>
              <a:buSzPts val="600"/>
              <a:buFont typeface="Open Sans"/>
              <a:buChar char="•"/>
            </a:pPr>
            <a:r>
              <a:rPr i="0" lang="en-ZA" sz="600" u="none" cap="none" strike="noStrike">
                <a:solidFill>
                  <a:srgbClr val="FFFFFF"/>
                </a:solidFill>
                <a:latin typeface="Open Sans"/>
                <a:ea typeface="Open Sans"/>
                <a:cs typeface="Open Sans"/>
                <a:sym typeface="Open Sans"/>
              </a:rPr>
              <a:t>Climate</a:t>
            </a:r>
            <a:endParaRPr sz="600">
              <a:latin typeface="Open Sans"/>
              <a:ea typeface="Open Sans"/>
              <a:cs typeface="Open Sans"/>
              <a:sym typeface="Open Sans"/>
            </a:endParaRPr>
          </a:p>
          <a:p>
            <a:pPr indent="-82550" lvl="1" marL="114300" marR="0" rtl="0" algn="l">
              <a:lnSpc>
                <a:spcPct val="90000"/>
              </a:lnSpc>
              <a:spcBef>
                <a:spcPts val="180"/>
              </a:spcBef>
              <a:spcAft>
                <a:spcPts val="0"/>
              </a:spcAft>
              <a:buClr>
                <a:srgbClr val="FFFFFF"/>
              </a:buClr>
              <a:buSzPts val="600"/>
              <a:buFont typeface="Open Sans"/>
              <a:buChar char="•"/>
            </a:pPr>
            <a:r>
              <a:rPr i="0" lang="en-ZA" sz="600" u="none" cap="none" strike="noStrike">
                <a:solidFill>
                  <a:srgbClr val="FFFFFF"/>
                </a:solidFill>
                <a:latin typeface="Open Sans"/>
                <a:ea typeface="Open Sans"/>
                <a:cs typeface="Open Sans"/>
                <a:sym typeface="Open Sans"/>
              </a:rPr>
              <a:t>Ecological zone</a:t>
            </a:r>
            <a:endParaRPr sz="600">
              <a:latin typeface="Open Sans"/>
              <a:ea typeface="Open Sans"/>
              <a:cs typeface="Open Sans"/>
              <a:sym typeface="Open Sans"/>
            </a:endParaRPr>
          </a:p>
        </p:txBody>
      </p:sp>
      <p:sp>
        <p:nvSpPr>
          <p:cNvPr id="761" name="Google Shape;761;p48"/>
          <p:cNvSpPr/>
          <p:nvPr/>
        </p:nvSpPr>
        <p:spPr>
          <a:xfrm>
            <a:off x="6447536" y="3441686"/>
            <a:ext cx="1807238" cy="713287"/>
          </a:xfrm>
          <a:custGeom>
            <a:rect b="b" l="l" r="r" t="t"/>
            <a:pathLst>
              <a:path extrusionOk="0" h="1018981" w="2492742">
                <a:moveTo>
                  <a:pt x="0" y="0"/>
                </a:moveTo>
                <a:lnTo>
                  <a:pt x="2492742" y="0"/>
                </a:lnTo>
                <a:lnTo>
                  <a:pt x="2492742" y="1018981"/>
                </a:lnTo>
                <a:lnTo>
                  <a:pt x="0" y="1018981"/>
                </a:lnTo>
                <a:lnTo>
                  <a:pt x="0" y="0"/>
                </a:lnTo>
                <a:close/>
              </a:path>
            </a:pathLst>
          </a:custGeom>
          <a:noFill/>
          <a:ln>
            <a:noFill/>
          </a:ln>
        </p:spPr>
        <p:txBody>
          <a:bodyPr anchorCtr="0" anchor="ctr" bIns="247650" lIns="247650" spcFirstLastPara="1" rIns="247650" wrap="square" tIns="247650">
            <a:noAutofit/>
          </a:bodyPr>
          <a:lstStyle/>
          <a:p>
            <a:pPr indent="-82550" lvl="1" marL="114300" marR="0" rtl="0" algn="l">
              <a:lnSpc>
                <a:spcPct val="90000"/>
              </a:lnSpc>
              <a:spcBef>
                <a:spcPts val="0"/>
              </a:spcBef>
              <a:spcAft>
                <a:spcPts val="0"/>
              </a:spcAft>
              <a:buClr>
                <a:srgbClr val="09294E"/>
              </a:buClr>
              <a:buSzPts val="600"/>
              <a:buFont typeface="Open Sans"/>
              <a:buChar char="•"/>
            </a:pPr>
            <a:r>
              <a:rPr i="0" lang="en-ZA" sz="600" u="none" cap="none" strike="noStrike">
                <a:solidFill>
                  <a:srgbClr val="09294E"/>
                </a:solidFill>
                <a:latin typeface="Open Sans"/>
                <a:ea typeface="Open Sans"/>
                <a:cs typeface="Open Sans"/>
                <a:sym typeface="Open Sans"/>
              </a:rPr>
              <a:t>Natural forest</a:t>
            </a:r>
            <a:endParaRPr sz="600">
              <a:latin typeface="Open Sans"/>
              <a:ea typeface="Open Sans"/>
              <a:cs typeface="Open Sans"/>
              <a:sym typeface="Open Sans"/>
            </a:endParaRPr>
          </a:p>
          <a:p>
            <a:pPr indent="-82550" lvl="1" marL="114300" marR="0" rtl="0" algn="l">
              <a:lnSpc>
                <a:spcPct val="90000"/>
              </a:lnSpc>
              <a:spcBef>
                <a:spcPts val="165"/>
              </a:spcBef>
              <a:spcAft>
                <a:spcPts val="0"/>
              </a:spcAft>
              <a:buClr>
                <a:srgbClr val="09294E"/>
              </a:buClr>
              <a:buSzPts val="600"/>
              <a:buFont typeface="Open Sans"/>
              <a:buChar char="•"/>
            </a:pPr>
            <a:r>
              <a:rPr i="0" lang="en-ZA" sz="600" u="none" cap="none" strike="noStrike">
                <a:solidFill>
                  <a:srgbClr val="09294E"/>
                </a:solidFill>
                <a:latin typeface="Open Sans"/>
                <a:ea typeface="Open Sans"/>
                <a:cs typeface="Open Sans"/>
                <a:sym typeface="Open Sans"/>
              </a:rPr>
              <a:t>Plantations</a:t>
            </a:r>
            <a:endParaRPr i="0" sz="600" u="none" cap="none" strike="noStrike">
              <a:solidFill>
                <a:srgbClr val="09294E"/>
              </a:solidFill>
              <a:latin typeface="Open Sans"/>
              <a:ea typeface="Open Sans"/>
              <a:cs typeface="Open Sans"/>
              <a:sym typeface="Open Sans"/>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0" name="Shape 240"/>
        <p:cNvGrpSpPr/>
        <p:nvPr/>
      </p:nvGrpSpPr>
      <p:grpSpPr>
        <a:xfrm>
          <a:off x="0" y="0"/>
          <a:ext cx="0" cy="0"/>
          <a:chOff x="0" y="0"/>
          <a:chExt cx="0" cy="0"/>
        </a:xfrm>
      </p:grpSpPr>
      <p:sp>
        <p:nvSpPr>
          <p:cNvPr id="241" name="Google Shape;241;p31"/>
          <p:cNvSpPr txBox="1"/>
          <p:nvPr/>
        </p:nvSpPr>
        <p:spPr>
          <a:xfrm>
            <a:off x="492025" y="216425"/>
            <a:ext cx="8340300" cy="572700"/>
          </a:xfrm>
          <a:prstGeom prst="rect">
            <a:avLst/>
          </a:prstGeom>
          <a:noFill/>
          <a:ln>
            <a:noFill/>
          </a:ln>
        </p:spPr>
        <p:txBody>
          <a:bodyPr anchorCtr="0" anchor="t" bIns="91425" lIns="91425" spcFirstLastPara="1" rIns="91425" wrap="square" tIns="91425">
            <a:normAutofit/>
          </a:bodyPr>
          <a:lstStyle/>
          <a:p>
            <a:pPr indent="0" lvl="0" marL="0" rtl="0" algn="l">
              <a:spcBef>
                <a:spcPts val="0"/>
              </a:spcBef>
              <a:spcAft>
                <a:spcPts val="0"/>
              </a:spcAft>
              <a:buNone/>
            </a:pPr>
            <a:r>
              <a:rPr b="1" lang="en-ZA" sz="2200">
                <a:solidFill>
                  <a:srgbClr val="000A3A"/>
                </a:solidFill>
                <a:latin typeface="Open Sans"/>
                <a:ea typeface="Open Sans"/>
                <a:cs typeface="Open Sans"/>
                <a:sym typeface="Open Sans"/>
              </a:rPr>
              <a:t>Series of ICAT Assessment Guides</a:t>
            </a:r>
            <a:endParaRPr b="1" sz="2200">
              <a:solidFill>
                <a:srgbClr val="000A3A"/>
              </a:solidFill>
              <a:latin typeface="Open Sans"/>
              <a:ea typeface="Open Sans"/>
              <a:cs typeface="Open Sans"/>
              <a:sym typeface="Open Sans"/>
            </a:endParaRPr>
          </a:p>
        </p:txBody>
      </p:sp>
      <p:sp>
        <p:nvSpPr>
          <p:cNvPr id="242" name="Google Shape;242;p31"/>
          <p:cNvSpPr/>
          <p:nvPr/>
        </p:nvSpPr>
        <p:spPr>
          <a:xfrm>
            <a:off x="492025" y="1313625"/>
            <a:ext cx="5576700" cy="3681900"/>
          </a:xfrm>
          <a:prstGeom prst="rect">
            <a:avLst/>
          </a:prstGeom>
          <a:solidFill>
            <a:srgbClr val="F8DABA"/>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None/>
            </a:pPr>
            <a:r>
              <a:t/>
            </a:r>
            <a:endParaRPr b="0" i="0" sz="1100" u="none" cap="none" strike="noStrike">
              <a:solidFill>
                <a:srgbClr val="FFFFFF"/>
              </a:solidFill>
              <a:latin typeface="Arial"/>
              <a:ea typeface="Arial"/>
              <a:cs typeface="Arial"/>
              <a:sym typeface="Arial"/>
            </a:endParaRPr>
          </a:p>
        </p:txBody>
      </p:sp>
      <p:pic>
        <p:nvPicPr>
          <p:cNvPr id="243" name="Google Shape;243;p31"/>
          <p:cNvPicPr preferRelativeResize="0"/>
          <p:nvPr/>
        </p:nvPicPr>
        <p:blipFill rotWithShape="1">
          <a:blip r:embed="rId3">
            <a:alphaModFix/>
          </a:blip>
          <a:srcRect b="0" l="0" r="0" t="0"/>
          <a:stretch/>
        </p:blipFill>
        <p:spPr>
          <a:xfrm>
            <a:off x="3796170" y="2314013"/>
            <a:ext cx="532962" cy="532962"/>
          </a:xfrm>
          <a:prstGeom prst="rect">
            <a:avLst/>
          </a:prstGeom>
          <a:noFill/>
          <a:ln>
            <a:noFill/>
          </a:ln>
        </p:spPr>
      </p:pic>
      <p:pic>
        <p:nvPicPr>
          <p:cNvPr id="244" name="Google Shape;244;p31"/>
          <p:cNvPicPr preferRelativeResize="0"/>
          <p:nvPr/>
        </p:nvPicPr>
        <p:blipFill rotWithShape="1">
          <a:blip r:embed="rId4">
            <a:alphaModFix/>
          </a:blip>
          <a:srcRect b="0" l="0" r="0" t="0"/>
          <a:stretch/>
        </p:blipFill>
        <p:spPr>
          <a:xfrm>
            <a:off x="947236" y="2355875"/>
            <a:ext cx="532962" cy="532962"/>
          </a:xfrm>
          <a:prstGeom prst="rect">
            <a:avLst/>
          </a:prstGeom>
          <a:noFill/>
          <a:ln>
            <a:noFill/>
          </a:ln>
        </p:spPr>
      </p:pic>
      <p:pic>
        <p:nvPicPr>
          <p:cNvPr id="245" name="Google Shape;245;p31"/>
          <p:cNvPicPr preferRelativeResize="0"/>
          <p:nvPr/>
        </p:nvPicPr>
        <p:blipFill rotWithShape="1">
          <a:blip r:embed="rId5">
            <a:alphaModFix/>
          </a:blip>
          <a:srcRect b="0" l="0" r="0" t="0"/>
          <a:stretch/>
        </p:blipFill>
        <p:spPr>
          <a:xfrm>
            <a:off x="1880831" y="2355875"/>
            <a:ext cx="532962" cy="532962"/>
          </a:xfrm>
          <a:prstGeom prst="rect">
            <a:avLst/>
          </a:prstGeom>
          <a:noFill/>
          <a:ln>
            <a:noFill/>
          </a:ln>
        </p:spPr>
      </p:pic>
      <p:sp>
        <p:nvSpPr>
          <p:cNvPr id="246" name="Google Shape;246;p31"/>
          <p:cNvSpPr/>
          <p:nvPr/>
        </p:nvSpPr>
        <p:spPr>
          <a:xfrm>
            <a:off x="793235" y="2898641"/>
            <a:ext cx="933600" cy="392400"/>
          </a:xfrm>
          <a:prstGeom prst="rect">
            <a:avLst/>
          </a:prstGeom>
          <a:noFill/>
          <a:ln>
            <a:noFill/>
          </a:ln>
        </p:spPr>
        <p:txBody>
          <a:bodyPr anchorCtr="0" anchor="t" bIns="34275" lIns="68575" spcFirstLastPara="1" rIns="68575" wrap="square" tIns="34275">
            <a:noAutofit/>
          </a:bodyPr>
          <a:lstStyle/>
          <a:p>
            <a:pPr indent="0" lvl="0" marL="0" marR="0" rtl="0" algn="ctr">
              <a:lnSpc>
                <a:spcPct val="100000"/>
              </a:lnSpc>
              <a:spcBef>
                <a:spcPts val="0"/>
              </a:spcBef>
              <a:spcAft>
                <a:spcPts val="0"/>
              </a:spcAft>
              <a:buNone/>
            </a:pPr>
            <a:r>
              <a:rPr i="0" lang="en-ZA" sz="1100" u="none" cap="none" strike="noStrike">
                <a:solidFill>
                  <a:srgbClr val="020C37"/>
                </a:solidFill>
                <a:latin typeface="Open Sans"/>
                <a:ea typeface="Open Sans"/>
                <a:cs typeface="Open Sans"/>
                <a:sym typeface="Open Sans"/>
              </a:rPr>
              <a:t>Renewable</a:t>
            </a:r>
            <a:br>
              <a:rPr i="0" lang="en-ZA" sz="1100" u="none" cap="none" strike="noStrike">
                <a:solidFill>
                  <a:srgbClr val="020C37"/>
                </a:solidFill>
                <a:latin typeface="Open Sans"/>
                <a:ea typeface="Open Sans"/>
                <a:cs typeface="Open Sans"/>
                <a:sym typeface="Open Sans"/>
              </a:rPr>
            </a:br>
            <a:r>
              <a:rPr i="0" lang="en-ZA" sz="1100" u="none" cap="none" strike="noStrike">
                <a:solidFill>
                  <a:srgbClr val="020C37"/>
                </a:solidFill>
                <a:latin typeface="Open Sans"/>
                <a:ea typeface="Open Sans"/>
                <a:cs typeface="Open Sans"/>
                <a:sym typeface="Open Sans"/>
              </a:rPr>
              <a:t>Energy</a:t>
            </a:r>
            <a:endParaRPr i="0" sz="1100" u="none" cap="none" strike="noStrike">
              <a:solidFill>
                <a:srgbClr val="020C37"/>
              </a:solidFill>
              <a:latin typeface="Open Sans"/>
              <a:ea typeface="Open Sans"/>
              <a:cs typeface="Open Sans"/>
              <a:sym typeface="Open Sans"/>
            </a:endParaRPr>
          </a:p>
        </p:txBody>
      </p:sp>
      <p:sp>
        <p:nvSpPr>
          <p:cNvPr id="247" name="Google Shape;247;p31"/>
          <p:cNvSpPr/>
          <p:nvPr/>
        </p:nvSpPr>
        <p:spPr>
          <a:xfrm>
            <a:off x="1726830" y="2898641"/>
            <a:ext cx="840900" cy="392400"/>
          </a:xfrm>
          <a:prstGeom prst="rect">
            <a:avLst/>
          </a:prstGeom>
          <a:noFill/>
          <a:ln>
            <a:noFill/>
          </a:ln>
        </p:spPr>
        <p:txBody>
          <a:bodyPr anchorCtr="0" anchor="t" bIns="34275" lIns="68575" spcFirstLastPara="1" rIns="68575" wrap="square" tIns="34275">
            <a:noAutofit/>
          </a:bodyPr>
          <a:lstStyle/>
          <a:p>
            <a:pPr indent="0" lvl="0" marL="0" marR="0" rtl="0" algn="ctr">
              <a:lnSpc>
                <a:spcPct val="100000"/>
              </a:lnSpc>
              <a:spcBef>
                <a:spcPts val="0"/>
              </a:spcBef>
              <a:spcAft>
                <a:spcPts val="0"/>
              </a:spcAft>
              <a:buNone/>
            </a:pPr>
            <a:r>
              <a:rPr i="0" lang="en-ZA" sz="1100" u="none" cap="none" strike="noStrike">
                <a:solidFill>
                  <a:srgbClr val="020C37"/>
                </a:solidFill>
                <a:latin typeface="Open Sans"/>
                <a:ea typeface="Open Sans"/>
                <a:cs typeface="Open Sans"/>
                <a:sym typeface="Open Sans"/>
              </a:rPr>
              <a:t>Transport</a:t>
            </a:r>
            <a:br>
              <a:rPr i="0" lang="en-ZA" sz="1100" u="none" cap="none" strike="noStrike">
                <a:solidFill>
                  <a:srgbClr val="020C37"/>
                </a:solidFill>
                <a:latin typeface="Open Sans"/>
                <a:ea typeface="Open Sans"/>
                <a:cs typeface="Open Sans"/>
                <a:sym typeface="Open Sans"/>
              </a:rPr>
            </a:br>
            <a:r>
              <a:rPr i="0" lang="en-ZA" sz="1100" u="none" cap="none" strike="noStrike">
                <a:solidFill>
                  <a:srgbClr val="020C37"/>
                </a:solidFill>
                <a:latin typeface="Open Sans"/>
                <a:ea typeface="Open Sans"/>
                <a:cs typeface="Open Sans"/>
                <a:sym typeface="Open Sans"/>
              </a:rPr>
              <a:t>Pricing</a:t>
            </a:r>
            <a:endParaRPr i="0" sz="1100" u="none" cap="none" strike="noStrike">
              <a:solidFill>
                <a:srgbClr val="020C37"/>
              </a:solidFill>
              <a:latin typeface="Open Sans"/>
              <a:ea typeface="Open Sans"/>
              <a:cs typeface="Open Sans"/>
              <a:sym typeface="Open Sans"/>
            </a:endParaRPr>
          </a:p>
        </p:txBody>
      </p:sp>
      <p:pic>
        <p:nvPicPr>
          <p:cNvPr id="248" name="Google Shape;248;p31"/>
          <p:cNvPicPr preferRelativeResize="0"/>
          <p:nvPr/>
        </p:nvPicPr>
        <p:blipFill rotWithShape="1">
          <a:blip r:embed="rId6">
            <a:alphaModFix/>
          </a:blip>
          <a:srcRect b="0" l="0" r="0" t="0"/>
          <a:stretch/>
        </p:blipFill>
        <p:spPr>
          <a:xfrm>
            <a:off x="4871827" y="2306945"/>
            <a:ext cx="532962" cy="532962"/>
          </a:xfrm>
          <a:prstGeom prst="rect">
            <a:avLst/>
          </a:prstGeom>
          <a:noFill/>
          <a:ln>
            <a:noFill/>
          </a:ln>
        </p:spPr>
      </p:pic>
      <p:sp>
        <p:nvSpPr>
          <p:cNvPr id="249" name="Google Shape;249;p31"/>
          <p:cNvSpPr/>
          <p:nvPr/>
        </p:nvSpPr>
        <p:spPr>
          <a:xfrm>
            <a:off x="4717826" y="2897418"/>
            <a:ext cx="840900" cy="230700"/>
          </a:xfrm>
          <a:prstGeom prst="rect">
            <a:avLst/>
          </a:prstGeom>
          <a:noFill/>
          <a:ln>
            <a:noFill/>
          </a:ln>
        </p:spPr>
        <p:txBody>
          <a:bodyPr anchorCtr="0" anchor="t" bIns="34275" lIns="68575" spcFirstLastPara="1" rIns="68575" wrap="square" tIns="34275">
            <a:noAutofit/>
          </a:bodyPr>
          <a:lstStyle/>
          <a:p>
            <a:pPr indent="0" lvl="0" marL="0" marR="0" rtl="0" algn="ctr">
              <a:lnSpc>
                <a:spcPct val="100000"/>
              </a:lnSpc>
              <a:spcBef>
                <a:spcPts val="0"/>
              </a:spcBef>
              <a:spcAft>
                <a:spcPts val="0"/>
              </a:spcAft>
              <a:buNone/>
            </a:pPr>
            <a:r>
              <a:rPr i="0" lang="en-ZA" sz="1100" u="none" cap="none" strike="noStrike">
                <a:solidFill>
                  <a:srgbClr val="020C37"/>
                </a:solidFill>
                <a:latin typeface="Open Sans"/>
                <a:ea typeface="Open Sans"/>
                <a:cs typeface="Open Sans"/>
                <a:sym typeface="Open Sans"/>
              </a:rPr>
              <a:t>Forestry</a:t>
            </a:r>
            <a:endParaRPr i="0" sz="1100" u="none" cap="none" strike="noStrike">
              <a:solidFill>
                <a:srgbClr val="020C37"/>
              </a:solidFill>
              <a:latin typeface="Open Sans"/>
              <a:ea typeface="Open Sans"/>
              <a:cs typeface="Open Sans"/>
              <a:sym typeface="Open Sans"/>
            </a:endParaRPr>
          </a:p>
        </p:txBody>
      </p:sp>
      <p:sp>
        <p:nvSpPr>
          <p:cNvPr id="250" name="Google Shape;250;p31"/>
          <p:cNvSpPr/>
          <p:nvPr/>
        </p:nvSpPr>
        <p:spPr>
          <a:xfrm>
            <a:off x="2682285" y="2897418"/>
            <a:ext cx="931200" cy="230700"/>
          </a:xfrm>
          <a:prstGeom prst="rect">
            <a:avLst/>
          </a:prstGeom>
          <a:noFill/>
          <a:ln>
            <a:noFill/>
          </a:ln>
        </p:spPr>
        <p:txBody>
          <a:bodyPr anchorCtr="0" anchor="t" bIns="34275" lIns="68575" spcFirstLastPara="1" rIns="68575" wrap="square" tIns="34275">
            <a:noAutofit/>
          </a:bodyPr>
          <a:lstStyle/>
          <a:p>
            <a:pPr indent="0" lvl="0" marL="0" marR="0" rtl="0" algn="ctr">
              <a:lnSpc>
                <a:spcPct val="100000"/>
              </a:lnSpc>
              <a:spcBef>
                <a:spcPts val="0"/>
              </a:spcBef>
              <a:spcAft>
                <a:spcPts val="0"/>
              </a:spcAft>
              <a:buNone/>
            </a:pPr>
            <a:r>
              <a:rPr i="0" lang="en-ZA" sz="1100" u="none" cap="none" strike="noStrike">
                <a:solidFill>
                  <a:srgbClr val="020C37"/>
                </a:solidFill>
                <a:latin typeface="Open Sans"/>
                <a:ea typeface="Open Sans"/>
                <a:cs typeface="Open Sans"/>
                <a:sym typeface="Open Sans"/>
              </a:rPr>
              <a:t>Agriculture</a:t>
            </a:r>
            <a:endParaRPr i="0" sz="1100" u="none" cap="none" strike="noStrike">
              <a:solidFill>
                <a:srgbClr val="020C37"/>
              </a:solidFill>
              <a:latin typeface="Open Sans"/>
              <a:ea typeface="Open Sans"/>
              <a:cs typeface="Open Sans"/>
              <a:sym typeface="Open Sans"/>
            </a:endParaRPr>
          </a:p>
        </p:txBody>
      </p:sp>
      <p:pic>
        <p:nvPicPr>
          <p:cNvPr id="251" name="Google Shape;251;p31"/>
          <p:cNvPicPr preferRelativeResize="0"/>
          <p:nvPr/>
        </p:nvPicPr>
        <p:blipFill rotWithShape="1">
          <a:blip r:embed="rId7">
            <a:alphaModFix/>
          </a:blip>
          <a:srcRect b="0" l="0" r="0" t="0"/>
          <a:stretch/>
        </p:blipFill>
        <p:spPr>
          <a:xfrm>
            <a:off x="2878047" y="2306945"/>
            <a:ext cx="532962" cy="532962"/>
          </a:xfrm>
          <a:prstGeom prst="rect">
            <a:avLst/>
          </a:prstGeom>
          <a:noFill/>
          <a:ln>
            <a:noFill/>
          </a:ln>
        </p:spPr>
      </p:pic>
      <p:sp>
        <p:nvSpPr>
          <p:cNvPr id="252" name="Google Shape;252;p31"/>
          <p:cNvSpPr/>
          <p:nvPr/>
        </p:nvSpPr>
        <p:spPr>
          <a:xfrm>
            <a:off x="3642820" y="2904486"/>
            <a:ext cx="931200" cy="392400"/>
          </a:xfrm>
          <a:prstGeom prst="rect">
            <a:avLst/>
          </a:prstGeom>
          <a:noFill/>
          <a:ln>
            <a:noFill/>
          </a:ln>
        </p:spPr>
        <p:txBody>
          <a:bodyPr anchorCtr="0" anchor="t" bIns="34275" lIns="68575" spcFirstLastPara="1" rIns="68575" wrap="square" tIns="34275">
            <a:noAutofit/>
          </a:bodyPr>
          <a:lstStyle/>
          <a:p>
            <a:pPr indent="0" lvl="0" marL="0" marR="0" rtl="0" algn="ctr">
              <a:lnSpc>
                <a:spcPct val="100000"/>
              </a:lnSpc>
              <a:spcBef>
                <a:spcPts val="0"/>
              </a:spcBef>
              <a:spcAft>
                <a:spcPts val="0"/>
              </a:spcAft>
              <a:buNone/>
            </a:pPr>
            <a:r>
              <a:rPr i="0" lang="en-ZA" sz="1100" u="none" cap="none" strike="noStrike">
                <a:solidFill>
                  <a:srgbClr val="020C37"/>
                </a:solidFill>
                <a:latin typeface="Open Sans"/>
                <a:ea typeface="Open Sans"/>
                <a:cs typeface="Open Sans"/>
                <a:sym typeface="Open Sans"/>
              </a:rPr>
              <a:t>Building</a:t>
            </a:r>
            <a:br>
              <a:rPr i="0" lang="en-ZA" sz="1100" u="none" cap="none" strike="noStrike">
                <a:solidFill>
                  <a:srgbClr val="020C37"/>
                </a:solidFill>
                <a:latin typeface="Open Sans"/>
                <a:ea typeface="Open Sans"/>
                <a:cs typeface="Open Sans"/>
                <a:sym typeface="Open Sans"/>
              </a:rPr>
            </a:br>
            <a:r>
              <a:rPr i="0" lang="en-ZA" sz="1100" u="none" cap="none" strike="noStrike">
                <a:solidFill>
                  <a:srgbClr val="020C37"/>
                </a:solidFill>
                <a:latin typeface="Open Sans"/>
                <a:ea typeface="Open Sans"/>
                <a:cs typeface="Open Sans"/>
                <a:sym typeface="Open Sans"/>
              </a:rPr>
              <a:t>Efficiency</a:t>
            </a:r>
            <a:endParaRPr i="0" sz="1100" u="none" cap="none" strike="noStrike">
              <a:solidFill>
                <a:srgbClr val="020C37"/>
              </a:solidFill>
              <a:latin typeface="Open Sans"/>
              <a:ea typeface="Open Sans"/>
              <a:cs typeface="Open Sans"/>
              <a:sym typeface="Open Sans"/>
            </a:endParaRPr>
          </a:p>
        </p:txBody>
      </p:sp>
      <p:sp>
        <p:nvSpPr>
          <p:cNvPr id="253" name="Google Shape;253;p31"/>
          <p:cNvSpPr/>
          <p:nvPr/>
        </p:nvSpPr>
        <p:spPr>
          <a:xfrm>
            <a:off x="294599" y="1426200"/>
            <a:ext cx="5757000" cy="346200"/>
          </a:xfrm>
          <a:prstGeom prst="rect">
            <a:avLst/>
          </a:prstGeom>
          <a:noFill/>
          <a:ln>
            <a:noFill/>
          </a:ln>
        </p:spPr>
        <p:txBody>
          <a:bodyPr anchorCtr="0" anchor="t" bIns="34275" lIns="68575" spcFirstLastPara="1" rIns="68575" wrap="square" tIns="34275">
            <a:noAutofit/>
          </a:bodyPr>
          <a:lstStyle/>
          <a:p>
            <a:pPr indent="0" lvl="0" marL="0" marR="0" rtl="0" algn="ctr">
              <a:lnSpc>
                <a:spcPct val="100000"/>
              </a:lnSpc>
              <a:spcBef>
                <a:spcPts val="0"/>
              </a:spcBef>
              <a:spcAft>
                <a:spcPts val="0"/>
              </a:spcAft>
              <a:buNone/>
            </a:pPr>
            <a:r>
              <a:rPr i="0" lang="en-ZA" sz="1800" u="none" cap="none" strike="noStrike">
                <a:solidFill>
                  <a:srgbClr val="000A3A"/>
                </a:solidFill>
                <a:latin typeface="Open Sans"/>
                <a:ea typeface="Open Sans"/>
                <a:cs typeface="Open Sans"/>
                <a:sym typeface="Open Sans"/>
              </a:rPr>
              <a:t>Impact Assessment Guides</a:t>
            </a:r>
            <a:endParaRPr sz="1100">
              <a:solidFill>
                <a:srgbClr val="000A3A"/>
              </a:solidFill>
              <a:latin typeface="Open Sans"/>
              <a:ea typeface="Open Sans"/>
              <a:cs typeface="Open Sans"/>
              <a:sym typeface="Open Sans"/>
            </a:endParaRPr>
          </a:p>
        </p:txBody>
      </p:sp>
      <p:sp>
        <p:nvSpPr>
          <p:cNvPr id="254" name="Google Shape;254;p31"/>
          <p:cNvSpPr/>
          <p:nvPr/>
        </p:nvSpPr>
        <p:spPr>
          <a:xfrm>
            <a:off x="492022" y="1820284"/>
            <a:ext cx="5082300" cy="253800"/>
          </a:xfrm>
          <a:prstGeom prst="rect">
            <a:avLst/>
          </a:prstGeom>
          <a:noFill/>
          <a:ln>
            <a:noFill/>
          </a:ln>
        </p:spPr>
        <p:txBody>
          <a:bodyPr anchorCtr="0" anchor="t" bIns="34275" lIns="68575" spcFirstLastPara="1" rIns="68575" wrap="square" tIns="34275">
            <a:noAutofit/>
          </a:bodyPr>
          <a:lstStyle/>
          <a:p>
            <a:pPr indent="0" lvl="0" marL="0" marR="0" rtl="0" algn="ctr">
              <a:lnSpc>
                <a:spcPct val="100000"/>
              </a:lnSpc>
              <a:spcBef>
                <a:spcPts val="0"/>
              </a:spcBef>
              <a:spcAft>
                <a:spcPts val="0"/>
              </a:spcAft>
              <a:buNone/>
            </a:pPr>
            <a:r>
              <a:rPr i="1" lang="en-ZA" sz="1200" u="none" cap="none" strike="noStrike">
                <a:solidFill>
                  <a:srgbClr val="FF9600"/>
                </a:solidFill>
                <a:latin typeface="Open Sans"/>
                <a:ea typeface="Open Sans"/>
                <a:cs typeface="Open Sans"/>
                <a:sym typeface="Open Sans"/>
              </a:rPr>
              <a:t>Greenhouse gas impacts</a:t>
            </a:r>
            <a:endParaRPr i="1" sz="1100">
              <a:latin typeface="Open Sans"/>
              <a:ea typeface="Open Sans"/>
              <a:cs typeface="Open Sans"/>
              <a:sym typeface="Open Sans"/>
            </a:endParaRPr>
          </a:p>
        </p:txBody>
      </p:sp>
      <p:sp>
        <p:nvSpPr>
          <p:cNvPr id="255" name="Google Shape;255;p31"/>
          <p:cNvSpPr/>
          <p:nvPr/>
        </p:nvSpPr>
        <p:spPr>
          <a:xfrm>
            <a:off x="793559" y="4334053"/>
            <a:ext cx="1078800" cy="392400"/>
          </a:xfrm>
          <a:prstGeom prst="rect">
            <a:avLst/>
          </a:prstGeom>
          <a:noFill/>
          <a:ln>
            <a:noFill/>
          </a:ln>
        </p:spPr>
        <p:txBody>
          <a:bodyPr anchorCtr="0" anchor="t" bIns="34275" lIns="68575" spcFirstLastPara="1" rIns="68575" wrap="square" tIns="34275">
            <a:noAutofit/>
          </a:bodyPr>
          <a:lstStyle/>
          <a:p>
            <a:pPr indent="0" lvl="0" marL="0" marR="0" rtl="0" algn="ctr">
              <a:lnSpc>
                <a:spcPct val="100000"/>
              </a:lnSpc>
              <a:spcBef>
                <a:spcPts val="0"/>
              </a:spcBef>
              <a:spcAft>
                <a:spcPts val="0"/>
              </a:spcAft>
              <a:buNone/>
            </a:pPr>
            <a:r>
              <a:rPr i="0" lang="en-ZA" sz="1100" u="none" cap="none" strike="noStrike">
                <a:solidFill>
                  <a:srgbClr val="020C37"/>
                </a:solidFill>
                <a:latin typeface="Open Sans"/>
                <a:ea typeface="Open Sans"/>
                <a:cs typeface="Open Sans"/>
                <a:sym typeface="Open Sans"/>
              </a:rPr>
              <a:t>Sustainable Development</a:t>
            </a:r>
            <a:endParaRPr i="0" sz="1100" u="none" cap="none" strike="noStrike">
              <a:solidFill>
                <a:srgbClr val="020C37"/>
              </a:solidFill>
              <a:latin typeface="Open Sans"/>
              <a:ea typeface="Open Sans"/>
              <a:cs typeface="Open Sans"/>
              <a:sym typeface="Open Sans"/>
            </a:endParaRPr>
          </a:p>
        </p:txBody>
      </p:sp>
      <p:sp>
        <p:nvSpPr>
          <p:cNvPr id="256" name="Google Shape;256;p31"/>
          <p:cNvSpPr/>
          <p:nvPr/>
        </p:nvSpPr>
        <p:spPr>
          <a:xfrm>
            <a:off x="2295269" y="4334053"/>
            <a:ext cx="1338600" cy="392400"/>
          </a:xfrm>
          <a:prstGeom prst="rect">
            <a:avLst/>
          </a:prstGeom>
          <a:noFill/>
          <a:ln>
            <a:noFill/>
          </a:ln>
        </p:spPr>
        <p:txBody>
          <a:bodyPr anchorCtr="0" anchor="t" bIns="34275" lIns="68575" spcFirstLastPara="1" rIns="68575" wrap="square" tIns="34275">
            <a:noAutofit/>
          </a:bodyPr>
          <a:lstStyle/>
          <a:p>
            <a:pPr indent="0" lvl="0" marL="0" marR="0" rtl="0" algn="ctr">
              <a:lnSpc>
                <a:spcPct val="100000"/>
              </a:lnSpc>
              <a:spcBef>
                <a:spcPts val="0"/>
              </a:spcBef>
              <a:spcAft>
                <a:spcPts val="0"/>
              </a:spcAft>
              <a:buNone/>
            </a:pPr>
            <a:r>
              <a:rPr i="0" lang="en-ZA" sz="1100" u="none" cap="none" strike="noStrike">
                <a:solidFill>
                  <a:srgbClr val="020C37"/>
                </a:solidFill>
                <a:latin typeface="Open Sans"/>
                <a:ea typeface="Open Sans"/>
                <a:cs typeface="Open Sans"/>
                <a:sym typeface="Open Sans"/>
              </a:rPr>
              <a:t>Transformational Change</a:t>
            </a:r>
            <a:endParaRPr i="0" sz="1100" u="none" cap="none" strike="noStrike">
              <a:solidFill>
                <a:srgbClr val="020C37"/>
              </a:solidFill>
              <a:latin typeface="Open Sans"/>
              <a:ea typeface="Open Sans"/>
              <a:cs typeface="Open Sans"/>
              <a:sym typeface="Open Sans"/>
            </a:endParaRPr>
          </a:p>
        </p:txBody>
      </p:sp>
      <p:sp>
        <p:nvSpPr>
          <p:cNvPr id="257" name="Google Shape;257;p31"/>
          <p:cNvSpPr/>
          <p:nvPr/>
        </p:nvSpPr>
        <p:spPr>
          <a:xfrm>
            <a:off x="3863066" y="4332830"/>
            <a:ext cx="1593300" cy="392400"/>
          </a:xfrm>
          <a:prstGeom prst="rect">
            <a:avLst/>
          </a:prstGeom>
          <a:noFill/>
          <a:ln>
            <a:noFill/>
          </a:ln>
        </p:spPr>
        <p:txBody>
          <a:bodyPr anchorCtr="0" anchor="t" bIns="34275" lIns="68575" spcFirstLastPara="1" rIns="68575" wrap="square" tIns="34275">
            <a:noAutofit/>
          </a:bodyPr>
          <a:lstStyle/>
          <a:p>
            <a:pPr indent="0" lvl="0" marL="0" marR="0" rtl="0" algn="ctr">
              <a:lnSpc>
                <a:spcPct val="100000"/>
              </a:lnSpc>
              <a:spcBef>
                <a:spcPts val="0"/>
              </a:spcBef>
              <a:spcAft>
                <a:spcPts val="0"/>
              </a:spcAft>
              <a:buNone/>
            </a:pPr>
            <a:r>
              <a:rPr i="0" lang="en-ZA" sz="1100" u="none" cap="none" strike="noStrike">
                <a:solidFill>
                  <a:srgbClr val="020C37"/>
                </a:solidFill>
                <a:latin typeface="Open Sans"/>
                <a:ea typeface="Open Sans"/>
                <a:cs typeface="Open Sans"/>
                <a:sym typeface="Open Sans"/>
              </a:rPr>
              <a:t>Non-State and Subnational Action</a:t>
            </a:r>
            <a:endParaRPr i="0" sz="1100" u="none" cap="none" strike="noStrike">
              <a:solidFill>
                <a:srgbClr val="020C37"/>
              </a:solidFill>
              <a:latin typeface="Open Sans"/>
              <a:ea typeface="Open Sans"/>
              <a:cs typeface="Open Sans"/>
              <a:sym typeface="Open Sans"/>
            </a:endParaRPr>
          </a:p>
        </p:txBody>
      </p:sp>
      <p:pic>
        <p:nvPicPr>
          <p:cNvPr id="258" name="Google Shape;258;p31"/>
          <p:cNvPicPr preferRelativeResize="0"/>
          <p:nvPr/>
        </p:nvPicPr>
        <p:blipFill rotWithShape="1">
          <a:blip r:embed="rId8">
            <a:alphaModFix/>
          </a:blip>
          <a:srcRect b="0" l="0" r="0" t="0"/>
          <a:stretch/>
        </p:blipFill>
        <p:spPr>
          <a:xfrm>
            <a:off x="2796475" y="3774175"/>
            <a:ext cx="532962" cy="532962"/>
          </a:xfrm>
          <a:prstGeom prst="rect">
            <a:avLst/>
          </a:prstGeom>
          <a:noFill/>
          <a:ln>
            <a:noFill/>
          </a:ln>
        </p:spPr>
      </p:pic>
      <p:sp>
        <p:nvSpPr>
          <p:cNvPr id="259" name="Google Shape;259;p31"/>
          <p:cNvSpPr/>
          <p:nvPr/>
        </p:nvSpPr>
        <p:spPr>
          <a:xfrm>
            <a:off x="5782502" y="1502393"/>
            <a:ext cx="3066900" cy="346200"/>
          </a:xfrm>
          <a:prstGeom prst="rect">
            <a:avLst/>
          </a:prstGeom>
          <a:noFill/>
          <a:ln>
            <a:noFill/>
          </a:ln>
        </p:spPr>
        <p:txBody>
          <a:bodyPr anchorCtr="0" anchor="t" bIns="34275" lIns="68575" spcFirstLastPara="1" rIns="68575" wrap="square" tIns="34275">
            <a:noAutofit/>
          </a:bodyPr>
          <a:lstStyle/>
          <a:p>
            <a:pPr indent="0" lvl="0" marL="0" marR="0" rtl="0" algn="ctr">
              <a:lnSpc>
                <a:spcPct val="100000"/>
              </a:lnSpc>
              <a:spcBef>
                <a:spcPts val="0"/>
              </a:spcBef>
              <a:spcAft>
                <a:spcPts val="0"/>
              </a:spcAft>
              <a:buNone/>
            </a:pPr>
            <a:r>
              <a:rPr i="0" lang="en-ZA" sz="1800" u="none" cap="none" strike="noStrike">
                <a:solidFill>
                  <a:srgbClr val="000A3A"/>
                </a:solidFill>
                <a:latin typeface="Open Sans"/>
                <a:ea typeface="Open Sans"/>
                <a:cs typeface="Open Sans"/>
                <a:sym typeface="Open Sans"/>
              </a:rPr>
              <a:t>Process Guides</a:t>
            </a:r>
            <a:endParaRPr sz="1100">
              <a:solidFill>
                <a:srgbClr val="000A3A"/>
              </a:solidFill>
              <a:latin typeface="Open Sans"/>
              <a:ea typeface="Open Sans"/>
              <a:cs typeface="Open Sans"/>
              <a:sym typeface="Open Sans"/>
            </a:endParaRPr>
          </a:p>
        </p:txBody>
      </p:sp>
      <p:sp>
        <p:nvSpPr>
          <p:cNvPr id="260" name="Google Shape;260;p31"/>
          <p:cNvSpPr/>
          <p:nvPr/>
        </p:nvSpPr>
        <p:spPr>
          <a:xfrm>
            <a:off x="6861299" y="2841793"/>
            <a:ext cx="1029000" cy="392400"/>
          </a:xfrm>
          <a:prstGeom prst="rect">
            <a:avLst/>
          </a:prstGeom>
          <a:noFill/>
          <a:ln>
            <a:noFill/>
          </a:ln>
        </p:spPr>
        <p:txBody>
          <a:bodyPr anchorCtr="0" anchor="t" bIns="34275" lIns="68575" spcFirstLastPara="1" rIns="68575" wrap="square" tIns="34275">
            <a:noAutofit/>
          </a:bodyPr>
          <a:lstStyle/>
          <a:p>
            <a:pPr indent="0" lvl="0" marL="0" marR="0" rtl="0" algn="ctr">
              <a:lnSpc>
                <a:spcPct val="100000"/>
              </a:lnSpc>
              <a:spcBef>
                <a:spcPts val="0"/>
              </a:spcBef>
              <a:spcAft>
                <a:spcPts val="0"/>
              </a:spcAft>
              <a:buNone/>
            </a:pPr>
            <a:r>
              <a:rPr i="0" lang="en-ZA" sz="1100" u="none" cap="none" strike="noStrike">
                <a:solidFill>
                  <a:srgbClr val="020C37"/>
                </a:solidFill>
                <a:latin typeface="Open Sans"/>
                <a:ea typeface="Open Sans"/>
                <a:cs typeface="Open Sans"/>
                <a:sym typeface="Open Sans"/>
              </a:rPr>
              <a:t>Stakeholder Participation</a:t>
            </a:r>
            <a:endParaRPr i="0" sz="1100" u="none" cap="none" strike="noStrike">
              <a:solidFill>
                <a:srgbClr val="020C37"/>
              </a:solidFill>
              <a:latin typeface="Open Sans"/>
              <a:ea typeface="Open Sans"/>
              <a:cs typeface="Open Sans"/>
              <a:sym typeface="Open Sans"/>
            </a:endParaRPr>
          </a:p>
        </p:txBody>
      </p:sp>
      <p:sp>
        <p:nvSpPr>
          <p:cNvPr id="261" name="Google Shape;261;p31"/>
          <p:cNvSpPr/>
          <p:nvPr/>
        </p:nvSpPr>
        <p:spPr>
          <a:xfrm>
            <a:off x="6618206" y="4204112"/>
            <a:ext cx="1627200" cy="230700"/>
          </a:xfrm>
          <a:prstGeom prst="rect">
            <a:avLst/>
          </a:prstGeom>
          <a:noFill/>
          <a:ln>
            <a:noFill/>
          </a:ln>
        </p:spPr>
        <p:txBody>
          <a:bodyPr anchorCtr="0" anchor="t" bIns="34275" lIns="68575" spcFirstLastPara="1" rIns="68575" wrap="square" tIns="34275">
            <a:noAutofit/>
          </a:bodyPr>
          <a:lstStyle/>
          <a:p>
            <a:pPr indent="0" lvl="0" marL="0" marR="0" rtl="0" algn="ctr">
              <a:lnSpc>
                <a:spcPct val="100000"/>
              </a:lnSpc>
              <a:spcBef>
                <a:spcPts val="0"/>
              </a:spcBef>
              <a:spcAft>
                <a:spcPts val="0"/>
              </a:spcAft>
              <a:buNone/>
            </a:pPr>
            <a:r>
              <a:rPr i="0" lang="en-ZA" sz="1100" u="none" cap="none" strike="noStrike">
                <a:solidFill>
                  <a:srgbClr val="020C37"/>
                </a:solidFill>
                <a:latin typeface="Open Sans"/>
                <a:ea typeface="Open Sans"/>
                <a:cs typeface="Open Sans"/>
                <a:sym typeface="Open Sans"/>
              </a:rPr>
              <a:t>Technical Review</a:t>
            </a:r>
            <a:endParaRPr i="0" sz="1100" u="none" cap="none" strike="noStrike">
              <a:solidFill>
                <a:srgbClr val="020C37"/>
              </a:solidFill>
              <a:latin typeface="Open Sans"/>
              <a:ea typeface="Open Sans"/>
              <a:cs typeface="Open Sans"/>
              <a:sym typeface="Open Sans"/>
            </a:endParaRPr>
          </a:p>
        </p:txBody>
      </p:sp>
      <p:pic>
        <p:nvPicPr>
          <p:cNvPr id="262" name="Google Shape;262;p31"/>
          <p:cNvPicPr preferRelativeResize="0"/>
          <p:nvPr/>
        </p:nvPicPr>
        <p:blipFill rotWithShape="1">
          <a:blip r:embed="rId9">
            <a:alphaModFix/>
          </a:blip>
          <a:srcRect b="0" l="0" r="0" t="0"/>
          <a:stretch/>
        </p:blipFill>
        <p:spPr>
          <a:xfrm>
            <a:off x="7165268" y="3601201"/>
            <a:ext cx="532962" cy="532962"/>
          </a:xfrm>
          <a:prstGeom prst="rect">
            <a:avLst/>
          </a:prstGeom>
          <a:noFill/>
          <a:ln>
            <a:noFill/>
          </a:ln>
        </p:spPr>
      </p:pic>
      <p:cxnSp>
        <p:nvCxnSpPr>
          <p:cNvPr id="263" name="Google Shape;263;p31"/>
          <p:cNvCxnSpPr/>
          <p:nvPr/>
        </p:nvCxnSpPr>
        <p:spPr>
          <a:xfrm>
            <a:off x="6304126" y="2296582"/>
            <a:ext cx="0" cy="2319600"/>
          </a:xfrm>
          <a:prstGeom prst="straightConnector1">
            <a:avLst/>
          </a:prstGeom>
          <a:noFill/>
          <a:ln cap="flat" cmpd="sng" w="9525">
            <a:solidFill>
              <a:srgbClr val="FF9600"/>
            </a:solidFill>
            <a:prstDash val="dash"/>
            <a:round/>
            <a:headEnd len="sm" w="sm" type="none"/>
            <a:tailEnd len="sm" w="sm" type="none"/>
          </a:ln>
        </p:spPr>
      </p:cxnSp>
      <p:pic>
        <p:nvPicPr>
          <p:cNvPr id="264" name="Google Shape;264;p31"/>
          <p:cNvPicPr preferRelativeResize="0"/>
          <p:nvPr/>
        </p:nvPicPr>
        <p:blipFill rotWithShape="1">
          <a:blip r:embed="rId10">
            <a:alphaModFix/>
          </a:blip>
          <a:srcRect b="0" l="0" r="0" t="0"/>
          <a:stretch/>
        </p:blipFill>
        <p:spPr>
          <a:xfrm>
            <a:off x="7165268" y="2296576"/>
            <a:ext cx="536638" cy="536638"/>
          </a:xfrm>
          <a:prstGeom prst="rect">
            <a:avLst/>
          </a:prstGeom>
          <a:noFill/>
          <a:ln>
            <a:noFill/>
          </a:ln>
        </p:spPr>
      </p:pic>
      <p:pic>
        <p:nvPicPr>
          <p:cNvPr id="265" name="Google Shape;265;p31"/>
          <p:cNvPicPr preferRelativeResize="0"/>
          <p:nvPr/>
        </p:nvPicPr>
        <p:blipFill rotWithShape="1">
          <a:blip r:embed="rId11">
            <a:alphaModFix/>
          </a:blip>
          <a:srcRect b="0" l="0" r="0" t="0"/>
          <a:stretch/>
        </p:blipFill>
        <p:spPr>
          <a:xfrm>
            <a:off x="1088364" y="3796187"/>
            <a:ext cx="532965" cy="532965"/>
          </a:xfrm>
          <a:prstGeom prst="rect">
            <a:avLst/>
          </a:prstGeom>
          <a:noFill/>
          <a:ln>
            <a:noFill/>
          </a:ln>
        </p:spPr>
      </p:pic>
      <p:pic>
        <p:nvPicPr>
          <p:cNvPr id="266" name="Google Shape;266;p31"/>
          <p:cNvPicPr preferRelativeResize="0"/>
          <p:nvPr/>
        </p:nvPicPr>
        <p:blipFill rotWithShape="1">
          <a:blip r:embed="rId12">
            <a:alphaModFix/>
          </a:blip>
          <a:srcRect b="0" l="0" r="0" t="0"/>
          <a:stretch/>
        </p:blipFill>
        <p:spPr>
          <a:xfrm>
            <a:off x="4417721" y="3774182"/>
            <a:ext cx="532955" cy="532955"/>
          </a:xfrm>
          <a:prstGeom prst="rect">
            <a:avLst/>
          </a:prstGeom>
          <a:noFill/>
          <a:ln>
            <a:noFill/>
          </a:ln>
        </p:spPr>
      </p:pic>
      <p:sp>
        <p:nvSpPr>
          <p:cNvPr id="267" name="Google Shape;267;p31"/>
          <p:cNvSpPr/>
          <p:nvPr/>
        </p:nvSpPr>
        <p:spPr>
          <a:xfrm>
            <a:off x="4673100" y="2167225"/>
            <a:ext cx="931200" cy="1083900"/>
          </a:xfrm>
          <a:prstGeom prst="rect">
            <a:avLst/>
          </a:prstGeom>
          <a:noFill/>
          <a:ln cap="flat" cmpd="sng" w="38100">
            <a:solidFill>
              <a:srgbClr val="FF8E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8" name="Google Shape;268;p31"/>
          <p:cNvSpPr/>
          <p:nvPr/>
        </p:nvSpPr>
        <p:spPr>
          <a:xfrm>
            <a:off x="568222" y="3344284"/>
            <a:ext cx="5082300" cy="253800"/>
          </a:xfrm>
          <a:prstGeom prst="rect">
            <a:avLst/>
          </a:prstGeom>
          <a:noFill/>
          <a:ln>
            <a:noFill/>
          </a:ln>
        </p:spPr>
        <p:txBody>
          <a:bodyPr anchorCtr="0" anchor="t" bIns="34275" lIns="68575" spcFirstLastPara="1" rIns="68575" wrap="square" tIns="34275">
            <a:noAutofit/>
          </a:bodyPr>
          <a:lstStyle/>
          <a:p>
            <a:pPr indent="0" lvl="0" marL="0" marR="0" rtl="0" algn="ctr">
              <a:lnSpc>
                <a:spcPct val="100000"/>
              </a:lnSpc>
              <a:spcBef>
                <a:spcPts val="0"/>
              </a:spcBef>
              <a:spcAft>
                <a:spcPts val="0"/>
              </a:spcAft>
              <a:buNone/>
            </a:pPr>
            <a:r>
              <a:rPr i="1" lang="en-ZA" sz="1200">
                <a:solidFill>
                  <a:srgbClr val="FF9600"/>
                </a:solidFill>
                <a:latin typeface="Open Sans"/>
                <a:ea typeface="Open Sans"/>
                <a:cs typeface="Open Sans"/>
                <a:sym typeface="Open Sans"/>
              </a:rPr>
              <a:t>Cross-cutting</a:t>
            </a:r>
            <a:endParaRPr i="1" sz="1100">
              <a:latin typeface="Open Sans"/>
              <a:ea typeface="Open Sans"/>
              <a:cs typeface="Open Sans"/>
              <a:sym typeface="Open Sans"/>
            </a:endParaRPr>
          </a:p>
        </p:txBody>
      </p:sp>
      <p:sp>
        <p:nvSpPr>
          <p:cNvPr id="269" name="Google Shape;269;p31"/>
          <p:cNvSpPr/>
          <p:nvPr/>
        </p:nvSpPr>
        <p:spPr>
          <a:xfrm>
            <a:off x="492025" y="814075"/>
            <a:ext cx="7753500" cy="392400"/>
          </a:xfrm>
          <a:prstGeom prst="roundRect">
            <a:avLst>
              <a:gd fmla="val 16667" name="adj"/>
            </a:avLst>
          </a:prstGeom>
          <a:solidFill>
            <a:srgbClr val="9D97F0"/>
          </a:solidFill>
          <a:ln cap="flat" cmpd="sng" w="9525">
            <a:solidFill>
              <a:srgbClr val="9D97F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0" name="Google Shape;270;p31"/>
          <p:cNvSpPr txBox="1"/>
          <p:nvPr/>
        </p:nvSpPr>
        <p:spPr>
          <a:xfrm>
            <a:off x="1572650" y="814075"/>
            <a:ext cx="5384100" cy="4002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ZA">
                <a:solidFill>
                  <a:srgbClr val="FFFFFF"/>
                </a:solidFill>
                <a:latin typeface="Open Sans"/>
                <a:ea typeface="Open Sans"/>
                <a:cs typeface="Open Sans"/>
                <a:sym typeface="Open Sans"/>
              </a:rPr>
              <a:t>Introductory Guide</a:t>
            </a:r>
            <a:endParaRPr>
              <a:solidFill>
                <a:srgbClr val="FFFFFF"/>
              </a:solidFill>
              <a:latin typeface="Open Sans"/>
              <a:ea typeface="Open Sans"/>
              <a:cs typeface="Open Sans"/>
              <a:sym typeface="Open Sans"/>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66" name="Shape 766"/>
        <p:cNvGrpSpPr/>
        <p:nvPr/>
      </p:nvGrpSpPr>
      <p:grpSpPr>
        <a:xfrm>
          <a:off x="0" y="0"/>
          <a:ext cx="0" cy="0"/>
          <a:chOff x="0" y="0"/>
          <a:chExt cx="0" cy="0"/>
        </a:xfrm>
      </p:grpSpPr>
      <p:sp>
        <p:nvSpPr>
          <p:cNvPr id="767" name="Google Shape;767;p49"/>
          <p:cNvSpPr txBox="1"/>
          <p:nvPr>
            <p:ph type="title"/>
          </p:nvPr>
        </p:nvSpPr>
        <p:spPr>
          <a:xfrm>
            <a:off x="311700" y="216425"/>
            <a:ext cx="8520600" cy="572700"/>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rgbClr val="625852"/>
              </a:buClr>
              <a:buSzPct val="114285"/>
              <a:buFont typeface="Arial"/>
              <a:buNone/>
            </a:pPr>
            <a:r>
              <a:rPr lang="en-ZA"/>
              <a:t> 7.2.3 Estimate the area of land in each stratum</a:t>
            </a:r>
            <a:endParaRPr/>
          </a:p>
        </p:txBody>
      </p:sp>
      <p:pic>
        <p:nvPicPr>
          <p:cNvPr id="768" name="Google Shape;768;p49"/>
          <p:cNvPicPr preferRelativeResize="0"/>
          <p:nvPr/>
        </p:nvPicPr>
        <p:blipFill rotWithShape="1">
          <a:blip r:embed="rId3">
            <a:alphaModFix/>
          </a:blip>
          <a:srcRect b="0" l="0" r="0" t="0"/>
          <a:stretch/>
        </p:blipFill>
        <p:spPr>
          <a:xfrm>
            <a:off x="490800" y="4535600"/>
            <a:ext cx="381000" cy="381000"/>
          </a:xfrm>
          <a:prstGeom prst="ellipse">
            <a:avLst/>
          </a:prstGeom>
          <a:noFill/>
          <a:ln cap="flat" cmpd="sng" w="38100">
            <a:solidFill>
              <a:srgbClr val="9D97F0"/>
            </a:solidFill>
            <a:prstDash val="solid"/>
            <a:round/>
            <a:headEnd len="sm" w="sm" type="none"/>
            <a:tailEnd len="sm" w="sm" type="none"/>
          </a:ln>
        </p:spPr>
      </p:pic>
      <p:sp>
        <p:nvSpPr>
          <p:cNvPr id="769" name="Google Shape;769;p49"/>
          <p:cNvSpPr txBox="1"/>
          <p:nvPr/>
        </p:nvSpPr>
        <p:spPr>
          <a:xfrm>
            <a:off x="1073882" y="4537832"/>
            <a:ext cx="2349000" cy="376500"/>
          </a:xfrm>
          <a:prstGeom prst="rect">
            <a:avLst/>
          </a:prstGeom>
          <a:noFill/>
          <a:ln>
            <a:noFill/>
          </a:ln>
        </p:spPr>
        <p:txBody>
          <a:bodyPr anchorCtr="0" anchor="ctr" bIns="45700" lIns="91425" spcFirstLastPara="1" rIns="91425" wrap="square" tIns="45700">
            <a:normAutofit lnSpcReduction="10000"/>
          </a:bodyPr>
          <a:lstStyle/>
          <a:p>
            <a:pPr indent="0" lvl="0" marL="0" marR="0" rtl="0" algn="l">
              <a:lnSpc>
                <a:spcPct val="100000"/>
              </a:lnSpc>
              <a:spcBef>
                <a:spcPts val="0"/>
              </a:spcBef>
              <a:spcAft>
                <a:spcPts val="0"/>
              </a:spcAft>
              <a:buNone/>
            </a:pPr>
            <a:r>
              <a:rPr i="1" lang="en-ZA" sz="1000">
                <a:solidFill>
                  <a:srgbClr val="09294E"/>
                </a:solidFill>
                <a:latin typeface="Open Sans"/>
                <a:ea typeface="Open Sans"/>
                <a:cs typeface="Open Sans"/>
                <a:sym typeface="Open Sans"/>
              </a:rPr>
              <a:t>Estimate the area of land in each stratum</a:t>
            </a:r>
            <a:endParaRPr i="1" sz="1000">
              <a:solidFill>
                <a:srgbClr val="09294E"/>
              </a:solidFill>
              <a:latin typeface="Open Sans"/>
              <a:ea typeface="Open Sans"/>
              <a:cs typeface="Open Sans"/>
              <a:sym typeface="Open Sans"/>
            </a:endParaRPr>
          </a:p>
        </p:txBody>
      </p:sp>
      <p:cxnSp>
        <p:nvCxnSpPr>
          <p:cNvPr id="770" name="Google Shape;770;p49"/>
          <p:cNvCxnSpPr>
            <a:stCxn id="768" idx="6"/>
            <a:endCxn id="769" idx="1"/>
          </p:cNvCxnSpPr>
          <p:nvPr/>
        </p:nvCxnSpPr>
        <p:spPr>
          <a:xfrm>
            <a:off x="871800" y="4726100"/>
            <a:ext cx="202200" cy="0"/>
          </a:xfrm>
          <a:prstGeom prst="straightConnector1">
            <a:avLst/>
          </a:prstGeom>
          <a:noFill/>
          <a:ln cap="flat" cmpd="sng" w="9525">
            <a:solidFill>
              <a:schemeClr val="dk1"/>
            </a:solidFill>
            <a:prstDash val="solid"/>
            <a:round/>
            <a:headEnd len="med" w="med" type="none"/>
            <a:tailEnd len="med" w="med" type="oval"/>
          </a:ln>
        </p:spPr>
      </p:cxnSp>
      <p:sp>
        <p:nvSpPr>
          <p:cNvPr id="771" name="Google Shape;771;p49"/>
          <p:cNvSpPr txBox="1"/>
          <p:nvPr>
            <p:ph idx="4294967295" type="body"/>
          </p:nvPr>
        </p:nvSpPr>
        <p:spPr>
          <a:xfrm>
            <a:off x="4648346" y="4697034"/>
            <a:ext cx="681900" cy="153300"/>
          </a:xfrm>
          <a:prstGeom prst="rect">
            <a:avLst/>
          </a:prstGeom>
          <a:solidFill>
            <a:srgbClr val="E7E7E7"/>
          </a:solidFill>
          <a:ln cap="flat" cmpd="sng" w="12700">
            <a:solidFill>
              <a:srgbClr val="BFBFBF"/>
            </a:solidFill>
            <a:prstDash val="solid"/>
            <a:miter lim="800000"/>
            <a:headEnd len="sm" w="sm" type="none"/>
            <a:tailEnd len="sm" w="sm" type="none"/>
          </a:ln>
        </p:spPr>
        <p:txBody>
          <a:bodyPr anchorCtr="0" anchor="ctr" bIns="45700" lIns="91425" spcFirstLastPara="1" rIns="91425" wrap="square" tIns="45700">
            <a:noAutofit/>
          </a:bodyPr>
          <a:lstStyle/>
          <a:p>
            <a:pPr indent="0" lvl="0" marL="0" rtl="0" algn="ctr">
              <a:lnSpc>
                <a:spcPct val="90000"/>
              </a:lnSpc>
              <a:spcBef>
                <a:spcPts val="0"/>
              </a:spcBef>
              <a:spcAft>
                <a:spcPts val="1200"/>
              </a:spcAft>
              <a:buClr>
                <a:srgbClr val="09294E"/>
              </a:buClr>
              <a:buSzPts val="800"/>
              <a:buNone/>
            </a:pPr>
            <a:r>
              <a:rPr lang="en-ZA" sz="800"/>
              <a:t>Chapter 7</a:t>
            </a:r>
            <a:endParaRPr sz="800"/>
          </a:p>
        </p:txBody>
      </p:sp>
      <p:sp>
        <p:nvSpPr>
          <p:cNvPr id="772" name="Google Shape;772;p49"/>
          <p:cNvSpPr txBox="1"/>
          <p:nvPr>
            <p:ph idx="4294967295" type="body"/>
          </p:nvPr>
        </p:nvSpPr>
        <p:spPr>
          <a:xfrm>
            <a:off x="6194103" y="4697034"/>
            <a:ext cx="685800" cy="153300"/>
          </a:xfrm>
          <a:prstGeom prst="rect">
            <a:avLst/>
          </a:prstGeom>
          <a:solidFill>
            <a:srgbClr val="E7E7E7"/>
          </a:solidFill>
          <a:ln cap="flat" cmpd="sng" w="12700">
            <a:solidFill>
              <a:srgbClr val="BFBFBF"/>
            </a:solidFill>
            <a:prstDash val="solid"/>
            <a:miter lim="800000"/>
            <a:headEnd len="sm" w="sm" type="none"/>
            <a:tailEnd len="sm" w="sm" type="none"/>
          </a:ln>
        </p:spPr>
        <p:txBody>
          <a:bodyPr anchorCtr="0" anchor="ctr" bIns="45700" lIns="91425" spcFirstLastPara="1" rIns="91425" wrap="square" tIns="45700">
            <a:noAutofit/>
          </a:bodyPr>
          <a:lstStyle/>
          <a:p>
            <a:pPr indent="0" lvl="0" marL="0" rtl="0" algn="l">
              <a:lnSpc>
                <a:spcPct val="90000"/>
              </a:lnSpc>
              <a:spcBef>
                <a:spcPts val="0"/>
              </a:spcBef>
              <a:spcAft>
                <a:spcPts val="1200"/>
              </a:spcAft>
              <a:buClr>
                <a:srgbClr val="09294E"/>
              </a:buClr>
              <a:buSzPts val="800"/>
              <a:buNone/>
            </a:pPr>
            <a:r>
              <a:rPr lang="en-ZA" sz="800"/>
              <a:t>Chapter 9</a:t>
            </a:r>
            <a:endParaRPr sz="800"/>
          </a:p>
        </p:txBody>
      </p:sp>
      <p:sp>
        <p:nvSpPr>
          <p:cNvPr id="773" name="Google Shape;773;p49"/>
          <p:cNvSpPr txBox="1"/>
          <p:nvPr>
            <p:ph idx="4294967295" type="body"/>
          </p:nvPr>
        </p:nvSpPr>
        <p:spPr>
          <a:xfrm>
            <a:off x="5421224" y="4697034"/>
            <a:ext cx="681900" cy="153300"/>
          </a:xfrm>
          <a:prstGeom prst="rect">
            <a:avLst/>
          </a:prstGeom>
          <a:solidFill>
            <a:srgbClr val="E7E7E7"/>
          </a:solidFill>
          <a:ln cap="flat" cmpd="sng" w="12700">
            <a:solidFill>
              <a:srgbClr val="BFBFBF"/>
            </a:solidFill>
            <a:prstDash val="solid"/>
            <a:miter lim="800000"/>
            <a:headEnd len="sm" w="sm" type="none"/>
            <a:tailEnd len="sm" w="sm" type="none"/>
          </a:ln>
        </p:spPr>
        <p:txBody>
          <a:bodyPr anchorCtr="0" anchor="ctr" bIns="45700" lIns="91425" spcFirstLastPara="1" rIns="91425" wrap="square" tIns="45700">
            <a:noAutofit/>
          </a:bodyPr>
          <a:lstStyle/>
          <a:p>
            <a:pPr indent="0" lvl="0" marL="0" rtl="0" algn="ctr">
              <a:lnSpc>
                <a:spcPct val="90000"/>
              </a:lnSpc>
              <a:spcBef>
                <a:spcPts val="0"/>
              </a:spcBef>
              <a:spcAft>
                <a:spcPts val="1200"/>
              </a:spcAft>
              <a:buClr>
                <a:srgbClr val="09294E"/>
              </a:buClr>
              <a:buSzPts val="800"/>
              <a:buNone/>
            </a:pPr>
            <a:r>
              <a:rPr lang="en-ZA" sz="800"/>
              <a:t>Chapter 8</a:t>
            </a:r>
            <a:endParaRPr sz="800"/>
          </a:p>
        </p:txBody>
      </p:sp>
      <p:sp>
        <p:nvSpPr>
          <p:cNvPr id="774" name="Google Shape;774;p49">
            <a:hlinkClick action="ppaction://hlinksldjump" r:id="rId4"/>
          </p:cNvPr>
          <p:cNvSpPr/>
          <p:nvPr/>
        </p:nvSpPr>
        <p:spPr>
          <a:xfrm>
            <a:off x="4657825" y="4697034"/>
            <a:ext cx="672600" cy="1533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800">
              <a:solidFill>
                <a:schemeClr val="lt1"/>
              </a:solidFill>
              <a:latin typeface="Open Sans"/>
              <a:ea typeface="Open Sans"/>
              <a:cs typeface="Open Sans"/>
              <a:sym typeface="Open Sans"/>
            </a:endParaRPr>
          </a:p>
        </p:txBody>
      </p:sp>
      <p:sp>
        <p:nvSpPr>
          <p:cNvPr id="775" name="Google Shape;775;p49">
            <a:hlinkClick action="ppaction://hlinksldjump" r:id="rId5"/>
          </p:cNvPr>
          <p:cNvSpPr/>
          <p:nvPr/>
        </p:nvSpPr>
        <p:spPr>
          <a:xfrm>
            <a:off x="5417449" y="4697034"/>
            <a:ext cx="681900" cy="1533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sp>
        <p:nvSpPr>
          <p:cNvPr id="776" name="Google Shape;776;p49">
            <a:hlinkClick action="ppaction://hlinksldjump" r:id="rId6"/>
          </p:cNvPr>
          <p:cNvSpPr/>
          <p:nvPr/>
        </p:nvSpPr>
        <p:spPr>
          <a:xfrm>
            <a:off x="6186552" y="4697034"/>
            <a:ext cx="681900" cy="1533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sp>
        <p:nvSpPr>
          <p:cNvPr id="777" name="Google Shape;777;p49"/>
          <p:cNvSpPr/>
          <p:nvPr/>
        </p:nvSpPr>
        <p:spPr>
          <a:xfrm>
            <a:off x="7380825" y="1026502"/>
            <a:ext cx="1373204" cy="781731"/>
          </a:xfrm>
          <a:custGeom>
            <a:rect b="b" l="l" r="r" t="t"/>
            <a:pathLst>
              <a:path extrusionOk="0" h="854351" w="1248367">
                <a:moveTo>
                  <a:pt x="0" y="85435"/>
                </a:moveTo>
                <a:cubicBezTo>
                  <a:pt x="0" y="38251"/>
                  <a:pt x="38251" y="0"/>
                  <a:pt x="85435" y="0"/>
                </a:cubicBezTo>
                <a:lnTo>
                  <a:pt x="1162932" y="0"/>
                </a:lnTo>
                <a:cubicBezTo>
                  <a:pt x="1210116" y="0"/>
                  <a:pt x="1248367" y="38251"/>
                  <a:pt x="1248367" y="85435"/>
                </a:cubicBezTo>
                <a:lnTo>
                  <a:pt x="1248367" y="768916"/>
                </a:lnTo>
                <a:cubicBezTo>
                  <a:pt x="1248367" y="816100"/>
                  <a:pt x="1210116" y="854351"/>
                  <a:pt x="1162932" y="854351"/>
                </a:cubicBezTo>
                <a:lnTo>
                  <a:pt x="85435" y="854351"/>
                </a:lnTo>
                <a:cubicBezTo>
                  <a:pt x="38251" y="854351"/>
                  <a:pt x="0" y="816100"/>
                  <a:pt x="0" y="768916"/>
                </a:cubicBezTo>
                <a:lnTo>
                  <a:pt x="0" y="85435"/>
                </a:lnTo>
                <a:close/>
              </a:path>
            </a:pathLst>
          </a:custGeom>
          <a:solidFill>
            <a:schemeClr val="lt2"/>
          </a:solidFill>
          <a:ln cap="flat" cmpd="sng" w="9525">
            <a:solidFill>
              <a:srgbClr val="A5A5A5"/>
            </a:solidFill>
            <a:prstDash val="solid"/>
            <a:round/>
            <a:headEnd len="sm" w="sm" type="none"/>
            <a:tailEnd len="sm" w="sm" type="none"/>
          </a:ln>
        </p:spPr>
        <p:txBody>
          <a:bodyPr anchorCtr="0" anchor="ctr" bIns="74550" lIns="74550" spcFirstLastPara="1" rIns="74550" wrap="square" tIns="74550">
            <a:noAutofit/>
          </a:bodyPr>
          <a:lstStyle/>
          <a:p>
            <a:pPr indent="0" lvl="0" marL="0" marR="0" rtl="0" algn="ctr">
              <a:lnSpc>
                <a:spcPct val="90000"/>
              </a:lnSpc>
              <a:spcBef>
                <a:spcPts val="0"/>
              </a:spcBef>
              <a:spcAft>
                <a:spcPts val="0"/>
              </a:spcAft>
              <a:buClr>
                <a:schemeClr val="lt1"/>
              </a:buClr>
              <a:buSzPts val="1300"/>
              <a:buFont typeface="Arial"/>
              <a:buNone/>
            </a:pPr>
            <a:r>
              <a:rPr lang="en-ZA" sz="1000">
                <a:solidFill>
                  <a:schemeClr val="dk2"/>
                </a:solidFill>
                <a:latin typeface="Open Sans"/>
                <a:ea typeface="Open Sans"/>
                <a:cs typeface="Open Sans"/>
                <a:sym typeface="Open Sans"/>
              </a:rPr>
              <a:t>Calculate GHG emissions and removals</a:t>
            </a:r>
            <a:endParaRPr sz="1000">
              <a:solidFill>
                <a:schemeClr val="dk2"/>
              </a:solidFill>
              <a:latin typeface="Open Sans"/>
              <a:ea typeface="Open Sans"/>
              <a:cs typeface="Open Sans"/>
              <a:sym typeface="Open Sans"/>
            </a:endParaRPr>
          </a:p>
        </p:txBody>
      </p:sp>
      <p:sp>
        <p:nvSpPr>
          <p:cNvPr id="778" name="Google Shape;778;p49"/>
          <p:cNvSpPr/>
          <p:nvPr/>
        </p:nvSpPr>
        <p:spPr>
          <a:xfrm>
            <a:off x="389975" y="1026502"/>
            <a:ext cx="1373204" cy="781731"/>
          </a:xfrm>
          <a:custGeom>
            <a:rect b="b" l="l" r="r" t="t"/>
            <a:pathLst>
              <a:path extrusionOk="0" h="854351" w="1248367">
                <a:moveTo>
                  <a:pt x="0" y="85435"/>
                </a:moveTo>
                <a:cubicBezTo>
                  <a:pt x="0" y="38251"/>
                  <a:pt x="38251" y="0"/>
                  <a:pt x="85435" y="0"/>
                </a:cubicBezTo>
                <a:lnTo>
                  <a:pt x="1162932" y="0"/>
                </a:lnTo>
                <a:cubicBezTo>
                  <a:pt x="1210116" y="0"/>
                  <a:pt x="1248367" y="38251"/>
                  <a:pt x="1248367" y="85435"/>
                </a:cubicBezTo>
                <a:lnTo>
                  <a:pt x="1248367" y="768916"/>
                </a:lnTo>
                <a:cubicBezTo>
                  <a:pt x="1248367" y="816100"/>
                  <a:pt x="1210116" y="854351"/>
                  <a:pt x="1162932" y="854351"/>
                </a:cubicBezTo>
                <a:lnTo>
                  <a:pt x="85435" y="854351"/>
                </a:lnTo>
                <a:cubicBezTo>
                  <a:pt x="38251" y="854351"/>
                  <a:pt x="0" y="816100"/>
                  <a:pt x="0" y="768916"/>
                </a:cubicBezTo>
                <a:lnTo>
                  <a:pt x="0" y="85435"/>
                </a:lnTo>
                <a:close/>
              </a:path>
            </a:pathLst>
          </a:custGeom>
          <a:solidFill>
            <a:schemeClr val="lt2"/>
          </a:solidFill>
          <a:ln cap="flat" cmpd="sng" w="9525">
            <a:solidFill>
              <a:srgbClr val="A5A5A5"/>
            </a:solidFill>
            <a:prstDash val="solid"/>
            <a:miter lim="800000"/>
            <a:headEnd len="sm" w="sm" type="none"/>
            <a:tailEnd len="sm" w="sm" type="none"/>
          </a:ln>
        </p:spPr>
        <p:txBody>
          <a:bodyPr anchorCtr="0" anchor="ctr" bIns="74550" lIns="74550" spcFirstLastPara="1" rIns="74550" wrap="square" tIns="74550">
            <a:noAutofit/>
          </a:bodyPr>
          <a:lstStyle/>
          <a:p>
            <a:pPr indent="0" lvl="0" marL="0" marR="0" rtl="0" algn="ctr">
              <a:lnSpc>
                <a:spcPct val="90000"/>
              </a:lnSpc>
              <a:spcBef>
                <a:spcPts val="0"/>
              </a:spcBef>
              <a:spcAft>
                <a:spcPts val="0"/>
              </a:spcAft>
              <a:buClr>
                <a:srgbClr val="3F3F3F"/>
              </a:buClr>
              <a:buSzPts val="1300"/>
              <a:buFont typeface="Arial"/>
              <a:buNone/>
            </a:pPr>
            <a:r>
              <a:rPr lang="en-ZA" sz="1000">
                <a:solidFill>
                  <a:srgbClr val="3F3F3F"/>
                </a:solidFill>
                <a:latin typeface="Open Sans"/>
                <a:ea typeface="Open Sans"/>
                <a:cs typeface="Open Sans"/>
                <a:sym typeface="Open Sans"/>
              </a:rPr>
              <a:t>Identify intended policy outcomes and target drivers</a:t>
            </a:r>
            <a:endParaRPr sz="1000">
              <a:solidFill>
                <a:srgbClr val="3F3F3F"/>
              </a:solidFill>
              <a:latin typeface="Open Sans"/>
              <a:ea typeface="Open Sans"/>
              <a:cs typeface="Open Sans"/>
              <a:sym typeface="Open Sans"/>
            </a:endParaRPr>
          </a:p>
        </p:txBody>
      </p:sp>
      <p:sp>
        <p:nvSpPr>
          <p:cNvPr id="779" name="Google Shape;779;p49"/>
          <p:cNvSpPr/>
          <p:nvPr/>
        </p:nvSpPr>
        <p:spPr>
          <a:xfrm>
            <a:off x="2137688" y="1026502"/>
            <a:ext cx="1373204" cy="781731"/>
          </a:xfrm>
          <a:custGeom>
            <a:rect b="b" l="l" r="r" t="t"/>
            <a:pathLst>
              <a:path extrusionOk="0" h="854351" w="1248367">
                <a:moveTo>
                  <a:pt x="0" y="85435"/>
                </a:moveTo>
                <a:cubicBezTo>
                  <a:pt x="0" y="38251"/>
                  <a:pt x="38251" y="0"/>
                  <a:pt x="85435" y="0"/>
                </a:cubicBezTo>
                <a:lnTo>
                  <a:pt x="1162932" y="0"/>
                </a:lnTo>
                <a:cubicBezTo>
                  <a:pt x="1210116" y="0"/>
                  <a:pt x="1248367" y="38251"/>
                  <a:pt x="1248367" y="85435"/>
                </a:cubicBezTo>
                <a:lnTo>
                  <a:pt x="1248367" y="768916"/>
                </a:lnTo>
                <a:cubicBezTo>
                  <a:pt x="1248367" y="816100"/>
                  <a:pt x="1210116" y="854351"/>
                  <a:pt x="1162932" y="854351"/>
                </a:cubicBezTo>
                <a:lnTo>
                  <a:pt x="85435" y="854351"/>
                </a:lnTo>
                <a:cubicBezTo>
                  <a:pt x="38251" y="854351"/>
                  <a:pt x="0" y="816100"/>
                  <a:pt x="0" y="768916"/>
                </a:cubicBezTo>
                <a:lnTo>
                  <a:pt x="0" y="85435"/>
                </a:lnTo>
                <a:close/>
              </a:path>
            </a:pathLst>
          </a:custGeom>
          <a:solidFill>
            <a:schemeClr val="lt2"/>
          </a:solidFill>
          <a:ln cap="flat" cmpd="sng" w="9525">
            <a:solidFill>
              <a:srgbClr val="A5A5A5"/>
            </a:solidFill>
            <a:prstDash val="solid"/>
            <a:miter lim="800000"/>
            <a:headEnd len="sm" w="sm" type="none"/>
            <a:tailEnd len="sm" w="sm" type="none"/>
          </a:ln>
        </p:spPr>
        <p:txBody>
          <a:bodyPr anchorCtr="0" anchor="ctr" bIns="74550" lIns="74550" spcFirstLastPara="1" rIns="74550" wrap="square" tIns="74550">
            <a:noAutofit/>
          </a:bodyPr>
          <a:lstStyle/>
          <a:p>
            <a:pPr indent="0" lvl="0" marL="0" marR="0" rtl="0" algn="ctr">
              <a:lnSpc>
                <a:spcPct val="90000"/>
              </a:lnSpc>
              <a:spcBef>
                <a:spcPts val="0"/>
              </a:spcBef>
              <a:spcAft>
                <a:spcPts val="0"/>
              </a:spcAft>
              <a:buClr>
                <a:srgbClr val="3F3F3F"/>
              </a:buClr>
              <a:buSzPts val="1300"/>
              <a:buFont typeface="Arial"/>
              <a:buNone/>
            </a:pPr>
            <a:r>
              <a:rPr lang="en-ZA" sz="1000">
                <a:solidFill>
                  <a:schemeClr val="dk2"/>
                </a:solidFill>
                <a:latin typeface="Open Sans"/>
                <a:ea typeface="Open Sans"/>
                <a:cs typeface="Open Sans"/>
                <a:sym typeface="Open Sans"/>
              </a:rPr>
              <a:t>Stratify the land</a:t>
            </a:r>
            <a:endParaRPr sz="1000">
              <a:solidFill>
                <a:schemeClr val="dk2"/>
              </a:solidFill>
              <a:latin typeface="Open Sans"/>
              <a:ea typeface="Open Sans"/>
              <a:cs typeface="Open Sans"/>
              <a:sym typeface="Open Sans"/>
            </a:endParaRPr>
          </a:p>
        </p:txBody>
      </p:sp>
      <p:sp>
        <p:nvSpPr>
          <p:cNvPr id="780" name="Google Shape;780;p49"/>
          <p:cNvSpPr/>
          <p:nvPr/>
        </p:nvSpPr>
        <p:spPr>
          <a:xfrm>
            <a:off x="5633113" y="1026502"/>
            <a:ext cx="1373204" cy="781731"/>
          </a:xfrm>
          <a:custGeom>
            <a:rect b="b" l="l" r="r" t="t"/>
            <a:pathLst>
              <a:path extrusionOk="0" h="854351" w="1248367">
                <a:moveTo>
                  <a:pt x="0" y="85435"/>
                </a:moveTo>
                <a:cubicBezTo>
                  <a:pt x="0" y="38251"/>
                  <a:pt x="38251" y="0"/>
                  <a:pt x="85435" y="0"/>
                </a:cubicBezTo>
                <a:lnTo>
                  <a:pt x="1162932" y="0"/>
                </a:lnTo>
                <a:cubicBezTo>
                  <a:pt x="1210116" y="0"/>
                  <a:pt x="1248367" y="38251"/>
                  <a:pt x="1248367" y="85435"/>
                </a:cubicBezTo>
                <a:lnTo>
                  <a:pt x="1248367" y="768916"/>
                </a:lnTo>
                <a:cubicBezTo>
                  <a:pt x="1248367" y="816100"/>
                  <a:pt x="1210116" y="854351"/>
                  <a:pt x="1162932" y="854351"/>
                </a:cubicBezTo>
                <a:lnTo>
                  <a:pt x="85435" y="854351"/>
                </a:lnTo>
                <a:cubicBezTo>
                  <a:pt x="38251" y="854351"/>
                  <a:pt x="0" y="816100"/>
                  <a:pt x="0" y="768916"/>
                </a:cubicBezTo>
                <a:lnTo>
                  <a:pt x="0" y="85435"/>
                </a:lnTo>
                <a:close/>
              </a:path>
            </a:pathLst>
          </a:custGeom>
          <a:solidFill>
            <a:schemeClr val="lt2"/>
          </a:solidFill>
          <a:ln cap="flat" cmpd="sng" w="12700">
            <a:solidFill>
              <a:srgbClr val="A5A5A5"/>
            </a:solidFill>
            <a:prstDash val="solid"/>
            <a:miter lim="800000"/>
            <a:headEnd len="sm" w="sm" type="none"/>
            <a:tailEnd len="sm" w="sm" type="none"/>
          </a:ln>
        </p:spPr>
        <p:txBody>
          <a:bodyPr anchorCtr="0" anchor="ctr" bIns="74550" lIns="74550" spcFirstLastPara="1" rIns="74550" wrap="square" tIns="74550">
            <a:noAutofit/>
          </a:bodyPr>
          <a:lstStyle/>
          <a:p>
            <a:pPr indent="0" lvl="0" marL="0" marR="0" rtl="0" algn="ctr">
              <a:lnSpc>
                <a:spcPct val="90000"/>
              </a:lnSpc>
              <a:spcBef>
                <a:spcPts val="0"/>
              </a:spcBef>
              <a:spcAft>
                <a:spcPts val="0"/>
              </a:spcAft>
              <a:buClr>
                <a:schemeClr val="lt1"/>
              </a:buClr>
              <a:buSzPts val="1300"/>
              <a:buFont typeface="Arial"/>
              <a:buNone/>
            </a:pPr>
            <a:r>
              <a:rPr lang="en-ZA" sz="1000">
                <a:solidFill>
                  <a:schemeClr val="dk2"/>
                </a:solidFill>
                <a:latin typeface="Open Sans"/>
                <a:ea typeface="Open Sans"/>
                <a:cs typeface="Open Sans"/>
                <a:sym typeface="Open Sans"/>
              </a:rPr>
              <a:t>Estimate carbon stock change</a:t>
            </a:r>
            <a:endParaRPr sz="1000">
              <a:solidFill>
                <a:schemeClr val="dk2"/>
              </a:solidFill>
              <a:latin typeface="Open Sans"/>
              <a:ea typeface="Open Sans"/>
              <a:cs typeface="Open Sans"/>
              <a:sym typeface="Open Sans"/>
            </a:endParaRPr>
          </a:p>
        </p:txBody>
      </p:sp>
      <p:sp>
        <p:nvSpPr>
          <p:cNvPr id="781" name="Google Shape;781;p49"/>
          <p:cNvSpPr/>
          <p:nvPr/>
        </p:nvSpPr>
        <p:spPr>
          <a:xfrm>
            <a:off x="1818102" y="1278883"/>
            <a:ext cx="264653" cy="225230"/>
          </a:xfrm>
          <a:custGeom>
            <a:rect b="b" l="l" r="r" t="t"/>
            <a:pathLst>
              <a:path extrusionOk="0" h="309595" w="264653">
                <a:moveTo>
                  <a:pt x="0" y="61919"/>
                </a:moveTo>
                <a:lnTo>
                  <a:pt x="132327" y="61919"/>
                </a:lnTo>
                <a:lnTo>
                  <a:pt x="132327" y="0"/>
                </a:lnTo>
                <a:lnTo>
                  <a:pt x="264653" y="154798"/>
                </a:lnTo>
                <a:lnTo>
                  <a:pt x="132327" y="309595"/>
                </a:lnTo>
                <a:lnTo>
                  <a:pt x="132327" y="247676"/>
                </a:lnTo>
                <a:lnTo>
                  <a:pt x="0" y="247676"/>
                </a:lnTo>
                <a:lnTo>
                  <a:pt x="0" y="61919"/>
                </a:lnTo>
                <a:close/>
              </a:path>
            </a:pathLst>
          </a:custGeom>
          <a:solidFill>
            <a:schemeClr val="lt2"/>
          </a:solidFill>
          <a:ln>
            <a:noFill/>
          </a:ln>
        </p:spPr>
        <p:txBody>
          <a:bodyPr anchorCtr="0" anchor="ctr" bIns="61900" lIns="0" spcFirstLastPara="1" rIns="79375" wrap="square" tIns="61900">
            <a:noAutofit/>
          </a:bodyPr>
          <a:lstStyle/>
          <a:p>
            <a:pPr indent="0" lvl="0" marL="0" marR="0" rtl="0" algn="ctr">
              <a:lnSpc>
                <a:spcPct val="90000"/>
              </a:lnSpc>
              <a:spcBef>
                <a:spcPts val="0"/>
              </a:spcBef>
              <a:spcAft>
                <a:spcPts val="0"/>
              </a:spcAft>
              <a:buClr>
                <a:srgbClr val="000000"/>
              </a:buClr>
              <a:buSzPts val="1400"/>
              <a:buFont typeface="Arial"/>
              <a:buNone/>
            </a:pPr>
            <a:r>
              <a:t/>
            </a:r>
            <a:endParaRPr sz="1400">
              <a:solidFill>
                <a:srgbClr val="FFFFFF"/>
              </a:solidFill>
              <a:latin typeface="Arial"/>
              <a:ea typeface="Arial"/>
              <a:cs typeface="Arial"/>
              <a:sym typeface="Arial"/>
            </a:endParaRPr>
          </a:p>
        </p:txBody>
      </p:sp>
      <p:sp>
        <p:nvSpPr>
          <p:cNvPr id="782" name="Google Shape;782;p49"/>
          <p:cNvSpPr/>
          <p:nvPr/>
        </p:nvSpPr>
        <p:spPr>
          <a:xfrm>
            <a:off x="3570705" y="1278883"/>
            <a:ext cx="264653" cy="225230"/>
          </a:xfrm>
          <a:custGeom>
            <a:rect b="b" l="l" r="r" t="t"/>
            <a:pathLst>
              <a:path extrusionOk="0" h="309595" w="264653">
                <a:moveTo>
                  <a:pt x="0" y="61919"/>
                </a:moveTo>
                <a:lnTo>
                  <a:pt x="132327" y="61919"/>
                </a:lnTo>
                <a:lnTo>
                  <a:pt x="132327" y="0"/>
                </a:lnTo>
                <a:lnTo>
                  <a:pt x="264653" y="154798"/>
                </a:lnTo>
                <a:lnTo>
                  <a:pt x="132327" y="309595"/>
                </a:lnTo>
                <a:lnTo>
                  <a:pt x="132327" y="247676"/>
                </a:lnTo>
                <a:lnTo>
                  <a:pt x="0" y="247676"/>
                </a:lnTo>
                <a:lnTo>
                  <a:pt x="0" y="61919"/>
                </a:lnTo>
                <a:close/>
              </a:path>
            </a:pathLst>
          </a:custGeom>
          <a:solidFill>
            <a:schemeClr val="lt2"/>
          </a:solidFill>
          <a:ln>
            <a:noFill/>
          </a:ln>
        </p:spPr>
        <p:txBody>
          <a:bodyPr anchorCtr="0" anchor="ctr" bIns="61900" lIns="0" spcFirstLastPara="1" rIns="79375" wrap="square" tIns="61900">
            <a:noAutofit/>
          </a:bodyPr>
          <a:lstStyle/>
          <a:p>
            <a:pPr indent="0" lvl="0" marL="0" marR="0" rtl="0" algn="ctr">
              <a:lnSpc>
                <a:spcPct val="90000"/>
              </a:lnSpc>
              <a:spcBef>
                <a:spcPts val="0"/>
              </a:spcBef>
              <a:spcAft>
                <a:spcPts val="0"/>
              </a:spcAft>
              <a:buClr>
                <a:srgbClr val="000000"/>
              </a:buClr>
              <a:buSzPts val="1400"/>
              <a:buFont typeface="Arial"/>
              <a:buNone/>
            </a:pPr>
            <a:r>
              <a:t/>
            </a:r>
            <a:endParaRPr sz="1400">
              <a:solidFill>
                <a:srgbClr val="FFFFFF"/>
              </a:solidFill>
              <a:latin typeface="Arial"/>
              <a:ea typeface="Arial"/>
              <a:cs typeface="Arial"/>
              <a:sym typeface="Arial"/>
            </a:endParaRPr>
          </a:p>
        </p:txBody>
      </p:sp>
      <p:sp>
        <p:nvSpPr>
          <p:cNvPr id="783" name="Google Shape;783;p49"/>
          <p:cNvSpPr/>
          <p:nvPr/>
        </p:nvSpPr>
        <p:spPr>
          <a:xfrm>
            <a:off x="5323307" y="1278883"/>
            <a:ext cx="264653" cy="225230"/>
          </a:xfrm>
          <a:custGeom>
            <a:rect b="b" l="l" r="r" t="t"/>
            <a:pathLst>
              <a:path extrusionOk="0" h="309595" w="264653">
                <a:moveTo>
                  <a:pt x="0" y="61919"/>
                </a:moveTo>
                <a:lnTo>
                  <a:pt x="132327" y="61919"/>
                </a:lnTo>
                <a:lnTo>
                  <a:pt x="132327" y="0"/>
                </a:lnTo>
                <a:lnTo>
                  <a:pt x="264653" y="154798"/>
                </a:lnTo>
                <a:lnTo>
                  <a:pt x="132327" y="309595"/>
                </a:lnTo>
                <a:lnTo>
                  <a:pt x="132327" y="247676"/>
                </a:lnTo>
                <a:lnTo>
                  <a:pt x="0" y="247676"/>
                </a:lnTo>
                <a:lnTo>
                  <a:pt x="0" y="61919"/>
                </a:lnTo>
                <a:close/>
              </a:path>
            </a:pathLst>
          </a:custGeom>
          <a:solidFill>
            <a:schemeClr val="lt2"/>
          </a:solidFill>
          <a:ln>
            <a:noFill/>
          </a:ln>
        </p:spPr>
        <p:txBody>
          <a:bodyPr anchorCtr="0" anchor="ctr" bIns="61900" lIns="0" spcFirstLastPara="1" rIns="79375" wrap="square" tIns="61900">
            <a:noAutofit/>
          </a:bodyPr>
          <a:lstStyle/>
          <a:p>
            <a:pPr indent="0" lvl="0" marL="0" marR="0" rtl="0" algn="ctr">
              <a:lnSpc>
                <a:spcPct val="90000"/>
              </a:lnSpc>
              <a:spcBef>
                <a:spcPts val="0"/>
              </a:spcBef>
              <a:spcAft>
                <a:spcPts val="0"/>
              </a:spcAft>
              <a:buClr>
                <a:srgbClr val="000000"/>
              </a:buClr>
              <a:buSzPts val="1400"/>
              <a:buFont typeface="Arial"/>
              <a:buNone/>
            </a:pPr>
            <a:r>
              <a:t/>
            </a:r>
            <a:endParaRPr sz="1400">
              <a:solidFill>
                <a:srgbClr val="FFFFFF"/>
              </a:solidFill>
              <a:latin typeface="Arial"/>
              <a:ea typeface="Arial"/>
              <a:cs typeface="Arial"/>
              <a:sym typeface="Arial"/>
            </a:endParaRPr>
          </a:p>
        </p:txBody>
      </p:sp>
      <p:sp>
        <p:nvSpPr>
          <p:cNvPr id="784" name="Google Shape;784;p49"/>
          <p:cNvSpPr/>
          <p:nvPr/>
        </p:nvSpPr>
        <p:spPr>
          <a:xfrm>
            <a:off x="7075909" y="1278883"/>
            <a:ext cx="264653" cy="225230"/>
          </a:xfrm>
          <a:custGeom>
            <a:rect b="b" l="l" r="r" t="t"/>
            <a:pathLst>
              <a:path extrusionOk="0" h="309595" w="264653">
                <a:moveTo>
                  <a:pt x="0" y="61919"/>
                </a:moveTo>
                <a:lnTo>
                  <a:pt x="132327" y="61919"/>
                </a:lnTo>
                <a:lnTo>
                  <a:pt x="132327" y="0"/>
                </a:lnTo>
                <a:lnTo>
                  <a:pt x="264653" y="154798"/>
                </a:lnTo>
                <a:lnTo>
                  <a:pt x="132327" y="309595"/>
                </a:lnTo>
                <a:lnTo>
                  <a:pt x="132327" y="247676"/>
                </a:lnTo>
                <a:lnTo>
                  <a:pt x="0" y="247676"/>
                </a:lnTo>
                <a:lnTo>
                  <a:pt x="0" y="61919"/>
                </a:lnTo>
                <a:close/>
              </a:path>
            </a:pathLst>
          </a:custGeom>
          <a:solidFill>
            <a:schemeClr val="lt2"/>
          </a:solidFill>
          <a:ln>
            <a:noFill/>
          </a:ln>
        </p:spPr>
        <p:txBody>
          <a:bodyPr anchorCtr="0" anchor="ctr" bIns="61900" lIns="0" spcFirstLastPara="1" rIns="79375" wrap="square" tIns="61900">
            <a:noAutofit/>
          </a:bodyPr>
          <a:lstStyle/>
          <a:p>
            <a:pPr indent="0" lvl="0" marL="0" marR="0" rtl="0" algn="ctr">
              <a:lnSpc>
                <a:spcPct val="90000"/>
              </a:lnSpc>
              <a:spcBef>
                <a:spcPts val="0"/>
              </a:spcBef>
              <a:spcAft>
                <a:spcPts val="0"/>
              </a:spcAft>
              <a:buClr>
                <a:srgbClr val="000000"/>
              </a:buClr>
              <a:buSzPts val="1400"/>
              <a:buFont typeface="Arial"/>
              <a:buNone/>
            </a:pPr>
            <a:r>
              <a:t/>
            </a:r>
            <a:endParaRPr sz="1400">
              <a:solidFill>
                <a:srgbClr val="FFFFFF"/>
              </a:solidFill>
              <a:latin typeface="Arial"/>
              <a:ea typeface="Arial"/>
              <a:cs typeface="Arial"/>
              <a:sym typeface="Arial"/>
            </a:endParaRPr>
          </a:p>
        </p:txBody>
      </p:sp>
      <p:sp>
        <p:nvSpPr>
          <p:cNvPr id="785" name="Google Shape;785;p49"/>
          <p:cNvSpPr/>
          <p:nvPr/>
        </p:nvSpPr>
        <p:spPr>
          <a:xfrm>
            <a:off x="3885400" y="1026502"/>
            <a:ext cx="1373204" cy="781731"/>
          </a:xfrm>
          <a:custGeom>
            <a:rect b="b" l="l" r="r" t="t"/>
            <a:pathLst>
              <a:path extrusionOk="0" h="854351" w="1248367">
                <a:moveTo>
                  <a:pt x="0" y="85435"/>
                </a:moveTo>
                <a:cubicBezTo>
                  <a:pt x="0" y="38251"/>
                  <a:pt x="38251" y="0"/>
                  <a:pt x="85435" y="0"/>
                </a:cubicBezTo>
                <a:lnTo>
                  <a:pt x="1162932" y="0"/>
                </a:lnTo>
                <a:cubicBezTo>
                  <a:pt x="1210116" y="0"/>
                  <a:pt x="1248367" y="38251"/>
                  <a:pt x="1248367" y="85435"/>
                </a:cubicBezTo>
                <a:lnTo>
                  <a:pt x="1248367" y="768916"/>
                </a:lnTo>
                <a:cubicBezTo>
                  <a:pt x="1248367" y="816100"/>
                  <a:pt x="1210116" y="854351"/>
                  <a:pt x="1162932" y="854351"/>
                </a:cubicBezTo>
                <a:lnTo>
                  <a:pt x="85435" y="854351"/>
                </a:lnTo>
                <a:cubicBezTo>
                  <a:pt x="38251" y="854351"/>
                  <a:pt x="0" y="816100"/>
                  <a:pt x="0" y="768916"/>
                </a:cubicBezTo>
                <a:lnTo>
                  <a:pt x="0" y="85435"/>
                </a:lnTo>
                <a:close/>
              </a:path>
            </a:pathLst>
          </a:custGeom>
          <a:solidFill>
            <a:schemeClr val="lt2"/>
          </a:solidFill>
          <a:ln cap="flat" cmpd="sng" w="28575">
            <a:solidFill>
              <a:schemeClr val="accent1"/>
            </a:solidFill>
            <a:prstDash val="solid"/>
            <a:miter lim="800000"/>
            <a:headEnd len="sm" w="sm" type="none"/>
            <a:tailEnd len="sm" w="sm" type="none"/>
          </a:ln>
        </p:spPr>
        <p:txBody>
          <a:bodyPr anchorCtr="0" anchor="ctr" bIns="74550" lIns="74550" spcFirstLastPara="1" rIns="74550" wrap="square" tIns="74550">
            <a:noAutofit/>
          </a:bodyPr>
          <a:lstStyle/>
          <a:p>
            <a:pPr indent="0" lvl="0" marL="0" marR="0" rtl="0" algn="ctr">
              <a:lnSpc>
                <a:spcPct val="90000"/>
              </a:lnSpc>
              <a:spcBef>
                <a:spcPts val="0"/>
              </a:spcBef>
              <a:spcAft>
                <a:spcPts val="0"/>
              </a:spcAft>
              <a:buClr>
                <a:schemeClr val="lt1"/>
              </a:buClr>
              <a:buSzPts val="1300"/>
              <a:buFont typeface="Arial"/>
              <a:buNone/>
            </a:pPr>
            <a:r>
              <a:rPr lang="en-ZA" sz="1000">
                <a:solidFill>
                  <a:schemeClr val="dk2"/>
                </a:solidFill>
                <a:latin typeface="Open Sans"/>
                <a:ea typeface="Open Sans"/>
                <a:cs typeface="Open Sans"/>
                <a:sym typeface="Open Sans"/>
              </a:rPr>
              <a:t>Estimate the area of land in each stratum</a:t>
            </a:r>
            <a:endParaRPr sz="1000">
              <a:solidFill>
                <a:schemeClr val="dk2"/>
              </a:solidFill>
              <a:latin typeface="Open Sans"/>
              <a:ea typeface="Open Sans"/>
              <a:cs typeface="Open Sans"/>
              <a:sym typeface="Open Sans"/>
            </a:endParaRPr>
          </a:p>
        </p:txBody>
      </p:sp>
      <p:sp>
        <p:nvSpPr>
          <p:cNvPr id="786" name="Google Shape;786;p49"/>
          <p:cNvSpPr txBox="1"/>
          <p:nvPr/>
        </p:nvSpPr>
        <p:spPr>
          <a:xfrm>
            <a:off x="466425" y="2144800"/>
            <a:ext cx="8223300" cy="1443000"/>
          </a:xfrm>
          <a:prstGeom prst="rect">
            <a:avLst/>
          </a:prstGeom>
          <a:noFill/>
          <a:ln>
            <a:noFill/>
          </a:ln>
        </p:spPr>
        <p:txBody>
          <a:bodyPr anchorCtr="0" anchor="t" bIns="45700" lIns="91425" spcFirstLastPara="1" rIns="91425" wrap="square" tIns="45700">
            <a:normAutofit/>
          </a:bodyPr>
          <a:lstStyle/>
          <a:p>
            <a:pPr indent="-198120" lvl="0" marL="228600" rtl="0" algn="l">
              <a:lnSpc>
                <a:spcPct val="110000"/>
              </a:lnSpc>
              <a:spcBef>
                <a:spcPts val="0"/>
              </a:spcBef>
              <a:spcAft>
                <a:spcPts val="0"/>
              </a:spcAft>
              <a:buClr>
                <a:schemeClr val="dk2"/>
              </a:buClr>
              <a:buSzPts val="1000"/>
              <a:buFont typeface="Open Sans"/>
              <a:buChar char="●"/>
            </a:pPr>
            <a:r>
              <a:rPr lang="en-ZA" sz="1000">
                <a:solidFill>
                  <a:schemeClr val="dk2"/>
                </a:solidFill>
                <a:latin typeface="Open Sans"/>
                <a:ea typeface="Open Sans"/>
                <a:cs typeface="Open Sans"/>
                <a:sym typeface="Open Sans"/>
              </a:rPr>
              <a:t>Areas can be derived from national data sources that are widely accepted among policymakers and endorsed by the government</a:t>
            </a:r>
            <a:endParaRPr sz="1000">
              <a:solidFill>
                <a:schemeClr val="dk2"/>
              </a:solidFill>
              <a:latin typeface="Open Sans"/>
              <a:ea typeface="Open Sans"/>
              <a:cs typeface="Open Sans"/>
              <a:sym typeface="Open Sans"/>
            </a:endParaRPr>
          </a:p>
          <a:p>
            <a:pPr indent="-198120" lvl="0" marL="228600" rtl="0" algn="l">
              <a:lnSpc>
                <a:spcPct val="110000"/>
              </a:lnSpc>
              <a:spcBef>
                <a:spcPts val="0"/>
              </a:spcBef>
              <a:spcAft>
                <a:spcPts val="0"/>
              </a:spcAft>
              <a:buClr>
                <a:schemeClr val="dk2"/>
              </a:buClr>
              <a:buSzPts val="1000"/>
              <a:buFont typeface="Open Sans"/>
              <a:buChar char="●"/>
            </a:pPr>
            <a:r>
              <a:rPr lang="en-ZA" sz="1000">
                <a:solidFill>
                  <a:schemeClr val="dk2"/>
                </a:solidFill>
                <a:latin typeface="Open Sans"/>
                <a:ea typeface="Open Sans"/>
                <a:cs typeface="Open Sans"/>
                <a:sym typeface="Open Sans"/>
              </a:rPr>
              <a:t>Data sources include:</a:t>
            </a:r>
            <a:endParaRPr sz="1000">
              <a:solidFill>
                <a:schemeClr val="dk2"/>
              </a:solidFill>
              <a:latin typeface="Open Sans"/>
              <a:ea typeface="Open Sans"/>
              <a:cs typeface="Open Sans"/>
              <a:sym typeface="Open Sans"/>
            </a:endParaRPr>
          </a:p>
          <a:p>
            <a:pPr indent="-198119" lvl="1" marL="685800" rtl="0" algn="l">
              <a:lnSpc>
                <a:spcPct val="110000"/>
              </a:lnSpc>
              <a:spcBef>
                <a:spcPts val="0"/>
              </a:spcBef>
              <a:spcAft>
                <a:spcPts val="0"/>
              </a:spcAft>
              <a:buClr>
                <a:schemeClr val="dk2"/>
              </a:buClr>
              <a:buSzPts val="1000"/>
              <a:buFont typeface="Open Sans"/>
              <a:buChar char="○"/>
            </a:pPr>
            <a:r>
              <a:rPr lang="en-ZA" sz="1000">
                <a:solidFill>
                  <a:schemeClr val="dk2"/>
                </a:solidFill>
                <a:latin typeface="Open Sans"/>
                <a:ea typeface="Open Sans"/>
                <a:cs typeface="Open Sans"/>
                <a:sym typeface="Open Sans"/>
              </a:rPr>
              <a:t>Remotely sensed and aerial imagery</a:t>
            </a:r>
            <a:endParaRPr sz="1000">
              <a:solidFill>
                <a:schemeClr val="dk2"/>
              </a:solidFill>
              <a:latin typeface="Open Sans"/>
              <a:ea typeface="Open Sans"/>
              <a:cs typeface="Open Sans"/>
              <a:sym typeface="Open Sans"/>
            </a:endParaRPr>
          </a:p>
          <a:p>
            <a:pPr indent="-198119" lvl="1" marL="685800" rtl="0" algn="l">
              <a:lnSpc>
                <a:spcPct val="110000"/>
              </a:lnSpc>
              <a:spcBef>
                <a:spcPts val="0"/>
              </a:spcBef>
              <a:spcAft>
                <a:spcPts val="0"/>
              </a:spcAft>
              <a:buClr>
                <a:schemeClr val="dk2"/>
              </a:buClr>
              <a:buSzPts val="1000"/>
              <a:buFont typeface="Open Sans"/>
              <a:buChar char="○"/>
            </a:pPr>
            <a:r>
              <a:rPr lang="en-ZA" sz="1000">
                <a:solidFill>
                  <a:schemeClr val="dk2"/>
                </a:solidFill>
                <a:latin typeface="Open Sans"/>
                <a:ea typeface="Open Sans"/>
                <a:cs typeface="Open Sans"/>
                <a:sym typeface="Open Sans"/>
              </a:rPr>
              <a:t>Ministry of agriculture or forestry</a:t>
            </a:r>
            <a:endParaRPr sz="1000">
              <a:solidFill>
                <a:schemeClr val="dk2"/>
              </a:solidFill>
              <a:latin typeface="Open Sans"/>
              <a:ea typeface="Open Sans"/>
              <a:cs typeface="Open Sans"/>
              <a:sym typeface="Open Sans"/>
            </a:endParaRPr>
          </a:p>
          <a:p>
            <a:pPr indent="-198119" lvl="1" marL="685800" rtl="0" algn="l">
              <a:lnSpc>
                <a:spcPct val="110000"/>
              </a:lnSpc>
              <a:spcBef>
                <a:spcPts val="0"/>
              </a:spcBef>
              <a:spcAft>
                <a:spcPts val="0"/>
              </a:spcAft>
              <a:buClr>
                <a:schemeClr val="dk2"/>
              </a:buClr>
              <a:buSzPts val="1000"/>
              <a:buFont typeface="Open Sans"/>
              <a:buChar char="○"/>
            </a:pPr>
            <a:r>
              <a:rPr lang="en-ZA" sz="1000">
                <a:solidFill>
                  <a:schemeClr val="dk2"/>
                </a:solidFill>
                <a:latin typeface="Open Sans"/>
                <a:ea typeface="Open Sans"/>
                <a:cs typeface="Open Sans"/>
                <a:sym typeface="Open Sans"/>
              </a:rPr>
              <a:t>Research institutes</a:t>
            </a:r>
            <a:endParaRPr sz="1000">
              <a:solidFill>
                <a:schemeClr val="dk2"/>
              </a:solidFill>
              <a:latin typeface="Open Sans"/>
              <a:ea typeface="Open Sans"/>
              <a:cs typeface="Open Sans"/>
              <a:sym typeface="Open Sans"/>
            </a:endParaRPr>
          </a:p>
          <a:p>
            <a:pPr indent="-198119" lvl="1" marL="685800" rtl="0" algn="l">
              <a:lnSpc>
                <a:spcPct val="110000"/>
              </a:lnSpc>
              <a:spcBef>
                <a:spcPts val="0"/>
              </a:spcBef>
              <a:spcAft>
                <a:spcPts val="0"/>
              </a:spcAft>
              <a:buClr>
                <a:schemeClr val="dk2"/>
              </a:buClr>
              <a:buSzPts val="1000"/>
              <a:buFont typeface="Open Sans"/>
              <a:buChar char="○"/>
            </a:pPr>
            <a:r>
              <a:rPr lang="en-ZA" sz="1000">
                <a:solidFill>
                  <a:schemeClr val="dk2"/>
                </a:solidFill>
                <a:latin typeface="Open Sans"/>
                <a:ea typeface="Open Sans"/>
                <a:cs typeface="Open Sans"/>
                <a:sym typeface="Open Sans"/>
              </a:rPr>
              <a:t>International agencies (e.g., FAO)</a:t>
            </a:r>
            <a:endParaRPr sz="1000">
              <a:solidFill>
                <a:schemeClr val="dk2"/>
              </a:solidFill>
              <a:latin typeface="Open Sans"/>
              <a:ea typeface="Open Sans"/>
              <a:cs typeface="Open Sans"/>
              <a:sym typeface="Open Sans"/>
            </a:endParaRPr>
          </a:p>
          <a:p>
            <a:pPr indent="-198120" lvl="0" marL="228600" rtl="0" algn="l">
              <a:lnSpc>
                <a:spcPct val="110000"/>
              </a:lnSpc>
              <a:spcBef>
                <a:spcPts val="600"/>
              </a:spcBef>
              <a:spcAft>
                <a:spcPts val="0"/>
              </a:spcAft>
              <a:buClr>
                <a:schemeClr val="dk2"/>
              </a:buClr>
              <a:buSzPts val="1000"/>
              <a:buFont typeface="Open Sans"/>
              <a:buChar char="●"/>
            </a:pPr>
            <a:r>
              <a:rPr lang="en-ZA" sz="1000">
                <a:solidFill>
                  <a:schemeClr val="dk2"/>
                </a:solidFill>
                <a:latin typeface="Open Sans"/>
                <a:ea typeface="Open Sans"/>
                <a:cs typeface="Open Sans"/>
                <a:sym typeface="Open Sans"/>
              </a:rPr>
              <a:t>Select an approach to project the hectares of land over time, based on available time series:</a:t>
            </a:r>
            <a:endParaRPr sz="1000">
              <a:solidFill>
                <a:schemeClr val="dk2"/>
              </a:solidFill>
              <a:latin typeface="Open Sans"/>
              <a:ea typeface="Open Sans"/>
              <a:cs typeface="Open Sans"/>
              <a:sym typeface="Open Sans"/>
            </a:endParaRPr>
          </a:p>
        </p:txBody>
      </p:sp>
      <p:sp>
        <p:nvSpPr>
          <p:cNvPr id="787" name="Google Shape;787;p49"/>
          <p:cNvSpPr/>
          <p:nvPr/>
        </p:nvSpPr>
        <p:spPr>
          <a:xfrm>
            <a:off x="485000" y="3882855"/>
            <a:ext cx="2299859" cy="479984"/>
          </a:xfrm>
          <a:custGeom>
            <a:rect b="b" l="l" r="r" t="t"/>
            <a:pathLst>
              <a:path extrusionOk="0" h="1979316" w="2401942">
                <a:moveTo>
                  <a:pt x="0" y="0"/>
                </a:moveTo>
                <a:lnTo>
                  <a:pt x="2401942" y="0"/>
                </a:lnTo>
                <a:lnTo>
                  <a:pt x="2401942" y="1979316"/>
                </a:lnTo>
                <a:lnTo>
                  <a:pt x="0" y="1979316"/>
                </a:lnTo>
                <a:lnTo>
                  <a:pt x="0" y="0"/>
                </a:lnTo>
                <a:close/>
              </a:path>
            </a:pathLst>
          </a:custGeom>
          <a:solidFill>
            <a:schemeClr val="accent4"/>
          </a:solidFill>
          <a:ln>
            <a:noFill/>
          </a:ln>
        </p:spPr>
        <p:txBody>
          <a:bodyPr anchorCtr="0" anchor="t" bIns="128000" lIns="85325" spcFirstLastPara="1" rIns="113775" wrap="square" tIns="85325">
            <a:noAutofit/>
          </a:bodyPr>
          <a:lstStyle/>
          <a:p>
            <a:pPr indent="-139700" lvl="1" marL="171450" marR="0" rtl="0" algn="l">
              <a:lnSpc>
                <a:spcPct val="90000"/>
              </a:lnSpc>
              <a:spcBef>
                <a:spcPts val="0"/>
              </a:spcBef>
              <a:spcAft>
                <a:spcPts val="0"/>
              </a:spcAft>
              <a:buClr>
                <a:srgbClr val="000000"/>
              </a:buClr>
              <a:buSzPts val="700"/>
              <a:buFont typeface="Open Sans"/>
              <a:buChar char="•"/>
            </a:pPr>
            <a:r>
              <a:rPr i="0" lang="en-ZA" sz="700" u="none" cap="none" strike="noStrike">
                <a:solidFill>
                  <a:srgbClr val="000000"/>
                </a:solidFill>
                <a:latin typeface="Open Sans"/>
                <a:ea typeface="Open Sans"/>
                <a:cs typeface="Open Sans"/>
                <a:sym typeface="Open Sans"/>
              </a:rPr>
              <a:t>Assume the current percentage of land in each stratum </a:t>
            </a:r>
            <a:r>
              <a:rPr i="0" lang="en-ZA" sz="700" u="none" cap="none" strike="noStrike">
                <a:solidFill>
                  <a:srgbClr val="000000"/>
                </a:solidFill>
                <a:latin typeface="Open Sans"/>
                <a:ea typeface="Open Sans"/>
                <a:cs typeface="Open Sans"/>
                <a:sym typeface="Open Sans"/>
              </a:rPr>
              <a:t>remains </a:t>
            </a:r>
            <a:r>
              <a:rPr i="0" lang="en-ZA" sz="700" u="none" cap="none" strike="noStrike">
                <a:solidFill>
                  <a:srgbClr val="000000"/>
                </a:solidFill>
                <a:latin typeface="Open Sans"/>
                <a:ea typeface="Open Sans"/>
                <a:cs typeface="Open Sans"/>
                <a:sym typeface="Open Sans"/>
              </a:rPr>
              <a:t>unchanged over the baseline period</a:t>
            </a:r>
            <a:endParaRPr sz="700">
              <a:latin typeface="Open Sans"/>
              <a:ea typeface="Open Sans"/>
              <a:cs typeface="Open Sans"/>
              <a:sym typeface="Open Sans"/>
            </a:endParaRPr>
          </a:p>
        </p:txBody>
      </p:sp>
      <p:sp>
        <p:nvSpPr>
          <p:cNvPr id="788" name="Google Shape;788;p49"/>
          <p:cNvSpPr/>
          <p:nvPr/>
        </p:nvSpPr>
        <p:spPr>
          <a:xfrm>
            <a:off x="485000" y="3587800"/>
            <a:ext cx="2299859" cy="291283"/>
          </a:xfrm>
          <a:custGeom>
            <a:rect b="b" l="l" r="r" t="t"/>
            <a:pathLst>
              <a:path extrusionOk="0" h="693532" w="2401942">
                <a:moveTo>
                  <a:pt x="0" y="0"/>
                </a:moveTo>
                <a:lnTo>
                  <a:pt x="2401942" y="0"/>
                </a:lnTo>
                <a:lnTo>
                  <a:pt x="2401942" y="693532"/>
                </a:lnTo>
                <a:lnTo>
                  <a:pt x="0" y="693532"/>
                </a:lnTo>
                <a:lnTo>
                  <a:pt x="0" y="0"/>
                </a:lnTo>
                <a:close/>
              </a:path>
            </a:pathLst>
          </a:custGeom>
          <a:solidFill>
            <a:schemeClr val="dk1"/>
          </a:solidFill>
          <a:ln>
            <a:noFill/>
          </a:ln>
        </p:spPr>
        <p:txBody>
          <a:bodyPr anchorCtr="0" anchor="ctr" bIns="73150" lIns="128000" spcFirstLastPara="1" rIns="128000" wrap="square" tIns="73150">
            <a:noAutofit/>
          </a:bodyPr>
          <a:lstStyle/>
          <a:p>
            <a:pPr indent="0" lvl="0" marL="0" rtl="0" algn="ctr">
              <a:lnSpc>
                <a:spcPct val="90000"/>
              </a:lnSpc>
              <a:spcBef>
                <a:spcPts val="0"/>
              </a:spcBef>
              <a:spcAft>
                <a:spcPts val="0"/>
              </a:spcAft>
              <a:buNone/>
            </a:pPr>
            <a:r>
              <a:rPr b="1" lang="en-ZA" sz="700">
                <a:solidFill>
                  <a:schemeClr val="lt1"/>
                </a:solidFill>
                <a:latin typeface="Open Sans"/>
                <a:ea typeface="Open Sans"/>
                <a:cs typeface="Open Sans"/>
                <a:sym typeface="Open Sans"/>
              </a:rPr>
              <a:t>Constant baseline approach</a:t>
            </a:r>
            <a:endParaRPr b="1" sz="800">
              <a:solidFill>
                <a:schemeClr val="lt1"/>
              </a:solidFill>
              <a:latin typeface="Open Sans"/>
              <a:ea typeface="Open Sans"/>
              <a:cs typeface="Open Sans"/>
              <a:sym typeface="Open Sans"/>
            </a:endParaRPr>
          </a:p>
        </p:txBody>
      </p:sp>
      <p:sp>
        <p:nvSpPr>
          <p:cNvPr id="789" name="Google Shape;789;p49"/>
          <p:cNvSpPr/>
          <p:nvPr/>
        </p:nvSpPr>
        <p:spPr>
          <a:xfrm>
            <a:off x="2941579" y="3882855"/>
            <a:ext cx="2299859" cy="479984"/>
          </a:xfrm>
          <a:custGeom>
            <a:rect b="b" l="l" r="r" t="t"/>
            <a:pathLst>
              <a:path extrusionOk="0" h="1979316" w="2401942">
                <a:moveTo>
                  <a:pt x="0" y="0"/>
                </a:moveTo>
                <a:lnTo>
                  <a:pt x="2401942" y="0"/>
                </a:lnTo>
                <a:lnTo>
                  <a:pt x="2401942" y="1979316"/>
                </a:lnTo>
                <a:lnTo>
                  <a:pt x="0" y="1979316"/>
                </a:lnTo>
                <a:lnTo>
                  <a:pt x="0" y="0"/>
                </a:lnTo>
                <a:close/>
              </a:path>
            </a:pathLst>
          </a:custGeom>
          <a:solidFill>
            <a:schemeClr val="accent4"/>
          </a:solidFill>
          <a:ln>
            <a:noFill/>
          </a:ln>
        </p:spPr>
        <p:txBody>
          <a:bodyPr anchorCtr="0" anchor="t" bIns="128000" lIns="85325" spcFirstLastPara="1" rIns="113775" wrap="square" tIns="85325">
            <a:noAutofit/>
          </a:bodyPr>
          <a:lstStyle/>
          <a:p>
            <a:pPr indent="-139700" lvl="1" marL="171450" marR="0" rtl="0" algn="l">
              <a:lnSpc>
                <a:spcPct val="90000"/>
              </a:lnSpc>
              <a:spcBef>
                <a:spcPts val="0"/>
              </a:spcBef>
              <a:spcAft>
                <a:spcPts val="0"/>
              </a:spcAft>
              <a:buClr>
                <a:srgbClr val="000000"/>
              </a:buClr>
              <a:buSzPts val="700"/>
              <a:buFont typeface="Open Sans"/>
              <a:buChar char="•"/>
            </a:pPr>
            <a:r>
              <a:rPr i="0" lang="en-ZA" sz="700" u="none" cap="none" strike="noStrike">
                <a:solidFill>
                  <a:srgbClr val="000000"/>
                </a:solidFill>
                <a:latin typeface="Open Sans"/>
                <a:ea typeface="Open Sans"/>
                <a:cs typeface="Open Sans"/>
                <a:sym typeface="Open Sans"/>
              </a:rPr>
              <a:t>Baseline estimated by continuing historical trends in land use change</a:t>
            </a:r>
            <a:endParaRPr sz="700">
              <a:latin typeface="Open Sans"/>
              <a:ea typeface="Open Sans"/>
              <a:cs typeface="Open Sans"/>
              <a:sym typeface="Open Sans"/>
            </a:endParaRPr>
          </a:p>
        </p:txBody>
      </p:sp>
      <p:sp>
        <p:nvSpPr>
          <p:cNvPr id="790" name="Google Shape;790;p49"/>
          <p:cNvSpPr/>
          <p:nvPr/>
        </p:nvSpPr>
        <p:spPr>
          <a:xfrm>
            <a:off x="2941579" y="3587800"/>
            <a:ext cx="2299859" cy="291283"/>
          </a:xfrm>
          <a:custGeom>
            <a:rect b="b" l="l" r="r" t="t"/>
            <a:pathLst>
              <a:path extrusionOk="0" h="693532" w="2401942">
                <a:moveTo>
                  <a:pt x="0" y="0"/>
                </a:moveTo>
                <a:lnTo>
                  <a:pt x="2401942" y="0"/>
                </a:lnTo>
                <a:lnTo>
                  <a:pt x="2401942" y="693532"/>
                </a:lnTo>
                <a:lnTo>
                  <a:pt x="0" y="693532"/>
                </a:lnTo>
                <a:lnTo>
                  <a:pt x="0" y="0"/>
                </a:lnTo>
                <a:close/>
              </a:path>
            </a:pathLst>
          </a:custGeom>
          <a:solidFill>
            <a:schemeClr val="dk1"/>
          </a:solidFill>
          <a:ln>
            <a:noFill/>
          </a:ln>
        </p:spPr>
        <p:txBody>
          <a:bodyPr anchorCtr="0" anchor="ctr" bIns="73150" lIns="128000" spcFirstLastPara="1" rIns="128000" wrap="square" tIns="73150">
            <a:noAutofit/>
          </a:bodyPr>
          <a:lstStyle/>
          <a:p>
            <a:pPr indent="0" lvl="0" marL="0" rtl="0" algn="ctr">
              <a:lnSpc>
                <a:spcPct val="90000"/>
              </a:lnSpc>
              <a:spcBef>
                <a:spcPts val="0"/>
              </a:spcBef>
              <a:spcAft>
                <a:spcPts val="0"/>
              </a:spcAft>
              <a:buNone/>
            </a:pPr>
            <a:r>
              <a:rPr b="1" lang="en-ZA" sz="700">
                <a:solidFill>
                  <a:schemeClr val="lt1"/>
                </a:solidFill>
                <a:latin typeface="Open Sans"/>
                <a:ea typeface="Open Sans"/>
                <a:cs typeface="Open Sans"/>
                <a:sym typeface="Open Sans"/>
              </a:rPr>
              <a:t>Simple trend baseline approach</a:t>
            </a:r>
            <a:endParaRPr b="1" sz="800" cap="small">
              <a:solidFill>
                <a:schemeClr val="lt1"/>
              </a:solidFill>
              <a:latin typeface="Open Sans"/>
              <a:ea typeface="Open Sans"/>
              <a:cs typeface="Open Sans"/>
              <a:sym typeface="Open Sans"/>
            </a:endParaRPr>
          </a:p>
        </p:txBody>
      </p:sp>
      <p:sp>
        <p:nvSpPr>
          <p:cNvPr id="791" name="Google Shape;791;p49"/>
          <p:cNvSpPr/>
          <p:nvPr/>
        </p:nvSpPr>
        <p:spPr>
          <a:xfrm>
            <a:off x="5409483" y="3882855"/>
            <a:ext cx="3447967" cy="484932"/>
          </a:xfrm>
          <a:custGeom>
            <a:rect b="b" l="l" r="r" t="t"/>
            <a:pathLst>
              <a:path extrusionOk="0" h="1979316" w="2814667">
                <a:moveTo>
                  <a:pt x="0" y="0"/>
                </a:moveTo>
                <a:lnTo>
                  <a:pt x="2814667" y="0"/>
                </a:lnTo>
                <a:lnTo>
                  <a:pt x="2814667" y="1979316"/>
                </a:lnTo>
                <a:lnTo>
                  <a:pt x="0" y="1979316"/>
                </a:lnTo>
                <a:lnTo>
                  <a:pt x="0" y="0"/>
                </a:lnTo>
                <a:close/>
              </a:path>
            </a:pathLst>
          </a:custGeom>
          <a:solidFill>
            <a:schemeClr val="accent4"/>
          </a:solidFill>
          <a:ln>
            <a:noFill/>
          </a:ln>
        </p:spPr>
        <p:txBody>
          <a:bodyPr anchorCtr="0" anchor="t" bIns="128000" lIns="85325" spcFirstLastPara="1" rIns="113775" wrap="square" tIns="85325">
            <a:noAutofit/>
          </a:bodyPr>
          <a:lstStyle/>
          <a:p>
            <a:pPr indent="-139700" lvl="1" marL="171450" marR="0" rtl="0" algn="l">
              <a:lnSpc>
                <a:spcPct val="90000"/>
              </a:lnSpc>
              <a:spcBef>
                <a:spcPts val="0"/>
              </a:spcBef>
              <a:spcAft>
                <a:spcPts val="0"/>
              </a:spcAft>
              <a:buClr>
                <a:srgbClr val="000000"/>
              </a:buClr>
              <a:buSzPts val="700"/>
              <a:buFont typeface="Open Sans"/>
              <a:buChar char="•"/>
            </a:pPr>
            <a:r>
              <a:rPr i="0" lang="en-ZA" sz="700" u="none" cap="none" strike="noStrike">
                <a:solidFill>
                  <a:srgbClr val="000000"/>
                </a:solidFill>
                <a:latin typeface="Open Sans"/>
                <a:ea typeface="Open Sans"/>
                <a:cs typeface="Open Sans"/>
                <a:sym typeface="Open Sans"/>
              </a:rPr>
              <a:t>Assumes certain land use strata decrease or increase more than others</a:t>
            </a:r>
            <a:endParaRPr sz="700">
              <a:latin typeface="Open Sans"/>
              <a:ea typeface="Open Sans"/>
              <a:cs typeface="Open Sans"/>
              <a:sym typeface="Open Sans"/>
            </a:endParaRPr>
          </a:p>
          <a:p>
            <a:pPr indent="-139700" lvl="1" marL="171450" marR="0" rtl="0" algn="l">
              <a:lnSpc>
                <a:spcPct val="90000"/>
              </a:lnSpc>
              <a:spcBef>
                <a:spcPts val="0"/>
              </a:spcBef>
              <a:spcAft>
                <a:spcPts val="0"/>
              </a:spcAft>
              <a:buClr>
                <a:srgbClr val="000000"/>
              </a:buClr>
              <a:buSzPts val="700"/>
              <a:buFont typeface="Open Sans"/>
              <a:buChar char="•"/>
            </a:pPr>
            <a:r>
              <a:rPr i="0" lang="en-ZA" sz="700" u="none" cap="none" strike="noStrike">
                <a:solidFill>
                  <a:srgbClr val="000000"/>
                </a:solidFill>
                <a:latin typeface="Open Sans"/>
                <a:ea typeface="Open Sans"/>
                <a:cs typeface="Open Sans"/>
                <a:sym typeface="Open Sans"/>
              </a:rPr>
              <a:t>Adjust the average changes in particular categories based on expert judgement</a:t>
            </a:r>
            <a:endParaRPr sz="700">
              <a:latin typeface="Open Sans"/>
              <a:ea typeface="Open Sans"/>
              <a:cs typeface="Open Sans"/>
              <a:sym typeface="Open Sans"/>
            </a:endParaRPr>
          </a:p>
        </p:txBody>
      </p:sp>
      <p:sp>
        <p:nvSpPr>
          <p:cNvPr id="792" name="Google Shape;792;p49"/>
          <p:cNvSpPr/>
          <p:nvPr/>
        </p:nvSpPr>
        <p:spPr>
          <a:xfrm>
            <a:off x="5409483" y="3587800"/>
            <a:ext cx="3447967" cy="291283"/>
          </a:xfrm>
          <a:custGeom>
            <a:rect b="b" l="l" r="r" t="t"/>
            <a:pathLst>
              <a:path extrusionOk="0" h="693532" w="2814667">
                <a:moveTo>
                  <a:pt x="0" y="0"/>
                </a:moveTo>
                <a:lnTo>
                  <a:pt x="2814667" y="0"/>
                </a:lnTo>
                <a:lnTo>
                  <a:pt x="2814667" y="693532"/>
                </a:lnTo>
                <a:lnTo>
                  <a:pt x="0" y="693532"/>
                </a:lnTo>
                <a:lnTo>
                  <a:pt x="0" y="0"/>
                </a:lnTo>
                <a:close/>
              </a:path>
            </a:pathLst>
          </a:custGeom>
          <a:solidFill>
            <a:schemeClr val="dk1"/>
          </a:solidFill>
          <a:ln>
            <a:noFill/>
          </a:ln>
        </p:spPr>
        <p:txBody>
          <a:bodyPr anchorCtr="0" anchor="ctr" bIns="73150" lIns="128000" spcFirstLastPara="1" rIns="128000" wrap="square" tIns="73150">
            <a:noAutofit/>
          </a:bodyPr>
          <a:lstStyle/>
          <a:p>
            <a:pPr indent="0" lvl="0" marL="0" rtl="0" algn="ctr">
              <a:lnSpc>
                <a:spcPct val="90000"/>
              </a:lnSpc>
              <a:spcBef>
                <a:spcPts val="0"/>
              </a:spcBef>
              <a:spcAft>
                <a:spcPts val="0"/>
              </a:spcAft>
              <a:buNone/>
            </a:pPr>
            <a:r>
              <a:rPr b="1" lang="en-ZA" sz="700">
                <a:solidFill>
                  <a:schemeClr val="lt1"/>
                </a:solidFill>
                <a:latin typeface="Open Sans"/>
                <a:ea typeface="Open Sans"/>
                <a:cs typeface="Open Sans"/>
                <a:sym typeface="Open Sans"/>
              </a:rPr>
              <a:t>Advanced trend baseline approach</a:t>
            </a:r>
            <a:endParaRPr b="1" sz="800" cap="small">
              <a:solidFill>
                <a:schemeClr val="lt1"/>
              </a:solidFill>
              <a:latin typeface="Open Sans"/>
              <a:ea typeface="Open Sans"/>
              <a:cs typeface="Open Sans"/>
              <a:sym typeface="Open Sans"/>
            </a:endParaRPr>
          </a:p>
        </p:txBody>
      </p:sp>
      <p:sp>
        <p:nvSpPr>
          <p:cNvPr id="793" name="Google Shape;793;p49">
            <a:hlinkClick action="ppaction://hlinksldjump" r:id="rId7"/>
          </p:cNvPr>
          <p:cNvSpPr txBox="1"/>
          <p:nvPr/>
        </p:nvSpPr>
        <p:spPr>
          <a:xfrm>
            <a:off x="5202820" y="2565125"/>
            <a:ext cx="1288200" cy="473100"/>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90000"/>
              </a:lnSpc>
              <a:spcBef>
                <a:spcPts val="0"/>
              </a:spcBef>
              <a:spcAft>
                <a:spcPts val="0"/>
              </a:spcAft>
              <a:buClr>
                <a:srgbClr val="09294E"/>
              </a:buClr>
              <a:buSzPts val="900"/>
              <a:buFont typeface="Arial"/>
              <a:buNone/>
            </a:pPr>
            <a:r>
              <a:rPr b="1" lang="en-ZA" sz="900">
                <a:solidFill>
                  <a:schemeClr val="dk2"/>
                </a:solidFill>
                <a:latin typeface="Arial"/>
                <a:ea typeface="Arial"/>
                <a:cs typeface="Arial"/>
                <a:sym typeface="Arial"/>
              </a:rPr>
              <a:t>Example of simple trendline</a:t>
            </a:r>
            <a:endParaRPr>
              <a:solidFill>
                <a:schemeClr val="dk2"/>
              </a:solidFill>
            </a:endParaRPr>
          </a:p>
        </p:txBody>
      </p:sp>
      <p:sp>
        <p:nvSpPr>
          <p:cNvPr id="794" name="Google Shape;794;p49">
            <a:hlinkClick action="ppaction://hlinksldjump" r:id="rId8"/>
          </p:cNvPr>
          <p:cNvSpPr txBox="1"/>
          <p:nvPr/>
        </p:nvSpPr>
        <p:spPr>
          <a:xfrm>
            <a:off x="6593661" y="2565125"/>
            <a:ext cx="1288200" cy="473100"/>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90000"/>
              </a:lnSpc>
              <a:spcBef>
                <a:spcPts val="0"/>
              </a:spcBef>
              <a:spcAft>
                <a:spcPts val="0"/>
              </a:spcAft>
              <a:buClr>
                <a:srgbClr val="09294E"/>
              </a:buClr>
              <a:buSzPts val="900"/>
              <a:buFont typeface="Arial"/>
              <a:buNone/>
            </a:pPr>
            <a:r>
              <a:rPr b="1" lang="en-ZA" sz="900">
                <a:solidFill>
                  <a:schemeClr val="dk2"/>
                </a:solidFill>
                <a:latin typeface="Arial"/>
                <a:ea typeface="Arial"/>
                <a:cs typeface="Arial"/>
                <a:sym typeface="Arial"/>
              </a:rPr>
              <a:t>Simple trendline exercise</a:t>
            </a:r>
            <a:endParaRPr>
              <a:solidFill>
                <a:schemeClr val="dk2"/>
              </a:solidFill>
            </a:endParaRPr>
          </a:p>
        </p:txBody>
      </p:sp>
      <p:sp>
        <p:nvSpPr>
          <p:cNvPr id="795" name="Google Shape;795;p49">
            <a:hlinkClick action="ppaction://hlinksldjump" r:id="rId9"/>
          </p:cNvPr>
          <p:cNvSpPr txBox="1"/>
          <p:nvPr/>
        </p:nvSpPr>
        <p:spPr>
          <a:xfrm>
            <a:off x="3835350" y="2565125"/>
            <a:ext cx="1265100" cy="473100"/>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90000"/>
              </a:lnSpc>
              <a:spcBef>
                <a:spcPts val="0"/>
              </a:spcBef>
              <a:spcAft>
                <a:spcPts val="0"/>
              </a:spcAft>
              <a:buClr>
                <a:srgbClr val="09294E"/>
              </a:buClr>
              <a:buSzPts val="900"/>
              <a:buFont typeface="Arial"/>
              <a:buNone/>
            </a:pPr>
            <a:r>
              <a:rPr b="1" lang="en-ZA" sz="900">
                <a:solidFill>
                  <a:schemeClr val="dk2"/>
                </a:solidFill>
                <a:latin typeface="Arial"/>
                <a:ea typeface="Arial"/>
                <a:cs typeface="Arial"/>
                <a:sym typeface="Arial"/>
              </a:rPr>
              <a:t>Resources</a:t>
            </a:r>
            <a:endParaRPr>
              <a:solidFill>
                <a:schemeClr val="dk2"/>
              </a:solidFill>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00" name="Shape 800"/>
        <p:cNvGrpSpPr/>
        <p:nvPr/>
      </p:nvGrpSpPr>
      <p:grpSpPr>
        <a:xfrm>
          <a:off x="0" y="0"/>
          <a:ext cx="0" cy="0"/>
          <a:chOff x="0" y="0"/>
          <a:chExt cx="0" cy="0"/>
        </a:xfrm>
      </p:grpSpPr>
      <p:sp>
        <p:nvSpPr>
          <p:cNvPr id="801" name="Google Shape;801;p50"/>
          <p:cNvSpPr txBox="1"/>
          <p:nvPr>
            <p:ph type="title"/>
          </p:nvPr>
        </p:nvSpPr>
        <p:spPr>
          <a:xfrm>
            <a:off x="311700" y="216425"/>
            <a:ext cx="8520600" cy="5727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625852"/>
              </a:buClr>
              <a:buSzPts val="3200"/>
              <a:buFont typeface="Arial"/>
              <a:buNone/>
            </a:pPr>
            <a:r>
              <a:rPr lang="en-ZA"/>
              <a:t> 7.2.4 Estimate carbon stock change (1/4)</a:t>
            </a:r>
            <a:endParaRPr/>
          </a:p>
        </p:txBody>
      </p:sp>
      <p:pic>
        <p:nvPicPr>
          <p:cNvPr id="802" name="Google Shape;802;p50"/>
          <p:cNvPicPr preferRelativeResize="0"/>
          <p:nvPr/>
        </p:nvPicPr>
        <p:blipFill rotWithShape="1">
          <a:blip r:embed="rId3">
            <a:alphaModFix/>
          </a:blip>
          <a:srcRect b="0" l="0" r="0" t="0"/>
          <a:stretch/>
        </p:blipFill>
        <p:spPr>
          <a:xfrm>
            <a:off x="490800" y="4535600"/>
            <a:ext cx="381000" cy="381000"/>
          </a:xfrm>
          <a:prstGeom prst="ellipse">
            <a:avLst/>
          </a:prstGeom>
          <a:noFill/>
          <a:ln cap="flat" cmpd="sng" w="38100">
            <a:solidFill>
              <a:srgbClr val="9D97F0"/>
            </a:solidFill>
            <a:prstDash val="solid"/>
            <a:round/>
            <a:headEnd len="sm" w="sm" type="none"/>
            <a:tailEnd len="sm" w="sm" type="none"/>
          </a:ln>
        </p:spPr>
      </p:pic>
      <p:sp>
        <p:nvSpPr>
          <p:cNvPr id="803" name="Google Shape;803;p50"/>
          <p:cNvSpPr txBox="1"/>
          <p:nvPr/>
        </p:nvSpPr>
        <p:spPr>
          <a:xfrm>
            <a:off x="1073882" y="4537832"/>
            <a:ext cx="2349000" cy="376500"/>
          </a:xfrm>
          <a:prstGeom prst="rect">
            <a:avLst/>
          </a:prstGeom>
          <a:noFill/>
          <a:ln>
            <a:noFill/>
          </a:ln>
        </p:spPr>
        <p:txBody>
          <a:bodyPr anchorCtr="0" anchor="ctr" bIns="45700" lIns="91425" spcFirstLastPara="1" rIns="91425" wrap="square" tIns="45700">
            <a:normAutofit lnSpcReduction="10000"/>
          </a:bodyPr>
          <a:lstStyle/>
          <a:p>
            <a:pPr indent="0" lvl="0" marL="0" marR="0" rtl="0" algn="l">
              <a:lnSpc>
                <a:spcPct val="100000"/>
              </a:lnSpc>
              <a:spcBef>
                <a:spcPts val="0"/>
              </a:spcBef>
              <a:spcAft>
                <a:spcPts val="0"/>
              </a:spcAft>
              <a:buNone/>
            </a:pPr>
            <a:r>
              <a:rPr i="1" lang="en-ZA" sz="1000">
                <a:solidFill>
                  <a:srgbClr val="09294E"/>
                </a:solidFill>
                <a:latin typeface="Open Sans"/>
                <a:ea typeface="Open Sans"/>
                <a:cs typeface="Open Sans"/>
                <a:sym typeface="Open Sans"/>
              </a:rPr>
              <a:t>Estimate carbon stock change for each carbon pool in each land stratum</a:t>
            </a:r>
            <a:endParaRPr i="1" sz="1000">
              <a:solidFill>
                <a:srgbClr val="09294E"/>
              </a:solidFill>
              <a:latin typeface="Open Sans"/>
              <a:ea typeface="Open Sans"/>
              <a:cs typeface="Open Sans"/>
              <a:sym typeface="Open Sans"/>
            </a:endParaRPr>
          </a:p>
        </p:txBody>
      </p:sp>
      <p:cxnSp>
        <p:nvCxnSpPr>
          <p:cNvPr id="804" name="Google Shape;804;p50"/>
          <p:cNvCxnSpPr>
            <a:stCxn id="802" idx="6"/>
            <a:endCxn id="803" idx="1"/>
          </p:cNvCxnSpPr>
          <p:nvPr/>
        </p:nvCxnSpPr>
        <p:spPr>
          <a:xfrm>
            <a:off x="871800" y="4726100"/>
            <a:ext cx="202200" cy="0"/>
          </a:xfrm>
          <a:prstGeom prst="straightConnector1">
            <a:avLst/>
          </a:prstGeom>
          <a:noFill/>
          <a:ln cap="flat" cmpd="sng" w="9525">
            <a:solidFill>
              <a:schemeClr val="dk1"/>
            </a:solidFill>
            <a:prstDash val="solid"/>
            <a:round/>
            <a:headEnd len="med" w="med" type="none"/>
            <a:tailEnd len="med" w="med" type="oval"/>
          </a:ln>
        </p:spPr>
      </p:cxnSp>
      <p:sp>
        <p:nvSpPr>
          <p:cNvPr id="805" name="Google Shape;805;p50"/>
          <p:cNvSpPr txBox="1"/>
          <p:nvPr>
            <p:ph idx="4294967295" type="body"/>
          </p:nvPr>
        </p:nvSpPr>
        <p:spPr>
          <a:xfrm>
            <a:off x="4648346" y="4697034"/>
            <a:ext cx="681900" cy="153300"/>
          </a:xfrm>
          <a:prstGeom prst="rect">
            <a:avLst/>
          </a:prstGeom>
          <a:solidFill>
            <a:srgbClr val="E7E7E7"/>
          </a:solidFill>
          <a:ln cap="flat" cmpd="sng" w="12700">
            <a:solidFill>
              <a:srgbClr val="BFBFBF"/>
            </a:solidFill>
            <a:prstDash val="solid"/>
            <a:miter lim="800000"/>
            <a:headEnd len="sm" w="sm" type="none"/>
            <a:tailEnd len="sm" w="sm" type="none"/>
          </a:ln>
        </p:spPr>
        <p:txBody>
          <a:bodyPr anchorCtr="0" anchor="ctr" bIns="45700" lIns="91425" spcFirstLastPara="1" rIns="91425" wrap="square" tIns="45700">
            <a:noAutofit/>
          </a:bodyPr>
          <a:lstStyle/>
          <a:p>
            <a:pPr indent="0" lvl="0" marL="0" rtl="0" algn="ctr">
              <a:lnSpc>
                <a:spcPct val="90000"/>
              </a:lnSpc>
              <a:spcBef>
                <a:spcPts val="0"/>
              </a:spcBef>
              <a:spcAft>
                <a:spcPts val="1200"/>
              </a:spcAft>
              <a:buClr>
                <a:srgbClr val="09294E"/>
              </a:buClr>
              <a:buSzPts val="800"/>
              <a:buNone/>
            </a:pPr>
            <a:r>
              <a:rPr lang="en-ZA" sz="800"/>
              <a:t>Chapter 7</a:t>
            </a:r>
            <a:endParaRPr sz="800"/>
          </a:p>
        </p:txBody>
      </p:sp>
      <p:sp>
        <p:nvSpPr>
          <p:cNvPr id="806" name="Google Shape;806;p50"/>
          <p:cNvSpPr txBox="1"/>
          <p:nvPr>
            <p:ph idx="4294967295" type="body"/>
          </p:nvPr>
        </p:nvSpPr>
        <p:spPr>
          <a:xfrm>
            <a:off x="6194103" y="4697034"/>
            <a:ext cx="685800" cy="153300"/>
          </a:xfrm>
          <a:prstGeom prst="rect">
            <a:avLst/>
          </a:prstGeom>
          <a:solidFill>
            <a:srgbClr val="E7E7E7"/>
          </a:solidFill>
          <a:ln cap="flat" cmpd="sng" w="12700">
            <a:solidFill>
              <a:srgbClr val="BFBFBF"/>
            </a:solidFill>
            <a:prstDash val="solid"/>
            <a:miter lim="800000"/>
            <a:headEnd len="sm" w="sm" type="none"/>
            <a:tailEnd len="sm" w="sm" type="none"/>
          </a:ln>
        </p:spPr>
        <p:txBody>
          <a:bodyPr anchorCtr="0" anchor="ctr" bIns="45700" lIns="91425" spcFirstLastPara="1" rIns="91425" wrap="square" tIns="45700">
            <a:noAutofit/>
          </a:bodyPr>
          <a:lstStyle/>
          <a:p>
            <a:pPr indent="0" lvl="0" marL="0" rtl="0" algn="l">
              <a:lnSpc>
                <a:spcPct val="90000"/>
              </a:lnSpc>
              <a:spcBef>
                <a:spcPts val="0"/>
              </a:spcBef>
              <a:spcAft>
                <a:spcPts val="1200"/>
              </a:spcAft>
              <a:buClr>
                <a:srgbClr val="09294E"/>
              </a:buClr>
              <a:buSzPts val="800"/>
              <a:buNone/>
            </a:pPr>
            <a:r>
              <a:rPr lang="en-ZA" sz="800"/>
              <a:t>Chapter 9</a:t>
            </a:r>
            <a:endParaRPr sz="800"/>
          </a:p>
        </p:txBody>
      </p:sp>
      <p:sp>
        <p:nvSpPr>
          <p:cNvPr id="807" name="Google Shape;807;p50"/>
          <p:cNvSpPr txBox="1"/>
          <p:nvPr>
            <p:ph idx="4294967295" type="body"/>
          </p:nvPr>
        </p:nvSpPr>
        <p:spPr>
          <a:xfrm>
            <a:off x="5421224" y="4697034"/>
            <a:ext cx="681900" cy="153300"/>
          </a:xfrm>
          <a:prstGeom prst="rect">
            <a:avLst/>
          </a:prstGeom>
          <a:solidFill>
            <a:srgbClr val="E7E7E7"/>
          </a:solidFill>
          <a:ln cap="flat" cmpd="sng" w="12700">
            <a:solidFill>
              <a:srgbClr val="BFBFBF"/>
            </a:solidFill>
            <a:prstDash val="solid"/>
            <a:miter lim="800000"/>
            <a:headEnd len="sm" w="sm" type="none"/>
            <a:tailEnd len="sm" w="sm" type="none"/>
          </a:ln>
        </p:spPr>
        <p:txBody>
          <a:bodyPr anchorCtr="0" anchor="ctr" bIns="45700" lIns="91425" spcFirstLastPara="1" rIns="91425" wrap="square" tIns="45700">
            <a:noAutofit/>
          </a:bodyPr>
          <a:lstStyle/>
          <a:p>
            <a:pPr indent="0" lvl="0" marL="0" rtl="0" algn="ctr">
              <a:lnSpc>
                <a:spcPct val="90000"/>
              </a:lnSpc>
              <a:spcBef>
                <a:spcPts val="0"/>
              </a:spcBef>
              <a:spcAft>
                <a:spcPts val="1200"/>
              </a:spcAft>
              <a:buClr>
                <a:srgbClr val="09294E"/>
              </a:buClr>
              <a:buSzPts val="800"/>
              <a:buNone/>
            </a:pPr>
            <a:r>
              <a:rPr lang="en-ZA" sz="800"/>
              <a:t>Chapter 8</a:t>
            </a:r>
            <a:endParaRPr sz="800"/>
          </a:p>
        </p:txBody>
      </p:sp>
      <p:sp>
        <p:nvSpPr>
          <p:cNvPr id="808" name="Google Shape;808;p50">
            <a:hlinkClick action="ppaction://hlinksldjump" r:id="rId4"/>
          </p:cNvPr>
          <p:cNvSpPr/>
          <p:nvPr/>
        </p:nvSpPr>
        <p:spPr>
          <a:xfrm>
            <a:off x="4657825" y="4697034"/>
            <a:ext cx="672600" cy="1533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800">
              <a:solidFill>
                <a:schemeClr val="lt1"/>
              </a:solidFill>
              <a:latin typeface="Open Sans"/>
              <a:ea typeface="Open Sans"/>
              <a:cs typeface="Open Sans"/>
              <a:sym typeface="Open Sans"/>
            </a:endParaRPr>
          </a:p>
        </p:txBody>
      </p:sp>
      <p:sp>
        <p:nvSpPr>
          <p:cNvPr id="809" name="Google Shape;809;p50">
            <a:hlinkClick action="ppaction://hlinksldjump" r:id="rId5"/>
          </p:cNvPr>
          <p:cNvSpPr/>
          <p:nvPr/>
        </p:nvSpPr>
        <p:spPr>
          <a:xfrm>
            <a:off x="5417449" y="4697034"/>
            <a:ext cx="681900" cy="1533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sp>
        <p:nvSpPr>
          <p:cNvPr id="810" name="Google Shape;810;p50">
            <a:hlinkClick action="ppaction://hlinksldjump" r:id="rId6"/>
          </p:cNvPr>
          <p:cNvSpPr/>
          <p:nvPr/>
        </p:nvSpPr>
        <p:spPr>
          <a:xfrm>
            <a:off x="6186552" y="4697034"/>
            <a:ext cx="681900" cy="1533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sp>
        <p:nvSpPr>
          <p:cNvPr id="811" name="Google Shape;811;p50"/>
          <p:cNvSpPr/>
          <p:nvPr/>
        </p:nvSpPr>
        <p:spPr>
          <a:xfrm>
            <a:off x="7380825" y="1026502"/>
            <a:ext cx="1373204" cy="781731"/>
          </a:xfrm>
          <a:custGeom>
            <a:rect b="b" l="l" r="r" t="t"/>
            <a:pathLst>
              <a:path extrusionOk="0" h="854351" w="1248367">
                <a:moveTo>
                  <a:pt x="0" y="85435"/>
                </a:moveTo>
                <a:cubicBezTo>
                  <a:pt x="0" y="38251"/>
                  <a:pt x="38251" y="0"/>
                  <a:pt x="85435" y="0"/>
                </a:cubicBezTo>
                <a:lnTo>
                  <a:pt x="1162932" y="0"/>
                </a:lnTo>
                <a:cubicBezTo>
                  <a:pt x="1210116" y="0"/>
                  <a:pt x="1248367" y="38251"/>
                  <a:pt x="1248367" y="85435"/>
                </a:cubicBezTo>
                <a:lnTo>
                  <a:pt x="1248367" y="768916"/>
                </a:lnTo>
                <a:cubicBezTo>
                  <a:pt x="1248367" y="816100"/>
                  <a:pt x="1210116" y="854351"/>
                  <a:pt x="1162932" y="854351"/>
                </a:cubicBezTo>
                <a:lnTo>
                  <a:pt x="85435" y="854351"/>
                </a:lnTo>
                <a:cubicBezTo>
                  <a:pt x="38251" y="854351"/>
                  <a:pt x="0" y="816100"/>
                  <a:pt x="0" y="768916"/>
                </a:cubicBezTo>
                <a:lnTo>
                  <a:pt x="0" y="85435"/>
                </a:lnTo>
                <a:close/>
              </a:path>
            </a:pathLst>
          </a:custGeom>
          <a:solidFill>
            <a:schemeClr val="lt2"/>
          </a:solidFill>
          <a:ln cap="flat" cmpd="sng" w="9525">
            <a:solidFill>
              <a:srgbClr val="A5A5A5"/>
            </a:solidFill>
            <a:prstDash val="solid"/>
            <a:round/>
            <a:headEnd len="sm" w="sm" type="none"/>
            <a:tailEnd len="sm" w="sm" type="none"/>
          </a:ln>
        </p:spPr>
        <p:txBody>
          <a:bodyPr anchorCtr="0" anchor="ctr" bIns="74550" lIns="74550" spcFirstLastPara="1" rIns="74550" wrap="square" tIns="74550">
            <a:noAutofit/>
          </a:bodyPr>
          <a:lstStyle/>
          <a:p>
            <a:pPr indent="0" lvl="0" marL="0" marR="0" rtl="0" algn="ctr">
              <a:lnSpc>
                <a:spcPct val="90000"/>
              </a:lnSpc>
              <a:spcBef>
                <a:spcPts val="0"/>
              </a:spcBef>
              <a:spcAft>
                <a:spcPts val="0"/>
              </a:spcAft>
              <a:buClr>
                <a:schemeClr val="lt1"/>
              </a:buClr>
              <a:buSzPts val="1300"/>
              <a:buFont typeface="Arial"/>
              <a:buNone/>
            </a:pPr>
            <a:r>
              <a:rPr lang="en-ZA" sz="1000">
                <a:solidFill>
                  <a:schemeClr val="dk2"/>
                </a:solidFill>
                <a:latin typeface="Open Sans"/>
                <a:ea typeface="Open Sans"/>
                <a:cs typeface="Open Sans"/>
                <a:sym typeface="Open Sans"/>
              </a:rPr>
              <a:t>Calculate GHG emissions and removals</a:t>
            </a:r>
            <a:endParaRPr sz="1000">
              <a:solidFill>
                <a:schemeClr val="dk2"/>
              </a:solidFill>
              <a:latin typeface="Open Sans"/>
              <a:ea typeface="Open Sans"/>
              <a:cs typeface="Open Sans"/>
              <a:sym typeface="Open Sans"/>
            </a:endParaRPr>
          </a:p>
        </p:txBody>
      </p:sp>
      <p:sp>
        <p:nvSpPr>
          <p:cNvPr id="812" name="Google Shape;812;p50"/>
          <p:cNvSpPr/>
          <p:nvPr/>
        </p:nvSpPr>
        <p:spPr>
          <a:xfrm>
            <a:off x="389975" y="1026502"/>
            <a:ext cx="1373204" cy="781731"/>
          </a:xfrm>
          <a:custGeom>
            <a:rect b="b" l="l" r="r" t="t"/>
            <a:pathLst>
              <a:path extrusionOk="0" h="854351" w="1248367">
                <a:moveTo>
                  <a:pt x="0" y="85435"/>
                </a:moveTo>
                <a:cubicBezTo>
                  <a:pt x="0" y="38251"/>
                  <a:pt x="38251" y="0"/>
                  <a:pt x="85435" y="0"/>
                </a:cubicBezTo>
                <a:lnTo>
                  <a:pt x="1162932" y="0"/>
                </a:lnTo>
                <a:cubicBezTo>
                  <a:pt x="1210116" y="0"/>
                  <a:pt x="1248367" y="38251"/>
                  <a:pt x="1248367" y="85435"/>
                </a:cubicBezTo>
                <a:lnTo>
                  <a:pt x="1248367" y="768916"/>
                </a:lnTo>
                <a:cubicBezTo>
                  <a:pt x="1248367" y="816100"/>
                  <a:pt x="1210116" y="854351"/>
                  <a:pt x="1162932" y="854351"/>
                </a:cubicBezTo>
                <a:lnTo>
                  <a:pt x="85435" y="854351"/>
                </a:lnTo>
                <a:cubicBezTo>
                  <a:pt x="38251" y="854351"/>
                  <a:pt x="0" y="816100"/>
                  <a:pt x="0" y="768916"/>
                </a:cubicBezTo>
                <a:lnTo>
                  <a:pt x="0" y="85435"/>
                </a:lnTo>
                <a:close/>
              </a:path>
            </a:pathLst>
          </a:custGeom>
          <a:solidFill>
            <a:schemeClr val="lt2"/>
          </a:solidFill>
          <a:ln cap="flat" cmpd="sng" w="9525">
            <a:solidFill>
              <a:srgbClr val="A5A5A5"/>
            </a:solidFill>
            <a:prstDash val="solid"/>
            <a:miter lim="800000"/>
            <a:headEnd len="sm" w="sm" type="none"/>
            <a:tailEnd len="sm" w="sm" type="none"/>
          </a:ln>
        </p:spPr>
        <p:txBody>
          <a:bodyPr anchorCtr="0" anchor="ctr" bIns="74550" lIns="74550" spcFirstLastPara="1" rIns="74550" wrap="square" tIns="74550">
            <a:noAutofit/>
          </a:bodyPr>
          <a:lstStyle/>
          <a:p>
            <a:pPr indent="0" lvl="0" marL="0" marR="0" rtl="0" algn="ctr">
              <a:lnSpc>
                <a:spcPct val="90000"/>
              </a:lnSpc>
              <a:spcBef>
                <a:spcPts val="0"/>
              </a:spcBef>
              <a:spcAft>
                <a:spcPts val="0"/>
              </a:spcAft>
              <a:buClr>
                <a:srgbClr val="3F3F3F"/>
              </a:buClr>
              <a:buSzPts val="1300"/>
              <a:buFont typeface="Arial"/>
              <a:buNone/>
            </a:pPr>
            <a:r>
              <a:rPr lang="en-ZA" sz="1000">
                <a:solidFill>
                  <a:srgbClr val="3F3F3F"/>
                </a:solidFill>
                <a:latin typeface="Open Sans"/>
                <a:ea typeface="Open Sans"/>
                <a:cs typeface="Open Sans"/>
                <a:sym typeface="Open Sans"/>
              </a:rPr>
              <a:t>Identify intended policy outcomes and target drivers</a:t>
            </a:r>
            <a:endParaRPr sz="1000">
              <a:solidFill>
                <a:srgbClr val="3F3F3F"/>
              </a:solidFill>
              <a:latin typeface="Open Sans"/>
              <a:ea typeface="Open Sans"/>
              <a:cs typeface="Open Sans"/>
              <a:sym typeface="Open Sans"/>
            </a:endParaRPr>
          </a:p>
        </p:txBody>
      </p:sp>
      <p:sp>
        <p:nvSpPr>
          <p:cNvPr id="813" name="Google Shape;813;p50"/>
          <p:cNvSpPr/>
          <p:nvPr/>
        </p:nvSpPr>
        <p:spPr>
          <a:xfrm>
            <a:off x="2137688" y="1026502"/>
            <a:ext cx="1373204" cy="781731"/>
          </a:xfrm>
          <a:custGeom>
            <a:rect b="b" l="l" r="r" t="t"/>
            <a:pathLst>
              <a:path extrusionOk="0" h="854351" w="1248367">
                <a:moveTo>
                  <a:pt x="0" y="85435"/>
                </a:moveTo>
                <a:cubicBezTo>
                  <a:pt x="0" y="38251"/>
                  <a:pt x="38251" y="0"/>
                  <a:pt x="85435" y="0"/>
                </a:cubicBezTo>
                <a:lnTo>
                  <a:pt x="1162932" y="0"/>
                </a:lnTo>
                <a:cubicBezTo>
                  <a:pt x="1210116" y="0"/>
                  <a:pt x="1248367" y="38251"/>
                  <a:pt x="1248367" y="85435"/>
                </a:cubicBezTo>
                <a:lnTo>
                  <a:pt x="1248367" y="768916"/>
                </a:lnTo>
                <a:cubicBezTo>
                  <a:pt x="1248367" y="816100"/>
                  <a:pt x="1210116" y="854351"/>
                  <a:pt x="1162932" y="854351"/>
                </a:cubicBezTo>
                <a:lnTo>
                  <a:pt x="85435" y="854351"/>
                </a:lnTo>
                <a:cubicBezTo>
                  <a:pt x="38251" y="854351"/>
                  <a:pt x="0" y="816100"/>
                  <a:pt x="0" y="768916"/>
                </a:cubicBezTo>
                <a:lnTo>
                  <a:pt x="0" y="85435"/>
                </a:lnTo>
                <a:close/>
              </a:path>
            </a:pathLst>
          </a:custGeom>
          <a:solidFill>
            <a:schemeClr val="lt2"/>
          </a:solidFill>
          <a:ln cap="flat" cmpd="sng" w="9525">
            <a:solidFill>
              <a:srgbClr val="A5A5A5"/>
            </a:solidFill>
            <a:prstDash val="solid"/>
            <a:miter lim="800000"/>
            <a:headEnd len="sm" w="sm" type="none"/>
            <a:tailEnd len="sm" w="sm" type="none"/>
          </a:ln>
        </p:spPr>
        <p:txBody>
          <a:bodyPr anchorCtr="0" anchor="ctr" bIns="74550" lIns="74550" spcFirstLastPara="1" rIns="74550" wrap="square" tIns="74550">
            <a:noAutofit/>
          </a:bodyPr>
          <a:lstStyle/>
          <a:p>
            <a:pPr indent="0" lvl="0" marL="0" marR="0" rtl="0" algn="ctr">
              <a:lnSpc>
                <a:spcPct val="90000"/>
              </a:lnSpc>
              <a:spcBef>
                <a:spcPts val="0"/>
              </a:spcBef>
              <a:spcAft>
                <a:spcPts val="0"/>
              </a:spcAft>
              <a:buClr>
                <a:srgbClr val="3F3F3F"/>
              </a:buClr>
              <a:buSzPts val="1300"/>
              <a:buFont typeface="Arial"/>
              <a:buNone/>
            </a:pPr>
            <a:r>
              <a:rPr lang="en-ZA" sz="1000">
                <a:solidFill>
                  <a:schemeClr val="dk2"/>
                </a:solidFill>
                <a:latin typeface="Open Sans"/>
                <a:ea typeface="Open Sans"/>
                <a:cs typeface="Open Sans"/>
                <a:sym typeface="Open Sans"/>
              </a:rPr>
              <a:t>Stratify the land</a:t>
            </a:r>
            <a:endParaRPr sz="1000">
              <a:solidFill>
                <a:schemeClr val="dk2"/>
              </a:solidFill>
              <a:latin typeface="Open Sans"/>
              <a:ea typeface="Open Sans"/>
              <a:cs typeface="Open Sans"/>
              <a:sym typeface="Open Sans"/>
            </a:endParaRPr>
          </a:p>
        </p:txBody>
      </p:sp>
      <p:sp>
        <p:nvSpPr>
          <p:cNvPr id="814" name="Google Shape;814;p50"/>
          <p:cNvSpPr/>
          <p:nvPr/>
        </p:nvSpPr>
        <p:spPr>
          <a:xfrm>
            <a:off x="5633113" y="1026502"/>
            <a:ext cx="1373204" cy="781731"/>
          </a:xfrm>
          <a:custGeom>
            <a:rect b="b" l="l" r="r" t="t"/>
            <a:pathLst>
              <a:path extrusionOk="0" h="854351" w="1248367">
                <a:moveTo>
                  <a:pt x="0" y="85435"/>
                </a:moveTo>
                <a:cubicBezTo>
                  <a:pt x="0" y="38251"/>
                  <a:pt x="38251" y="0"/>
                  <a:pt x="85435" y="0"/>
                </a:cubicBezTo>
                <a:lnTo>
                  <a:pt x="1162932" y="0"/>
                </a:lnTo>
                <a:cubicBezTo>
                  <a:pt x="1210116" y="0"/>
                  <a:pt x="1248367" y="38251"/>
                  <a:pt x="1248367" y="85435"/>
                </a:cubicBezTo>
                <a:lnTo>
                  <a:pt x="1248367" y="768916"/>
                </a:lnTo>
                <a:cubicBezTo>
                  <a:pt x="1248367" y="816100"/>
                  <a:pt x="1210116" y="854351"/>
                  <a:pt x="1162932" y="854351"/>
                </a:cubicBezTo>
                <a:lnTo>
                  <a:pt x="85435" y="854351"/>
                </a:lnTo>
                <a:cubicBezTo>
                  <a:pt x="38251" y="854351"/>
                  <a:pt x="0" y="816100"/>
                  <a:pt x="0" y="768916"/>
                </a:cubicBezTo>
                <a:lnTo>
                  <a:pt x="0" y="85435"/>
                </a:lnTo>
                <a:close/>
              </a:path>
            </a:pathLst>
          </a:custGeom>
          <a:solidFill>
            <a:schemeClr val="lt2"/>
          </a:solidFill>
          <a:ln cap="flat" cmpd="sng" w="28575">
            <a:solidFill>
              <a:schemeClr val="accent1"/>
            </a:solidFill>
            <a:prstDash val="solid"/>
            <a:miter lim="800000"/>
            <a:headEnd len="sm" w="sm" type="none"/>
            <a:tailEnd len="sm" w="sm" type="none"/>
          </a:ln>
        </p:spPr>
        <p:txBody>
          <a:bodyPr anchorCtr="0" anchor="ctr" bIns="74550" lIns="74550" spcFirstLastPara="1" rIns="74550" wrap="square" tIns="74550">
            <a:noAutofit/>
          </a:bodyPr>
          <a:lstStyle/>
          <a:p>
            <a:pPr indent="0" lvl="0" marL="0" marR="0" rtl="0" algn="ctr">
              <a:lnSpc>
                <a:spcPct val="90000"/>
              </a:lnSpc>
              <a:spcBef>
                <a:spcPts val="0"/>
              </a:spcBef>
              <a:spcAft>
                <a:spcPts val="0"/>
              </a:spcAft>
              <a:buClr>
                <a:schemeClr val="lt1"/>
              </a:buClr>
              <a:buSzPts val="1300"/>
              <a:buFont typeface="Arial"/>
              <a:buNone/>
            </a:pPr>
            <a:r>
              <a:rPr lang="en-ZA" sz="1000">
                <a:solidFill>
                  <a:schemeClr val="dk2"/>
                </a:solidFill>
                <a:latin typeface="Open Sans"/>
                <a:ea typeface="Open Sans"/>
                <a:cs typeface="Open Sans"/>
                <a:sym typeface="Open Sans"/>
              </a:rPr>
              <a:t>Estimate carbon stock change</a:t>
            </a:r>
            <a:endParaRPr sz="1000">
              <a:solidFill>
                <a:schemeClr val="dk2"/>
              </a:solidFill>
              <a:latin typeface="Open Sans"/>
              <a:ea typeface="Open Sans"/>
              <a:cs typeface="Open Sans"/>
              <a:sym typeface="Open Sans"/>
            </a:endParaRPr>
          </a:p>
        </p:txBody>
      </p:sp>
      <p:sp>
        <p:nvSpPr>
          <p:cNvPr id="815" name="Google Shape;815;p50"/>
          <p:cNvSpPr/>
          <p:nvPr/>
        </p:nvSpPr>
        <p:spPr>
          <a:xfrm>
            <a:off x="1818102" y="1278883"/>
            <a:ext cx="264653" cy="225230"/>
          </a:xfrm>
          <a:custGeom>
            <a:rect b="b" l="l" r="r" t="t"/>
            <a:pathLst>
              <a:path extrusionOk="0" h="309595" w="264653">
                <a:moveTo>
                  <a:pt x="0" y="61919"/>
                </a:moveTo>
                <a:lnTo>
                  <a:pt x="132327" y="61919"/>
                </a:lnTo>
                <a:lnTo>
                  <a:pt x="132327" y="0"/>
                </a:lnTo>
                <a:lnTo>
                  <a:pt x="264653" y="154798"/>
                </a:lnTo>
                <a:lnTo>
                  <a:pt x="132327" y="309595"/>
                </a:lnTo>
                <a:lnTo>
                  <a:pt x="132327" y="247676"/>
                </a:lnTo>
                <a:lnTo>
                  <a:pt x="0" y="247676"/>
                </a:lnTo>
                <a:lnTo>
                  <a:pt x="0" y="61919"/>
                </a:lnTo>
                <a:close/>
              </a:path>
            </a:pathLst>
          </a:custGeom>
          <a:solidFill>
            <a:schemeClr val="lt2"/>
          </a:solidFill>
          <a:ln>
            <a:noFill/>
          </a:ln>
        </p:spPr>
        <p:txBody>
          <a:bodyPr anchorCtr="0" anchor="ctr" bIns="61900" lIns="0" spcFirstLastPara="1" rIns="79375" wrap="square" tIns="61900">
            <a:noAutofit/>
          </a:bodyPr>
          <a:lstStyle/>
          <a:p>
            <a:pPr indent="0" lvl="0" marL="0" marR="0" rtl="0" algn="ctr">
              <a:lnSpc>
                <a:spcPct val="90000"/>
              </a:lnSpc>
              <a:spcBef>
                <a:spcPts val="0"/>
              </a:spcBef>
              <a:spcAft>
                <a:spcPts val="0"/>
              </a:spcAft>
              <a:buClr>
                <a:srgbClr val="000000"/>
              </a:buClr>
              <a:buSzPts val="1400"/>
              <a:buFont typeface="Arial"/>
              <a:buNone/>
            </a:pPr>
            <a:r>
              <a:t/>
            </a:r>
            <a:endParaRPr sz="1400">
              <a:solidFill>
                <a:srgbClr val="FFFFFF"/>
              </a:solidFill>
              <a:latin typeface="Arial"/>
              <a:ea typeface="Arial"/>
              <a:cs typeface="Arial"/>
              <a:sym typeface="Arial"/>
            </a:endParaRPr>
          </a:p>
        </p:txBody>
      </p:sp>
      <p:sp>
        <p:nvSpPr>
          <p:cNvPr id="816" name="Google Shape;816;p50"/>
          <p:cNvSpPr/>
          <p:nvPr/>
        </p:nvSpPr>
        <p:spPr>
          <a:xfrm>
            <a:off x="3570705" y="1278883"/>
            <a:ext cx="264653" cy="225230"/>
          </a:xfrm>
          <a:custGeom>
            <a:rect b="b" l="l" r="r" t="t"/>
            <a:pathLst>
              <a:path extrusionOk="0" h="309595" w="264653">
                <a:moveTo>
                  <a:pt x="0" y="61919"/>
                </a:moveTo>
                <a:lnTo>
                  <a:pt x="132327" y="61919"/>
                </a:lnTo>
                <a:lnTo>
                  <a:pt x="132327" y="0"/>
                </a:lnTo>
                <a:lnTo>
                  <a:pt x="264653" y="154798"/>
                </a:lnTo>
                <a:lnTo>
                  <a:pt x="132327" y="309595"/>
                </a:lnTo>
                <a:lnTo>
                  <a:pt x="132327" y="247676"/>
                </a:lnTo>
                <a:lnTo>
                  <a:pt x="0" y="247676"/>
                </a:lnTo>
                <a:lnTo>
                  <a:pt x="0" y="61919"/>
                </a:lnTo>
                <a:close/>
              </a:path>
            </a:pathLst>
          </a:custGeom>
          <a:solidFill>
            <a:schemeClr val="lt2"/>
          </a:solidFill>
          <a:ln>
            <a:noFill/>
          </a:ln>
        </p:spPr>
        <p:txBody>
          <a:bodyPr anchorCtr="0" anchor="ctr" bIns="61900" lIns="0" spcFirstLastPara="1" rIns="79375" wrap="square" tIns="61900">
            <a:noAutofit/>
          </a:bodyPr>
          <a:lstStyle/>
          <a:p>
            <a:pPr indent="0" lvl="0" marL="0" marR="0" rtl="0" algn="ctr">
              <a:lnSpc>
                <a:spcPct val="90000"/>
              </a:lnSpc>
              <a:spcBef>
                <a:spcPts val="0"/>
              </a:spcBef>
              <a:spcAft>
                <a:spcPts val="0"/>
              </a:spcAft>
              <a:buClr>
                <a:srgbClr val="000000"/>
              </a:buClr>
              <a:buSzPts val="1400"/>
              <a:buFont typeface="Arial"/>
              <a:buNone/>
            </a:pPr>
            <a:r>
              <a:t/>
            </a:r>
            <a:endParaRPr sz="1400">
              <a:solidFill>
                <a:srgbClr val="FFFFFF"/>
              </a:solidFill>
              <a:latin typeface="Arial"/>
              <a:ea typeface="Arial"/>
              <a:cs typeface="Arial"/>
              <a:sym typeface="Arial"/>
            </a:endParaRPr>
          </a:p>
        </p:txBody>
      </p:sp>
      <p:sp>
        <p:nvSpPr>
          <p:cNvPr id="817" name="Google Shape;817;p50"/>
          <p:cNvSpPr/>
          <p:nvPr/>
        </p:nvSpPr>
        <p:spPr>
          <a:xfrm>
            <a:off x="5323307" y="1278883"/>
            <a:ext cx="264653" cy="225230"/>
          </a:xfrm>
          <a:custGeom>
            <a:rect b="b" l="l" r="r" t="t"/>
            <a:pathLst>
              <a:path extrusionOk="0" h="309595" w="264653">
                <a:moveTo>
                  <a:pt x="0" y="61919"/>
                </a:moveTo>
                <a:lnTo>
                  <a:pt x="132327" y="61919"/>
                </a:lnTo>
                <a:lnTo>
                  <a:pt x="132327" y="0"/>
                </a:lnTo>
                <a:lnTo>
                  <a:pt x="264653" y="154798"/>
                </a:lnTo>
                <a:lnTo>
                  <a:pt x="132327" y="309595"/>
                </a:lnTo>
                <a:lnTo>
                  <a:pt x="132327" y="247676"/>
                </a:lnTo>
                <a:lnTo>
                  <a:pt x="0" y="247676"/>
                </a:lnTo>
                <a:lnTo>
                  <a:pt x="0" y="61919"/>
                </a:lnTo>
                <a:close/>
              </a:path>
            </a:pathLst>
          </a:custGeom>
          <a:solidFill>
            <a:schemeClr val="lt2"/>
          </a:solidFill>
          <a:ln>
            <a:noFill/>
          </a:ln>
        </p:spPr>
        <p:txBody>
          <a:bodyPr anchorCtr="0" anchor="ctr" bIns="61900" lIns="0" spcFirstLastPara="1" rIns="79375" wrap="square" tIns="61900">
            <a:noAutofit/>
          </a:bodyPr>
          <a:lstStyle/>
          <a:p>
            <a:pPr indent="0" lvl="0" marL="0" marR="0" rtl="0" algn="ctr">
              <a:lnSpc>
                <a:spcPct val="90000"/>
              </a:lnSpc>
              <a:spcBef>
                <a:spcPts val="0"/>
              </a:spcBef>
              <a:spcAft>
                <a:spcPts val="0"/>
              </a:spcAft>
              <a:buClr>
                <a:srgbClr val="000000"/>
              </a:buClr>
              <a:buSzPts val="1400"/>
              <a:buFont typeface="Arial"/>
              <a:buNone/>
            </a:pPr>
            <a:r>
              <a:t/>
            </a:r>
            <a:endParaRPr sz="1400">
              <a:solidFill>
                <a:srgbClr val="FFFFFF"/>
              </a:solidFill>
              <a:latin typeface="Arial"/>
              <a:ea typeface="Arial"/>
              <a:cs typeface="Arial"/>
              <a:sym typeface="Arial"/>
            </a:endParaRPr>
          </a:p>
        </p:txBody>
      </p:sp>
      <p:sp>
        <p:nvSpPr>
          <p:cNvPr id="818" name="Google Shape;818;p50"/>
          <p:cNvSpPr/>
          <p:nvPr/>
        </p:nvSpPr>
        <p:spPr>
          <a:xfrm>
            <a:off x="7075909" y="1278883"/>
            <a:ext cx="264653" cy="225230"/>
          </a:xfrm>
          <a:custGeom>
            <a:rect b="b" l="l" r="r" t="t"/>
            <a:pathLst>
              <a:path extrusionOk="0" h="309595" w="264653">
                <a:moveTo>
                  <a:pt x="0" y="61919"/>
                </a:moveTo>
                <a:lnTo>
                  <a:pt x="132327" y="61919"/>
                </a:lnTo>
                <a:lnTo>
                  <a:pt x="132327" y="0"/>
                </a:lnTo>
                <a:lnTo>
                  <a:pt x="264653" y="154798"/>
                </a:lnTo>
                <a:lnTo>
                  <a:pt x="132327" y="309595"/>
                </a:lnTo>
                <a:lnTo>
                  <a:pt x="132327" y="247676"/>
                </a:lnTo>
                <a:lnTo>
                  <a:pt x="0" y="247676"/>
                </a:lnTo>
                <a:lnTo>
                  <a:pt x="0" y="61919"/>
                </a:lnTo>
                <a:close/>
              </a:path>
            </a:pathLst>
          </a:custGeom>
          <a:solidFill>
            <a:schemeClr val="lt2"/>
          </a:solidFill>
          <a:ln>
            <a:noFill/>
          </a:ln>
        </p:spPr>
        <p:txBody>
          <a:bodyPr anchorCtr="0" anchor="ctr" bIns="61900" lIns="0" spcFirstLastPara="1" rIns="79375" wrap="square" tIns="61900">
            <a:noAutofit/>
          </a:bodyPr>
          <a:lstStyle/>
          <a:p>
            <a:pPr indent="0" lvl="0" marL="0" marR="0" rtl="0" algn="ctr">
              <a:lnSpc>
                <a:spcPct val="90000"/>
              </a:lnSpc>
              <a:spcBef>
                <a:spcPts val="0"/>
              </a:spcBef>
              <a:spcAft>
                <a:spcPts val="0"/>
              </a:spcAft>
              <a:buClr>
                <a:srgbClr val="000000"/>
              </a:buClr>
              <a:buSzPts val="1400"/>
              <a:buFont typeface="Arial"/>
              <a:buNone/>
            </a:pPr>
            <a:r>
              <a:t/>
            </a:r>
            <a:endParaRPr sz="1400">
              <a:solidFill>
                <a:srgbClr val="FFFFFF"/>
              </a:solidFill>
              <a:latin typeface="Arial"/>
              <a:ea typeface="Arial"/>
              <a:cs typeface="Arial"/>
              <a:sym typeface="Arial"/>
            </a:endParaRPr>
          </a:p>
        </p:txBody>
      </p:sp>
      <p:sp>
        <p:nvSpPr>
          <p:cNvPr id="819" name="Google Shape;819;p50"/>
          <p:cNvSpPr/>
          <p:nvPr/>
        </p:nvSpPr>
        <p:spPr>
          <a:xfrm>
            <a:off x="3885400" y="1026502"/>
            <a:ext cx="1373204" cy="781731"/>
          </a:xfrm>
          <a:custGeom>
            <a:rect b="b" l="l" r="r" t="t"/>
            <a:pathLst>
              <a:path extrusionOk="0" h="854351" w="1248367">
                <a:moveTo>
                  <a:pt x="0" y="85435"/>
                </a:moveTo>
                <a:cubicBezTo>
                  <a:pt x="0" y="38251"/>
                  <a:pt x="38251" y="0"/>
                  <a:pt x="85435" y="0"/>
                </a:cubicBezTo>
                <a:lnTo>
                  <a:pt x="1162932" y="0"/>
                </a:lnTo>
                <a:cubicBezTo>
                  <a:pt x="1210116" y="0"/>
                  <a:pt x="1248367" y="38251"/>
                  <a:pt x="1248367" y="85435"/>
                </a:cubicBezTo>
                <a:lnTo>
                  <a:pt x="1248367" y="768916"/>
                </a:lnTo>
                <a:cubicBezTo>
                  <a:pt x="1248367" y="816100"/>
                  <a:pt x="1210116" y="854351"/>
                  <a:pt x="1162932" y="854351"/>
                </a:cubicBezTo>
                <a:lnTo>
                  <a:pt x="85435" y="854351"/>
                </a:lnTo>
                <a:cubicBezTo>
                  <a:pt x="38251" y="854351"/>
                  <a:pt x="0" y="816100"/>
                  <a:pt x="0" y="768916"/>
                </a:cubicBezTo>
                <a:lnTo>
                  <a:pt x="0" y="85435"/>
                </a:lnTo>
                <a:close/>
              </a:path>
            </a:pathLst>
          </a:custGeom>
          <a:solidFill>
            <a:schemeClr val="lt2"/>
          </a:solidFill>
          <a:ln cap="flat" cmpd="sng" w="9525">
            <a:solidFill>
              <a:srgbClr val="A5A5A5"/>
            </a:solidFill>
            <a:prstDash val="solid"/>
            <a:miter lim="800000"/>
            <a:headEnd len="sm" w="sm" type="none"/>
            <a:tailEnd len="sm" w="sm" type="none"/>
          </a:ln>
        </p:spPr>
        <p:txBody>
          <a:bodyPr anchorCtr="0" anchor="ctr" bIns="74550" lIns="74550" spcFirstLastPara="1" rIns="74550" wrap="square" tIns="74550">
            <a:noAutofit/>
          </a:bodyPr>
          <a:lstStyle/>
          <a:p>
            <a:pPr indent="0" lvl="0" marL="0" marR="0" rtl="0" algn="ctr">
              <a:lnSpc>
                <a:spcPct val="90000"/>
              </a:lnSpc>
              <a:spcBef>
                <a:spcPts val="0"/>
              </a:spcBef>
              <a:spcAft>
                <a:spcPts val="0"/>
              </a:spcAft>
              <a:buClr>
                <a:schemeClr val="lt1"/>
              </a:buClr>
              <a:buSzPts val="1300"/>
              <a:buFont typeface="Arial"/>
              <a:buNone/>
            </a:pPr>
            <a:r>
              <a:rPr lang="en-ZA" sz="1000">
                <a:solidFill>
                  <a:schemeClr val="dk2"/>
                </a:solidFill>
                <a:latin typeface="Open Sans"/>
                <a:ea typeface="Open Sans"/>
                <a:cs typeface="Open Sans"/>
                <a:sym typeface="Open Sans"/>
              </a:rPr>
              <a:t>Estimate the area of land in each stratum</a:t>
            </a:r>
            <a:endParaRPr sz="1000">
              <a:solidFill>
                <a:schemeClr val="dk2"/>
              </a:solidFill>
              <a:latin typeface="Open Sans"/>
              <a:ea typeface="Open Sans"/>
              <a:cs typeface="Open Sans"/>
              <a:sym typeface="Open Sans"/>
            </a:endParaRPr>
          </a:p>
        </p:txBody>
      </p:sp>
      <p:sp>
        <p:nvSpPr>
          <p:cNvPr id="820" name="Google Shape;820;p50"/>
          <p:cNvSpPr txBox="1"/>
          <p:nvPr/>
        </p:nvSpPr>
        <p:spPr>
          <a:xfrm>
            <a:off x="389975" y="1969400"/>
            <a:ext cx="8153400" cy="572700"/>
          </a:xfrm>
          <a:prstGeom prst="rect">
            <a:avLst/>
          </a:prstGeom>
          <a:noFill/>
          <a:ln>
            <a:noFill/>
          </a:ln>
        </p:spPr>
        <p:txBody>
          <a:bodyPr anchorCtr="0" anchor="t" bIns="45700" lIns="91425" spcFirstLastPara="1" rIns="91425" wrap="square" tIns="45700">
            <a:noAutofit/>
          </a:bodyPr>
          <a:lstStyle/>
          <a:p>
            <a:pPr indent="-177800" lvl="0" marL="228600" rtl="0" algn="l">
              <a:lnSpc>
                <a:spcPct val="115000"/>
              </a:lnSpc>
              <a:spcBef>
                <a:spcPts val="0"/>
              </a:spcBef>
              <a:spcAft>
                <a:spcPts val="0"/>
              </a:spcAft>
              <a:buClr>
                <a:schemeClr val="dk2"/>
              </a:buClr>
              <a:buSzPts val="1200"/>
              <a:buFont typeface="Open Sans"/>
              <a:buChar char="•"/>
            </a:pPr>
            <a:r>
              <a:rPr lang="en-ZA" sz="1200">
                <a:solidFill>
                  <a:schemeClr val="dk2"/>
                </a:solidFill>
                <a:latin typeface="Open Sans"/>
                <a:ea typeface="Open Sans"/>
                <a:cs typeface="Open Sans"/>
                <a:sym typeface="Open Sans"/>
              </a:rPr>
              <a:t>Estimating carbon changes in living biomass pool</a:t>
            </a:r>
            <a:endParaRPr sz="1200">
              <a:solidFill>
                <a:schemeClr val="dk2"/>
              </a:solidFill>
              <a:latin typeface="Open Sans"/>
              <a:ea typeface="Open Sans"/>
              <a:cs typeface="Open Sans"/>
              <a:sym typeface="Open Sans"/>
            </a:endParaRPr>
          </a:p>
          <a:p>
            <a:pPr indent="-177800" lvl="0" marL="228600" rtl="0" algn="l">
              <a:lnSpc>
                <a:spcPct val="115000"/>
              </a:lnSpc>
              <a:spcBef>
                <a:spcPts val="0"/>
              </a:spcBef>
              <a:spcAft>
                <a:spcPts val="0"/>
              </a:spcAft>
              <a:buClr>
                <a:schemeClr val="dk2"/>
              </a:buClr>
              <a:buSzPts val="1200"/>
              <a:buFont typeface="Open Sans"/>
              <a:buChar char="•"/>
            </a:pPr>
            <a:r>
              <a:rPr lang="en-ZA" sz="1200">
                <a:solidFill>
                  <a:schemeClr val="dk2"/>
                </a:solidFill>
                <a:latin typeface="Open Sans"/>
                <a:ea typeface="Open Sans"/>
                <a:cs typeface="Open Sans"/>
                <a:sym typeface="Open Sans"/>
              </a:rPr>
              <a:t>Where there is </a:t>
            </a:r>
            <a:r>
              <a:rPr b="1" lang="en-ZA" sz="1200">
                <a:solidFill>
                  <a:schemeClr val="dk2"/>
                </a:solidFill>
                <a:latin typeface="Open Sans"/>
                <a:ea typeface="Open Sans"/>
                <a:cs typeface="Open Sans"/>
                <a:sym typeface="Open Sans"/>
              </a:rPr>
              <a:t>land use change</a:t>
            </a:r>
            <a:r>
              <a:rPr lang="en-ZA" sz="1200">
                <a:solidFill>
                  <a:schemeClr val="dk2"/>
                </a:solidFill>
                <a:latin typeface="Open Sans"/>
                <a:ea typeface="Open Sans"/>
                <a:cs typeface="Open Sans"/>
                <a:sym typeface="Open Sans"/>
              </a:rPr>
              <a:t>, i.e. A/R or deforestation:</a:t>
            </a:r>
            <a:endParaRPr sz="1200">
              <a:solidFill>
                <a:schemeClr val="dk2"/>
              </a:solidFill>
              <a:latin typeface="Open Sans"/>
              <a:ea typeface="Open Sans"/>
              <a:cs typeface="Open Sans"/>
              <a:sym typeface="Open Sans"/>
            </a:endParaRPr>
          </a:p>
          <a:p>
            <a:pPr indent="-101600" lvl="0" marL="228600" rtl="0" algn="l">
              <a:lnSpc>
                <a:spcPct val="115000"/>
              </a:lnSpc>
              <a:spcBef>
                <a:spcPts val="1000"/>
              </a:spcBef>
              <a:spcAft>
                <a:spcPts val="0"/>
              </a:spcAft>
              <a:buNone/>
            </a:pPr>
            <a:r>
              <a:t/>
            </a:r>
            <a:endParaRPr sz="1200">
              <a:solidFill>
                <a:schemeClr val="dk2"/>
              </a:solidFill>
              <a:latin typeface="Open Sans"/>
              <a:ea typeface="Open Sans"/>
              <a:cs typeface="Open Sans"/>
              <a:sym typeface="Open Sans"/>
            </a:endParaRPr>
          </a:p>
        </p:txBody>
      </p:sp>
      <p:sp>
        <p:nvSpPr>
          <p:cNvPr id="821" name="Google Shape;821;p50"/>
          <p:cNvSpPr txBox="1"/>
          <p:nvPr/>
        </p:nvSpPr>
        <p:spPr>
          <a:xfrm>
            <a:off x="2640798" y="3391786"/>
            <a:ext cx="4528200" cy="258900"/>
          </a:xfrm>
          <a:prstGeom prst="rect">
            <a:avLst/>
          </a:prstGeom>
          <a:blipFill rotWithShape="1">
            <a:blip r:embed="rId7">
              <a:alphaModFix/>
            </a:blip>
            <a:stretch>
              <a:fillRect b="-220555" l="-1458" r="0" t="-154390"/>
            </a:stretch>
          </a:blipFill>
          <a:ln cap="flat" cmpd="sng" w="9525">
            <a:solidFill>
              <a:srgbClr val="BFD7F2"/>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rPr lang="en-ZA" sz="600">
                <a:latin typeface="Open Sans"/>
                <a:ea typeface="Open Sans"/>
                <a:cs typeface="Open Sans"/>
                <a:sym typeface="Open Sans"/>
              </a:rPr>
              <a:t> </a:t>
            </a:r>
            <a:endParaRPr sz="600">
              <a:latin typeface="Open Sans"/>
              <a:ea typeface="Open Sans"/>
              <a:cs typeface="Open Sans"/>
              <a:sym typeface="Open Sans"/>
            </a:endParaRPr>
          </a:p>
        </p:txBody>
      </p:sp>
      <p:sp>
        <p:nvSpPr>
          <p:cNvPr id="822" name="Google Shape;822;p50"/>
          <p:cNvSpPr/>
          <p:nvPr/>
        </p:nvSpPr>
        <p:spPr>
          <a:xfrm>
            <a:off x="3095446" y="3636069"/>
            <a:ext cx="1041000" cy="780900"/>
          </a:xfrm>
          <a:prstGeom prst="upArrowCallout">
            <a:avLst>
              <a:gd fmla="val 25000" name="adj1"/>
              <a:gd fmla="val 25000" name="adj2"/>
              <a:gd fmla="val 25000" name="adj3"/>
              <a:gd fmla="val 64977" name="adj4"/>
            </a:avLst>
          </a:prstGeom>
          <a:solidFill>
            <a:schemeClr val="dk1"/>
          </a:solidFill>
          <a:ln cap="flat" cmpd="sng" w="12700">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ZA" sz="600">
                <a:solidFill>
                  <a:srgbClr val="FFFFFF"/>
                </a:solidFill>
                <a:latin typeface="Open Sans"/>
                <a:ea typeface="Open Sans"/>
                <a:cs typeface="Open Sans"/>
                <a:sym typeface="Open Sans"/>
              </a:rPr>
              <a:t>Carbon stock change on land type </a:t>
            </a:r>
            <a:r>
              <a:rPr i="1" lang="en-ZA" sz="600">
                <a:solidFill>
                  <a:srgbClr val="FFFFFF"/>
                </a:solidFill>
                <a:latin typeface="Open Sans"/>
                <a:ea typeface="Open Sans"/>
                <a:cs typeface="Open Sans"/>
                <a:sym typeface="Open Sans"/>
              </a:rPr>
              <a:t>i </a:t>
            </a:r>
            <a:endParaRPr sz="600">
              <a:latin typeface="Open Sans"/>
              <a:ea typeface="Open Sans"/>
              <a:cs typeface="Open Sans"/>
              <a:sym typeface="Open Sans"/>
            </a:endParaRPr>
          </a:p>
          <a:p>
            <a:pPr indent="0" lvl="0" marL="0" marR="0" rtl="0" algn="ctr">
              <a:spcBef>
                <a:spcPts val="0"/>
              </a:spcBef>
              <a:spcAft>
                <a:spcPts val="0"/>
              </a:spcAft>
              <a:buNone/>
            </a:pPr>
            <a:r>
              <a:rPr lang="en-ZA" sz="600">
                <a:solidFill>
                  <a:srgbClr val="FFFFFF"/>
                </a:solidFill>
                <a:latin typeface="Open Sans"/>
                <a:ea typeface="Open Sans"/>
                <a:cs typeface="Open Sans"/>
                <a:sym typeface="Open Sans"/>
              </a:rPr>
              <a:t>(t C/yr)</a:t>
            </a:r>
            <a:endParaRPr sz="600">
              <a:latin typeface="Open Sans"/>
              <a:ea typeface="Open Sans"/>
              <a:cs typeface="Open Sans"/>
              <a:sym typeface="Open Sans"/>
            </a:endParaRPr>
          </a:p>
        </p:txBody>
      </p:sp>
      <p:sp>
        <p:nvSpPr>
          <p:cNvPr id="823" name="Google Shape;823;p50"/>
          <p:cNvSpPr/>
          <p:nvPr/>
        </p:nvSpPr>
        <p:spPr>
          <a:xfrm>
            <a:off x="4210808" y="3644360"/>
            <a:ext cx="948900" cy="772800"/>
          </a:xfrm>
          <a:prstGeom prst="upArrowCallout">
            <a:avLst>
              <a:gd fmla="val 25000" name="adj1"/>
              <a:gd fmla="val 25000" name="adj2"/>
              <a:gd fmla="val 25000" name="adj3"/>
              <a:gd fmla="val 64977" name="adj4"/>
            </a:avLst>
          </a:prstGeom>
          <a:solidFill>
            <a:schemeClr val="dk1"/>
          </a:solidFill>
          <a:ln cap="flat" cmpd="sng" w="12700">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ZA" sz="600">
                <a:solidFill>
                  <a:srgbClr val="FFFFFF"/>
                </a:solidFill>
                <a:latin typeface="Open Sans"/>
                <a:ea typeface="Open Sans"/>
                <a:cs typeface="Open Sans"/>
                <a:sym typeface="Open Sans"/>
              </a:rPr>
              <a:t>Biomass stocks on land type </a:t>
            </a:r>
            <a:r>
              <a:rPr i="1" lang="en-ZA" sz="600">
                <a:solidFill>
                  <a:srgbClr val="FFFFFF"/>
                </a:solidFill>
                <a:latin typeface="Open Sans"/>
                <a:ea typeface="Open Sans"/>
                <a:cs typeface="Open Sans"/>
                <a:sym typeface="Open Sans"/>
              </a:rPr>
              <a:t>i </a:t>
            </a:r>
            <a:r>
              <a:rPr lang="en-ZA" sz="600">
                <a:solidFill>
                  <a:srgbClr val="FFFFFF"/>
                </a:solidFill>
                <a:latin typeface="Open Sans"/>
                <a:ea typeface="Open Sans"/>
                <a:cs typeface="Open Sans"/>
                <a:sym typeface="Open Sans"/>
              </a:rPr>
              <a:t>after the conversion </a:t>
            </a:r>
            <a:endParaRPr sz="600">
              <a:latin typeface="Open Sans"/>
              <a:ea typeface="Open Sans"/>
              <a:cs typeface="Open Sans"/>
              <a:sym typeface="Open Sans"/>
            </a:endParaRPr>
          </a:p>
          <a:p>
            <a:pPr indent="0" lvl="0" marL="0" marR="0" rtl="0" algn="ctr">
              <a:spcBef>
                <a:spcPts val="0"/>
              </a:spcBef>
              <a:spcAft>
                <a:spcPts val="0"/>
              </a:spcAft>
              <a:buNone/>
            </a:pPr>
            <a:r>
              <a:rPr lang="en-ZA" sz="600">
                <a:solidFill>
                  <a:srgbClr val="FFFFFF"/>
                </a:solidFill>
                <a:latin typeface="Open Sans"/>
                <a:ea typeface="Open Sans"/>
                <a:cs typeface="Open Sans"/>
                <a:sym typeface="Open Sans"/>
              </a:rPr>
              <a:t>(t dm/ha)</a:t>
            </a:r>
            <a:endParaRPr sz="600">
              <a:latin typeface="Open Sans"/>
              <a:ea typeface="Open Sans"/>
              <a:cs typeface="Open Sans"/>
              <a:sym typeface="Open Sans"/>
            </a:endParaRPr>
          </a:p>
        </p:txBody>
      </p:sp>
      <p:sp>
        <p:nvSpPr>
          <p:cNvPr id="824" name="Google Shape;824;p50"/>
          <p:cNvSpPr/>
          <p:nvPr/>
        </p:nvSpPr>
        <p:spPr>
          <a:xfrm>
            <a:off x="5215353" y="3644360"/>
            <a:ext cx="948900" cy="772800"/>
          </a:xfrm>
          <a:prstGeom prst="upArrowCallout">
            <a:avLst>
              <a:gd fmla="val 25000" name="adj1"/>
              <a:gd fmla="val 25000" name="adj2"/>
              <a:gd fmla="val 25000" name="adj3"/>
              <a:gd fmla="val 64977" name="adj4"/>
            </a:avLst>
          </a:prstGeom>
          <a:solidFill>
            <a:schemeClr val="dk1"/>
          </a:solidFill>
          <a:ln cap="flat" cmpd="sng" w="12700">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ZA" sz="600">
                <a:solidFill>
                  <a:srgbClr val="FFFFFF"/>
                </a:solidFill>
                <a:latin typeface="Open Sans"/>
                <a:ea typeface="Open Sans"/>
                <a:cs typeface="Open Sans"/>
                <a:sym typeface="Open Sans"/>
              </a:rPr>
              <a:t>Biomass stocks on land type </a:t>
            </a:r>
            <a:r>
              <a:rPr i="1" lang="en-ZA" sz="600">
                <a:solidFill>
                  <a:srgbClr val="FFFFFF"/>
                </a:solidFill>
                <a:latin typeface="Open Sans"/>
                <a:ea typeface="Open Sans"/>
                <a:cs typeface="Open Sans"/>
                <a:sym typeface="Open Sans"/>
              </a:rPr>
              <a:t>i</a:t>
            </a:r>
            <a:r>
              <a:rPr lang="en-ZA" sz="600">
                <a:solidFill>
                  <a:srgbClr val="FFFFFF"/>
                </a:solidFill>
                <a:latin typeface="Open Sans"/>
                <a:ea typeface="Open Sans"/>
                <a:cs typeface="Open Sans"/>
                <a:sym typeface="Open Sans"/>
              </a:rPr>
              <a:t> before the conversion </a:t>
            </a:r>
            <a:endParaRPr sz="600">
              <a:latin typeface="Open Sans"/>
              <a:ea typeface="Open Sans"/>
              <a:cs typeface="Open Sans"/>
              <a:sym typeface="Open Sans"/>
            </a:endParaRPr>
          </a:p>
          <a:p>
            <a:pPr indent="0" lvl="0" marL="0" marR="0" rtl="0" algn="ctr">
              <a:spcBef>
                <a:spcPts val="0"/>
              </a:spcBef>
              <a:spcAft>
                <a:spcPts val="0"/>
              </a:spcAft>
              <a:buNone/>
            </a:pPr>
            <a:r>
              <a:rPr lang="en-ZA" sz="600">
                <a:solidFill>
                  <a:srgbClr val="FFFFFF"/>
                </a:solidFill>
                <a:latin typeface="Open Sans"/>
                <a:ea typeface="Open Sans"/>
                <a:cs typeface="Open Sans"/>
                <a:sym typeface="Open Sans"/>
              </a:rPr>
              <a:t>(t dm/ha)</a:t>
            </a:r>
            <a:endParaRPr sz="600">
              <a:latin typeface="Open Sans"/>
              <a:ea typeface="Open Sans"/>
              <a:cs typeface="Open Sans"/>
              <a:sym typeface="Open Sans"/>
            </a:endParaRPr>
          </a:p>
        </p:txBody>
      </p:sp>
      <p:sp>
        <p:nvSpPr>
          <p:cNvPr id="825" name="Google Shape;825;p50"/>
          <p:cNvSpPr/>
          <p:nvPr/>
        </p:nvSpPr>
        <p:spPr>
          <a:xfrm>
            <a:off x="5856270" y="2536725"/>
            <a:ext cx="1125900" cy="864600"/>
          </a:xfrm>
          <a:prstGeom prst="downArrowCallout">
            <a:avLst>
              <a:gd fmla="val 25000" name="adj1"/>
              <a:gd fmla="val 25000" name="adj2"/>
              <a:gd fmla="val 25000" name="adj3"/>
              <a:gd fmla="val 64977" name="adj4"/>
            </a:avLst>
          </a:prstGeom>
          <a:solidFill>
            <a:schemeClr val="dk1"/>
          </a:solidFill>
          <a:ln cap="flat" cmpd="sng" w="12700">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ZA" sz="600">
                <a:solidFill>
                  <a:srgbClr val="FFFFFF"/>
                </a:solidFill>
                <a:latin typeface="Open Sans"/>
                <a:ea typeface="Open Sans"/>
                <a:cs typeface="Open Sans"/>
                <a:sym typeface="Open Sans"/>
              </a:rPr>
              <a:t>Area of land use i converted to or from forest in a certain year </a:t>
            </a:r>
            <a:endParaRPr sz="600">
              <a:latin typeface="Open Sans"/>
              <a:ea typeface="Open Sans"/>
              <a:cs typeface="Open Sans"/>
              <a:sym typeface="Open Sans"/>
            </a:endParaRPr>
          </a:p>
          <a:p>
            <a:pPr indent="0" lvl="0" marL="0" marR="0" rtl="0" algn="ctr">
              <a:spcBef>
                <a:spcPts val="0"/>
              </a:spcBef>
              <a:spcAft>
                <a:spcPts val="0"/>
              </a:spcAft>
              <a:buNone/>
            </a:pPr>
            <a:r>
              <a:rPr lang="en-ZA" sz="600">
                <a:solidFill>
                  <a:srgbClr val="FFFFFF"/>
                </a:solidFill>
                <a:latin typeface="Open Sans"/>
                <a:ea typeface="Open Sans"/>
                <a:cs typeface="Open Sans"/>
                <a:sym typeface="Open Sans"/>
              </a:rPr>
              <a:t>(ha/yr)</a:t>
            </a:r>
            <a:endParaRPr sz="600">
              <a:latin typeface="Open Sans"/>
              <a:ea typeface="Open Sans"/>
              <a:cs typeface="Open Sans"/>
              <a:sym typeface="Open Sans"/>
            </a:endParaRPr>
          </a:p>
        </p:txBody>
      </p:sp>
      <p:sp>
        <p:nvSpPr>
          <p:cNvPr id="826" name="Google Shape;826;p50"/>
          <p:cNvSpPr/>
          <p:nvPr/>
        </p:nvSpPr>
        <p:spPr>
          <a:xfrm>
            <a:off x="6355366" y="3650263"/>
            <a:ext cx="948900" cy="772800"/>
          </a:xfrm>
          <a:prstGeom prst="upArrowCallout">
            <a:avLst>
              <a:gd fmla="val 25000" name="adj1"/>
              <a:gd fmla="val 25000" name="adj2"/>
              <a:gd fmla="val 25000" name="adj3"/>
              <a:gd fmla="val 64977" name="adj4"/>
            </a:avLst>
          </a:prstGeom>
          <a:solidFill>
            <a:schemeClr val="dk1"/>
          </a:solidFill>
          <a:ln cap="flat" cmpd="sng" w="12700">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ZA" sz="600">
                <a:solidFill>
                  <a:srgbClr val="FFFFFF"/>
                </a:solidFill>
                <a:latin typeface="Open Sans"/>
                <a:ea typeface="Open Sans"/>
                <a:cs typeface="Open Sans"/>
                <a:sym typeface="Open Sans"/>
              </a:rPr>
              <a:t>Carbon fraction of dry matter</a:t>
            </a:r>
            <a:endParaRPr sz="600">
              <a:latin typeface="Open Sans"/>
              <a:ea typeface="Open Sans"/>
              <a:cs typeface="Open Sans"/>
              <a:sym typeface="Open Sans"/>
            </a:endParaRPr>
          </a:p>
          <a:p>
            <a:pPr indent="0" lvl="0" marL="0" marR="0" rtl="0" algn="ctr">
              <a:spcBef>
                <a:spcPts val="0"/>
              </a:spcBef>
              <a:spcAft>
                <a:spcPts val="0"/>
              </a:spcAft>
              <a:buNone/>
            </a:pPr>
            <a:r>
              <a:rPr lang="en-ZA" sz="600">
                <a:solidFill>
                  <a:srgbClr val="FFFFFF"/>
                </a:solidFill>
                <a:latin typeface="Open Sans"/>
                <a:ea typeface="Open Sans"/>
                <a:cs typeface="Open Sans"/>
                <a:sym typeface="Open Sans"/>
              </a:rPr>
              <a:t>(t C/t dm)</a:t>
            </a:r>
            <a:endParaRPr sz="600">
              <a:latin typeface="Open Sans"/>
              <a:ea typeface="Open Sans"/>
              <a:cs typeface="Open Sans"/>
              <a:sym typeface="Open Sans"/>
            </a:endParaRPr>
          </a:p>
        </p:txBody>
      </p:sp>
      <p:sp>
        <p:nvSpPr>
          <p:cNvPr id="827" name="Google Shape;827;p50"/>
          <p:cNvSpPr/>
          <p:nvPr/>
        </p:nvSpPr>
        <p:spPr>
          <a:xfrm>
            <a:off x="1629087" y="3650262"/>
            <a:ext cx="1391700" cy="759000"/>
          </a:xfrm>
          <a:prstGeom prst="rightArrowCallout">
            <a:avLst>
              <a:gd fmla="val 25000" name="adj1"/>
              <a:gd fmla="val 25000" name="adj2"/>
              <a:gd fmla="val 25000" name="adj3"/>
              <a:gd fmla="val 64977" name="adj4"/>
            </a:avLst>
          </a:prstGeom>
          <a:solidFill>
            <a:schemeClr val="dk2"/>
          </a:solidFill>
          <a:ln cap="flat" cmpd="sng" w="12700">
            <a:solidFill>
              <a:schemeClr val="dk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ZA" sz="600">
                <a:solidFill>
                  <a:srgbClr val="FFFFFF"/>
                </a:solidFill>
                <a:latin typeface="Open Sans"/>
                <a:ea typeface="Open Sans"/>
                <a:cs typeface="Open Sans"/>
                <a:sym typeface="Open Sans"/>
              </a:rPr>
              <a:t>Tier 1: </a:t>
            </a:r>
            <a:endParaRPr sz="600">
              <a:latin typeface="Open Sans"/>
              <a:ea typeface="Open Sans"/>
              <a:cs typeface="Open Sans"/>
              <a:sym typeface="Open Sans"/>
            </a:endParaRPr>
          </a:p>
          <a:p>
            <a:pPr indent="0" lvl="0" marL="0" marR="0" rtl="0" algn="ctr">
              <a:spcBef>
                <a:spcPts val="0"/>
              </a:spcBef>
              <a:spcAft>
                <a:spcPts val="0"/>
              </a:spcAft>
              <a:buNone/>
            </a:pPr>
            <a:r>
              <a:rPr lang="en-ZA" sz="600">
                <a:solidFill>
                  <a:srgbClr val="FFFFFF"/>
                </a:solidFill>
                <a:latin typeface="Open Sans"/>
                <a:ea typeface="Open Sans"/>
                <a:cs typeface="Open Sans"/>
                <a:sym typeface="Open Sans"/>
              </a:rPr>
              <a:t>IPCC default biomass values provided in the IPCC 2006 guidelines</a:t>
            </a:r>
            <a:endParaRPr sz="600">
              <a:latin typeface="Open Sans"/>
              <a:ea typeface="Open Sans"/>
              <a:cs typeface="Open Sans"/>
              <a:sym typeface="Open Sans"/>
            </a:endParaRPr>
          </a:p>
        </p:txBody>
      </p:sp>
      <p:sp>
        <p:nvSpPr>
          <p:cNvPr id="828" name="Google Shape;828;p50"/>
          <p:cNvSpPr/>
          <p:nvPr/>
        </p:nvSpPr>
        <p:spPr>
          <a:xfrm>
            <a:off x="3952025" y="2536726"/>
            <a:ext cx="1041000" cy="865500"/>
          </a:xfrm>
          <a:prstGeom prst="downArrowCallout">
            <a:avLst>
              <a:gd fmla="val 25000" name="adj1"/>
              <a:gd fmla="val 25000" name="adj2"/>
              <a:gd fmla="val 25000" name="adj3"/>
              <a:gd fmla="val 64977" name="adj4"/>
            </a:avLst>
          </a:prstGeom>
          <a:solidFill>
            <a:schemeClr val="dk2"/>
          </a:solidFill>
          <a:ln cap="flat" cmpd="sng" w="12700">
            <a:solidFill>
              <a:schemeClr val="dk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ZA" sz="600">
                <a:solidFill>
                  <a:srgbClr val="FFFFFF"/>
                </a:solidFill>
                <a:latin typeface="Open Sans"/>
                <a:ea typeface="Open Sans"/>
                <a:cs typeface="Open Sans"/>
                <a:sym typeface="Open Sans"/>
              </a:rPr>
              <a:t>Tier 1 Deforestation: </a:t>
            </a:r>
            <a:r>
              <a:rPr lang="en-ZA" sz="600">
                <a:solidFill>
                  <a:srgbClr val="FFFFFF"/>
                </a:solidFill>
                <a:latin typeface="Open Sans"/>
                <a:ea typeface="Open Sans"/>
                <a:cs typeface="Open Sans"/>
                <a:sym typeface="Open Sans"/>
              </a:rPr>
              <a:t>Use zero for the </a:t>
            </a:r>
            <a:r>
              <a:rPr i="1" lang="en-ZA" sz="600">
                <a:solidFill>
                  <a:srgbClr val="FFFFFF"/>
                </a:solidFill>
                <a:latin typeface="Open Sans"/>
                <a:ea typeface="Open Sans"/>
                <a:cs typeface="Open Sans"/>
                <a:sym typeface="Open Sans"/>
              </a:rPr>
              <a:t>B</a:t>
            </a:r>
            <a:r>
              <a:rPr baseline="-25000" i="1" lang="en-ZA" sz="600">
                <a:solidFill>
                  <a:srgbClr val="FFFFFF"/>
                </a:solidFill>
                <a:latin typeface="Open Sans"/>
                <a:ea typeface="Open Sans"/>
                <a:cs typeface="Open Sans"/>
                <a:sym typeface="Open Sans"/>
              </a:rPr>
              <a:t>after,i  </a:t>
            </a:r>
            <a:r>
              <a:rPr lang="en-ZA" sz="600">
                <a:solidFill>
                  <a:srgbClr val="FFFFFF"/>
                </a:solidFill>
                <a:latin typeface="Open Sans"/>
                <a:ea typeface="Open Sans"/>
                <a:cs typeface="Open Sans"/>
                <a:sym typeface="Open Sans"/>
              </a:rPr>
              <a:t>value</a:t>
            </a:r>
            <a:endParaRPr sz="600">
              <a:latin typeface="Open Sans"/>
              <a:ea typeface="Open Sans"/>
              <a:cs typeface="Open Sans"/>
              <a:sym typeface="Open Sans"/>
            </a:endParaRPr>
          </a:p>
        </p:txBody>
      </p:sp>
      <p:sp>
        <p:nvSpPr>
          <p:cNvPr id="829" name="Google Shape;829;p50"/>
          <p:cNvSpPr/>
          <p:nvPr/>
        </p:nvSpPr>
        <p:spPr>
          <a:xfrm>
            <a:off x="5014921" y="2537661"/>
            <a:ext cx="819300" cy="864600"/>
          </a:xfrm>
          <a:prstGeom prst="downArrowCallout">
            <a:avLst>
              <a:gd fmla="val 25000" name="adj1"/>
              <a:gd fmla="val 25000" name="adj2"/>
              <a:gd fmla="val 25000" name="adj3"/>
              <a:gd fmla="val 64977" name="adj4"/>
            </a:avLst>
          </a:prstGeom>
          <a:solidFill>
            <a:schemeClr val="dk2"/>
          </a:solidFill>
          <a:ln cap="flat" cmpd="sng" w="12700">
            <a:solidFill>
              <a:schemeClr val="dk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ZA" sz="600">
                <a:solidFill>
                  <a:srgbClr val="FFFFFF"/>
                </a:solidFill>
                <a:latin typeface="Open Sans"/>
                <a:ea typeface="Open Sans"/>
                <a:cs typeface="Open Sans"/>
                <a:sym typeface="Open Sans"/>
              </a:rPr>
              <a:t>Tier 1 A/R: </a:t>
            </a:r>
            <a:r>
              <a:rPr lang="en-ZA" sz="600">
                <a:solidFill>
                  <a:srgbClr val="FFFFFF"/>
                </a:solidFill>
                <a:latin typeface="Open Sans"/>
                <a:ea typeface="Open Sans"/>
                <a:cs typeface="Open Sans"/>
                <a:sym typeface="Open Sans"/>
              </a:rPr>
              <a:t>Use zero for the </a:t>
            </a:r>
            <a:r>
              <a:rPr i="1" lang="en-ZA" sz="600">
                <a:solidFill>
                  <a:srgbClr val="FFFFFF"/>
                </a:solidFill>
                <a:latin typeface="Open Sans"/>
                <a:ea typeface="Open Sans"/>
                <a:cs typeface="Open Sans"/>
                <a:sym typeface="Open Sans"/>
              </a:rPr>
              <a:t>B</a:t>
            </a:r>
            <a:r>
              <a:rPr baseline="-25000" i="1" lang="en-ZA" sz="600">
                <a:solidFill>
                  <a:srgbClr val="FFFFFF"/>
                </a:solidFill>
                <a:latin typeface="Open Sans"/>
                <a:ea typeface="Open Sans"/>
                <a:cs typeface="Open Sans"/>
                <a:sym typeface="Open Sans"/>
              </a:rPr>
              <a:t>before,i</a:t>
            </a:r>
            <a:r>
              <a:rPr baseline="-25000" lang="en-ZA" sz="600">
                <a:solidFill>
                  <a:srgbClr val="FFFFFF"/>
                </a:solidFill>
                <a:latin typeface="Open Sans"/>
                <a:ea typeface="Open Sans"/>
                <a:cs typeface="Open Sans"/>
                <a:sym typeface="Open Sans"/>
              </a:rPr>
              <a:t>  </a:t>
            </a:r>
            <a:r>
              <a:rPr lang="en-ZA" sz="600">
                <a:solidFill>
                  <a:srgbClr val="FFFFFF"/>
                </a:solidFill>
                <a:latin typeface="Open Sans"/>
                <a:ea typeface="Open Sans"/>
                <a:cs typeface="Open Sans"/>
                <a:sym typeface="Open Sans"/>
              </a:rPr>
              <a:t>value</a:t>
            </a:r>
            <a:endParaRPr sz="600">
              <a:latin typeface="Open Sans"/>
              <a:ea typeface="Open Sans"/>
              <a:cs typeface="Open Sans"/>
              <a:sym typeface="Open Sans"/>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34" name="Shape 834"/>
        <p:cNvGrpSpPr/>
        <p:nvPr/>
      </p:nvGrpSpPr>
      <p:grpSpPr>
        <a:xfrm>
          <a:off x="0" y="0"/>
          <a:ext cx="0" cy="0"/>
          <a:chOff x="0" y="0"/>
          <a:chExt cx="0" cy="0"/>
        </a:xfrm>
      </p:grpSpPr>
      <p:sp>
        <p:nvSpPr>
          <p:cNvPr id="835" name="Google Shape;835;p51"/>
          <p:cNvSpPr txBox="1"/>
          <p:nvPr>
            <p:ph type="title"/>
          </p:nvPr>
        </p:nvSpPr>
        <p:spPr>
          <a:xfrm>
            <a:off x="311700" y="216425"/>
            <a:ext cx="8520600" cy="5727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625852"/>
              </a:buClr>
              <a:buSzPts val="3200"/>
              <a:buFont typeface="Arial"/>
              <a:buNone/>
            </a:pPr>
            <a:r>
              <a:rPr lang="en-ZA"/>
              <a:t> 7.2.4 Estimate carbon stock change (2/4)</a:t>
            </a:r>
            <a:endParaRPr/>
          </a:p>
        </p:txBody>
      </p:sp>
      <p:sp>
        <p:nvSpPr>
          <p:cNvPr id="836" name="Google Shape;836;p51"/>
          <p:cNvSpPr/>
          <p:nvPr/>
        </p:nvSpPr>
        <p:spPr>
          <a:xfrm>
            <a:off x="7380825" y="1026502"/>
            <a:ext cx="1373204" cy="781731"/>
          </a:xfrm>
          <a:custGeom>
            <a:rect b="b" l="l" r="r" t="t"/>
            <a:pathLst>
              <a:path extrusionOk="0" h="854351" w="1248367">
                <a:moveTo>
                  <a:pt x="0" y="85435"/>
                </a:moveTo>
                <a:cubicBezTo>
                  <a:pt x="0" y="38251"/>
                  <a:pt x="38251" y="0"/>
                  <a:pt x="85435" y="0"/>
                </a:cubicBezTo>
                <a:lnTo>
                  <a:pt x="1162932" y="0"/>
                </a:lnTo>
                <a:cubicBezTo>
                  <a:pt x="1210116" y="0"/>
                  <a:pt x="1248367" y="38251"/>
                  <a:pt x="1248367" y="85435"/>
                </a:cubicBezTo>
                <a:lnTo>
                  <a:pt x="1248367" y="768916"/>
                </a:lnTo>
                <a:cubicBezTo>
                  <a:pt x="1248367" y="816100"/>
                  <a:pt x="1210116" y="854351"/>
                  <a:pt x="1162932" y="854351"/>
                </a:cubicBezTo>
                <a:lnTo>
                  <a:pt x="85435" y="854351"/>
                </a:lnTo>
                <a:cubicBezTo>
                  <a:pt x="38251" y="854351"/>
                  <a:pt x="0" y="816100"/>
                  <a:pt x="0" y="768916"/>
                </a:cubicBezTo>
                <a:lnTo>
                  <a:pt x="0" y="85435"/>
                </a:lnTo>
                <a:close/>
              </a:path>
            </a:pathLst>
          </a:custGeom>
          <a:solidFill>
            <a:schemeClr val="lt2"/>
          </a:solidFill>
          <a:ln cap="flat" cmpd="sng" w="9525">
            <a:solidFill>
              <a:srgbClr val="A5A5A5"/>
            </a:solidFill>
            <a:prstDash val="solid"/>
            <a:round/>
            <a:headEnd len="sm" w="sm" type="none"/>
            <a:tailEnd len="sm" w="sm" type="none"/>
          </a:ln>
        </p:spPr>
        <p:txBody>
          <a:bodyPr anchorCtr="0" anchor="ctr" bIns="74550" lIns="74550" spcFirstLastPara="1" rIns="74550" wrap="square" tIns="74550">
            <a:noAutofit/>
          </a:bodyPr>
          <a:lstStyle/>
          <a:p>
            <a:pPr indent="0" lvl="0" marL="0" marR="0" rtl="0" algn="ctr">
              <a:lnSpc>
                <a:spcPct val="90000"/>
              </a:lnSpc>
              <a:spcBef>
                <a:spcPts val="0"/>
              </a:spcBef>
              <a:spcAft>
                <a:spcPts val="0"/>
              </a:spcAft>
              <a:buClr>
                <a:schemeClr val="lt1"/>
              </a:buClr>
              <a:buSzPts val="1300"/>
              <a:buFont typeface="Arial"/>
              <a:buNone/>
            </a:pPr>
            <a:r>
              <a:rPr lang="en-ZA" sz="1000">
                <a:solidFill>
                  <a:schemeClr val="dk2"/>
                </a:solidFill>
                <a:latin typeface="Open Sans"/>
                <a:ea typeface="Open Sans"/>
                <a:cs typeface="Open Sans"/>
                <a:sym typeface="Open Sans"/>
              </a:rPr>
              <a:t>Calculate GHG emissions and removals</a:t>
            </a:r>
            <a:endParaRPr sz="1000">
              <a:solidFill>
                <a:schemeClr val="dk2"/>
              </a:solidFill>
              <a:latin typeface="Open Sans"/>
              <a:ea typeface="Open Sans"/>
              <a:cs typeface="Open Sans"/>
              <a:sym typeface="Open Sans"/>
            </a:endParaRPr>
          </a:p>
        </p:txBody>
      </p:sp>
      <p:sp>
        <p:nvSpPr>
          <p:cNvPr id="837" name="Google Shape;837;p51"/>
          <p:cNvSpPr/>
          <p:nvPr/>
        </p:nvSpPr>
        <p:spPr>
          <a:xfrm>
            <a:off x="389975" y="1026502"/>
            <a:ext cx="1373204" cy="781731"/>
          </a:xfrm>
          <a:custGeom>
            <a:rect b="b" l="l" r="r" t="t"/>
            <a:pathLst>
              <a:path extrusionOk="0" h="854351" w="1248367">
                <a:moveTo>
                  <a:pt x="0" y="85435"/>
                </a:moveTo>
                <a:cubicBezTo>
                  <a:pt x="0" y="38251"/>
                  <a:pt x="38251" y="0"/>
                  <a:pt x="85435" y="0"/>
                </a:cubicBezTo>
                <a:lnTo>
                  <a:pt x="1162932" y="0"/>
                </a:lnTo>
                <a:cubicBezTo>
                  <a:pt x="1210116" y="0"/>
                  <a:pt x="1248367" y="38251"/>
                  <a:pt x="1248367" y="85435"/>
                </a:cubicBezTo>
                <a:lnTo>
                  <a:pt x="1248367" y="768916"/>
                </a:lnTo>
                <a:cubicBezTo>
                  <a:pt x="1248367" y="816100"/>
                  <a:pt x="1210116" y="854351"/>
                  <a:pt x="1162932" y="854351"/>
                </a:cubicBezTo>
                <a:lnTo>
                  <a:pt x="85435" y="854351"/>
                </a:lnTo>
                <a:cubicBezTo>
                  <a:pt x="38251" y="854351"/>
                  <a:pt x="0" y="816100"/>
                  <a:pt x="0" y="768916"/>
                </a:cubicBezTo>
                <a:lnTo>
                  <a:pt x="0" y="85435"/>
                </a:lnTo>
                <a:close/>
              </a:path>
            </a:pathLst>
          </a:custGeom>
          <a:solidFill>
            <a:schemeClr val="lt2"/>
          </a:solidFill>
          <a:ln cap="flat" cmpd="sng" w="9525">
            <a:solidFill>
              <a:srgbClr val="A5A5A5"/>
            </a:solidFill>
            <a:prstDash val="solid"/>
            <a:miter lim="800000"/>
            <a:headEnd len="sm" w="sm" type="none"/>
            <a:tailEnd len="sm" w="sm" type="none"/>
          </a:ln>
        </p:spPr>
        <p:txBody>
          <a:bodyPr anchorCtr="0" anchor="ctr" bIns="74550" lIns="74550" spcFirstLastPara="1" rIns="74550" wrap="square" tIns="74550">
            <a:noAutofit/>
          </a:bodyPr>
          <a:lstStyle/>
          <a:p>
            <a:pPr indent="0" lvl="0" marL="0" marR="0" rtl="0" algn="ctr">
              <a:lnSpc>
                <a:spcPct val="90000"/>
              </a:lnSpc>
              <a:spcBef>
                <a:spcPts val="0"/>
              </a:spcBef>
              <a:spcAft>
                <a:spcPts val="0"/>
              </a:spcAft>
              <a:buClr>
                <a:srgbClr val="3F3F3F"/>
              </a:buClr>
              <a:buSzPts val="1300"/>
              <a:buFont typeface="Arial"/>
              <a:buNone/>
            </a:pPr>
            <a:r>
              <a:rPr lang="en-ZA" sz="1000">
                <a:solidFill>
                  <a:srgbClr val="3F3F3F"/>
                </a:solidFill>
                <a:latin typeface="Open Sans"/>
                <a:ea typeface="Open Sans"/>
                <a:cs typeface="Open Sans"/>
                <a:sym typeface="Open Sans"/>
              </a:rPr>
              <a:t>Identify intended policy outcomes and target drivers</a:t>
            </a:r>
            <a:endParaRPr sz="1000">
              <a:solidFill>
                <a:srgbClr val="3F3F3F"/>
              </a:solidFill>
              <a:latin typeface="Open Sans"/>
              <a:ea typeface="Open Sans"/>
              <a:cs typeface="Open Sans"/>
              <a:sym typeface="Open Sans"/>
            </a:endParaRPr>
          </a:p>
        </p:txBody>
      </p:sp>
      <p:sp>
        <p:nvSpPr>
          <p:cNvPr id="838" name="Google Shape;838;p51"/>
          <p:cNvSpPr/>
          <p:nvPr/>
        </p:nvSpPr>
        <p:spPr>
          <a:xfrm>
            <a:off x="2137688" y="1026502"/>
            <a:ext cx="1373204" cy="781731"/>
          </a:xfrm>
          <a:custGeom>
            <a:rect b="b" l="l" r="r" t="t"/>
            <a:pathLst>
              <a:path extrusionOk="0" h="854351" w="1248367">
                <a:moveTo>
                  <a:pt x="0" y="85435"/>
                </a:moveTo>
                <a:cubicBezTo>
                  <a:pt x="0" y="38251"/>
                  <a:pt x="38251" y="0"/>
                  <a:pt x="85435" y="0"/>
                </a:cubicBezTo>
                <a:lnTo>
                  <a:pt x="1162932" y="0"/>
                </a:lnTo>
                <a:cubicBezTo>
                  <a:pt x="1210116" y="0"/>
                  <a:pt x="1248367" y="38251"/>
                  <a:pt x="1248367" y="85435"/>
                </a:cubicBezTo>
                <a:lnTo>
                  <a:pt x="1248367" y="768916"/>
                </a:lnTo>
                <a:cubicBezTo>
                  <a:pt x="1248367" y="816100"/>
                  <a:pt x="1210116" y="854351"/>
                  <a:pt x="1162932" y="854351"/>
                </a:cubicBezTo>
                <a:lnTo>
                  <a:pt x="85435" y="854351"/>
                </a:lnTo>
                <a:cubicBezTo>
                  <a:pt x="38251" y="854351"/>
                  <a:pt x="0" y="816100"/>
                  <a:pt x="0" y="768916"/>
                </a:cubicBezTo>
                <a:lnTo>
                  <a:pt x="0" y="85435"/>
                </a:lnTo>
                <a:close/>
              </a:path>
            </a:pathLst>
          </a:custGeom>
          <a:solidFill>
            <a:schemeClr val="lt2"/>
          </a:solidFill>
          <a:ln cap="flat" cmpd="sng" w="9525">
            <a:solidFill>
              <a:srgbClr val="A5A5A5"/>
            </a:solidFill>
            <a:prstDash val="solid"/>
            <a:miter lim="800000"/>
            <a:headEnd len="sm" w="sm" type="none"/>
            <a:tailEnd len="sm" w="sm" type="none"/>
          </a:ln>
        </p:spPr>
        <p:txBody>
          <a:bodyPr anchorCtr="0" anchor="ctr" bIns="74550" lIns="74550" spcFirstLastPara="1" rIns="74550" wrap="square" tIns="74550">
            <a:noAutofit/>
          </a:bodyPr>
          <a:lstStyle/>
          <a:p>
            <a:pPr indent="0" lvl="0" marL="0" marR="0" rtl="0" algn="ctr">
              <a:lnSpc>
                <a:spcPct val="90000"/>
              </a:lnSpc>
              <a:spcBef>
                <a:spcPts val="0"/>
              </a:spcBef>
              <a:spcAft>
                <a:spcPts val="0"/>
              </a:spcAft>
              <a:buClr>
                <a:srgbClr val="3F3F3F"/>
              </a:buClr>
              <a:buSzPts val="1300"/>
              <a:buFont typeface="Arial"/>
              <a:buNone/>
            </a:pPr>
            <a:r>
              <a:rPr lang="en-ZA" sz="1000">
                <a:solidFill>
                  <a:schemeClr val="dk2"/>
                </a:solidFill>
                <a:latin typeface="Open Sans"/>
                <a:ea typeface="Open Sans"/>
                <a:cs typeface="Open Sans"/>
                <a:sym typeface="Open Sans"/>
              </a:rPr>
              <a:t>Stratify the land</a:t>
            </a:r>
            <a:endParaRPr sz="1000">
              <a:solidFill>
                <a:schemeClr val="dk2"/>
              </a:solidFill>
              <a:latin typeface="Open Sans"/>
              <a:ea typeface="Open Sans"/>
              <a:cs typeface="Open Sans"/>
              <a:sym typeface="Open Sans"/>
            </a:endParaRPr>
          </a:p>
        </p:txBody>
      </p:sp>
      <p:sp>
        <p:nvSpPr>
          <p:cNvPr id="839" name="Google Shape;839;p51"/>
          <p:cNvSpPr/>
          <p:nvPr/>
        </p:nvSpPr>
        <p:spPr>
          <a:xfrm>
            <a:off x="5633113" y="1026502"/>
            <a:ext cx="1373204" cy="781731"/>
          </a:xfrm>
          <a:custGeom>
            <a:rect b="b" l="l" r="r" t="t"/>
            <a:pathLst>
              <a:path extrusionOk="0" h="854351" w="1248367">
                <a:moveTo>
                  <a:pt x="0" y="85435"/>
                </a:moveTo>
                <a:cubicBezTo>
                  <a:pt x="0" y="38251"/>
                  <a:pt x="38251" y="0"/>
                  <a:pt x="85435" y="0"/>
                </a:cubicBezTo>
                <a:lnTo>
                  <a:pt x="1162932" y="0"/>
                </a:lnTo>
                <a:cubicBezTo>
                  <a:pt x="1210116" y="0"/>
                  <a:pt x="1248367" y="38251"/>
                  <a:pt x="1248367" y="85435"/>
                </a:cubicBezTo>
                <a:lnTo>
                  <a:pt x="1248367" y="768916"/>
                </a:lnTo>
                <a:cubicBezTo>
                  <a:pt x="1248367" y="816100"/>
                  <a:pt x="1210116" y="854351"/>
                  <a:pt x="1162932" y="854351"/>
                </a:cubicBezTo>
                <a:lnTo>
                  <a:pt x="85435" y="854351"/>
                </a:lnTo>
                <a:cubicBezTo>
                  <a:pt x="38251" y="854351"/>
                  <a:pt x="0" y="816100"/>
                  <a:pt x="0" y="768916"/>
                </a:cubicBezTo>
                <a:lnTo>
                  <a:pt x="0" y="85435"/>
                </a:lnTo>
                <a:close/>
              </a:path>
            </a:pathLst>
          </a:custGeom>
          <a:solidFill>
            <a:schemeClr val="lt2"/>
          </a:solidFill>
          <a:ln cap="flat" cmpd="sng" w="28575">
            <a:solidFill>
              <a:schemeClr val="accent1"/>
            </a:solidFill>
            <a:prstDash val="solid"/>
            <a:miter lim="800000"/>
            <a:headEnd len="sm" w="sm" type="none"/>
            <a:tailEnd len="sm" w="sm" type="none"/>
          </a:ln>
        </p:spPr>
        <p:txBody>
          <a:bodyPr anchorCtr="0" anchor="ctr" bIns="74550" lIns="74550" spcFirstLastPara="1" rIns="74550" wrap="square" tIns="74550">
            <a:noAutofit/>
          </a:bodyPr>
          <a:lstStyle/>
          <a:p>
            <a:pPr indent="0" lvl="0" marL="0" marR="0" rtl="0" algn="ctr">
              <a:lnSpc>
                <a:spcPct val="90000"/>
              </a:lnSpc>
              <a:spcBef>
                <a:spcPts val="0"/>
              </a:spcBef>
              <a:spcAft>
                <a:spcPts val="0"/>
              </a:spcAft>
              <a:buClr>
                <a:schemeClr val="lt1"/>
              </a:buClr>
              <a:buSzPts val="1300"/>
              <a:buFont typeface="Arial"/>
              <a:buNone/>
            </a:pPr>
            <a:r>
              <a:rPr lang="en-ZA" sz="1000">
                <a:solidFill>
                  <a:schemeClr val="dk2"/>
                </a:solidFill>
                <a:latin typeface="Open Sans"/>
                <a:ea typeface="Open Sans"/>
                <a:cs typeface="Open Sans"/>
                <a:sym typeface="Open Sans"/>
              </a:rPr>
              <a:t>Estimate carbon stock change</a:t>
            </a:r>
            <a:endParaRPr sz="1000">
              <a:solidFill>
                <a:schemeClr val="dk2"/>
              </a:solidFill>
              <a:latin typeface="Open Sans"/>
              <a:ea typeface="Open Sans"/>
              <a:cs typeface="Open Sans"/>
              <a:sym typeface="Open Sans"/>
            </a:endParaRPr>
          </a:p>
        </p:txBody>
      </p:sp>
      <p:sp>
        <p:nvSpPr>
          <p:cNvPr id="840" name="Google Shape;840;p51"/>
          <p:cNvSpPr/>
          <p:nvPr/>
        </p:nvSpPr>
        <p:spPr>
          <a:xfrm>
            <a:off x="1818102" y="1278883"/>
            <a:ext cx="264653" cy="225230"/>
          </a:xfrm>
          <a:custGeom>
            <a:rect b="b" l="l" r="r" t="t"/>
            <a:pathLst>
              <a:path extrusionOk="0" h="309595" w="264653">
                <a:moveTo>
                  <a:pt x="0" y="61919"/>
                </a:moveTo>
                <a:lnTo>
                  <a:pt x="132327" y="61919"/>
                </a:lnTo>
                <a:lnTo>
                  <a:pt x="132327" y="0"/>
                </a:lnTo>
                <a:lnTo>
                  <a:pt x="264653" y="154798"/>
                </a:lnTo>
                <a:lnTo>
                  <a:pt x="132327" y="309595"/>
                </a:lnTo>
                <a:lnTo>
                  <a:pt x="132327" y="247676"/>
                </a:lnTo>
                <a:lnTo>
                  <a:pt x="0" y="247676"/>
                </a:lnTo>
                <a:lnTo>
                  <a:pt x="0" y="61919"/>
                </a:lnTo>
                <a:close/>
              </a:path>
            </a:pathLst>
          </a:custGeom>
          <a:solidFill>
            <a:schemeClr val="lt2"/>
          </a:solidFill>
          <a:ln>
            <a:noFill/>
          </a:ln>
        </p:spPr>
        <p:txBody>
          <a:bodyPr anchorCtr="0" anchor="ctr" bIns="61900" lIns="0" spcFirstLastPara="1" rIns="79375" wrap="square" tIns="61900">
            <a:noAutofit/>
          </a:bodyPr>
          <a:lstStyle/>
          <a:p>
            <a:pPr indent="0" lvl="0" marL="0" marR="0" rtl="0" algn="ctr">
              <a:lnSpc>
                <a:spcPct val="90000"/>
              </a:lnSpc>
              <a:spcBef>
                <a:spcPts val="0"/>
              </a:spcBef>
              <a:spcAft>
                <a:spcPts val="0"/>
              </a:spcAft>
              <a:buClr>
                <a:srgbClr val="000000"/>
              </a:buClr>
              <a:buSzPts val="1400"/>
              <a:buFont typeface="Arial"/>
              <a:buNone/>
            </a:pPr>
            <a:r>
              <a:t/>
            </a:r>
            <a:endParaRPr sz="1400">
              <a:solidFill>
                <a:srgbClr val="FFFFFF"/>
              </a:solidFill>
              <a:latin typeface="Arial"/>
              <a:ea typeface="Arial"/>
              <a:cs typeface="Arial"/>
              <a:sym typeface="Arial"/>
            </a:endParaRPr>
          </a:p>
        </p:txBody>
      </p:sp>
      <p:sp>
        <p:nvSpPr>
          <p:cNvPr id="841" name="Google Shape;841;p51"/>
          <p:cNvSpPr/>
          <p:nvPr/>
        </p:nvSpPr>
        <p:spPr>
          <a:xfrm>
            <a:off x="3570705" y="1278883"/>
            <a:ext cx="264653" cy="225230"/>
          </a:xfrm>
          <a:custGeom>
            <a:rect b="b" l="l" r="r" t="t"/>
            <a:pathLst>
              <a:path extrusionOk="0" h="309595" w="264653">
                <a:moveTo>
                  <a:pt x="0" y="61919"/>
                </a:moveTo>
                <a:lnTo>
                  <a:pt x="132327" y="61919"/>
                </a:lnTo>
                <a:lnTo>
                  <a:pt x="132327" y="0"/>
                </a:lnTo>
                <a:lnTo>
                  <a:pt x="264653" y="154798"/>
                </a:lnTo>
                <a:lnTo>
                  <a:pt x="132327" y="309595"/>
                </a:lnTo>
                <a:lnTo>
                  <a:pt x="132327" y="247676"/>
                </a:lnTo>
                <a:lnTo>
                  <a:pt x="0" y="247676"/>
                </a:lnTo>
                <a:lnTo>
                  <a:pt x="0" y="61919"/>
                </a:lnTo>
                <a:close/>
              </a:path>
            </a:pathLst>
          </a:custGeom>
          <a:solidFill>
            <a:schemeClr val="lt2"/>
          </a:solidFill>
          <a:ln>
            <a:noFill/>
          </a:ln>
        </p:spPr>
        <p:txBody>
          <a:bodyPr anchorCtr="0" anchor="ctr" bIns="61900" lIns="0" spcFirstLastPara="1" rIns="79375" wrap="square" tIns="61900">
            <a:noAutofit/>
          </a:bodyPr>
          <a:lstStyle/>
          <a:p>
            <a:pPr indent="0" lvl="0" marL="0" marR="0" rtl="0" algn="ctr">
              <a:lnSpc>
                <a:spcPct val="90000"/>
              </a:lnSpc>
              <a:spcBef>
                <a:spcPts val="0"/>
              </a:spcBef>
              <a:spcAft>
                <a:spcPts val="0"/>
              </a:spcAft>
              <a:buClr>
                <a:srgbClr val="000000"/>
              </a:buClr>
              <a:buSzPts val="1400"/>
              <a:buFont typeface="Arial"/>
              <a:buNone/>
            </a:pPr>
            <a:r>
              <a:t/>
            </a:r>
            <a:endParaRPr sz="1400">
              <a:solidFill>
                <a:srgbClr val="FFFFFF"/>
              </a:solidFill>
              <a:latin typeface="Arial"/>
              <a:ea typeface="Arial"/>
              <a:cs typeface="Arial"/>
              <a:sym typeface="Arial"/>
            </a:endParaRPr>
          </a:p>
        </p:txBody>
      </p:sp>
      <p:sp>
        <p:nvSpPr>
          <p:cNvPr id="842" name="Google Shape;842;p51"/>
          <p:cNvSpPr/>
          <p:nvPr/>
        </p:nvSpPr>
        <p:spPr>
          <a:xfrm>
            <a:off x="5323307" y="1278883"/>
            <a:ext cx="264653" cy="225230"/>
          </a:xfrm>
          <a:custGeom>
            <a:rect b="b" l="l" r="r" t="t"/>
            <a:pathLst>
              <a:path extrusionOk="0" h="309595" w="264653">
                <a:moveTo>
                  <a:pt x="0" y="61919"/>
                </a:moveTo>
                <a:lnTo>
                  <a:pt x="132327" y="61919"/>
                </a:lnTo>
                <a:lnTo>
                  <a:pt x="132327" y="0"/>
                </a:lnTo>
                <a:lnTo>
                  <a:pt x="264653" y="154798"/>
                </a:lnTo>
                <a:lnTo>
                  <a:pt x="132327" y="309595"/>
                </a:lnTo>
                <a:lnTo>
                  <a:pt x="132327" y="247676"/>
                </a:lnTo>
                <a:lnTo>
                  <a:pt x="0" y="247676"/>
                </a:lnTo>
                <a:lnTo>
                  <a:pt x="0" y="61919"/>
                </a:lnTo>
                <a:close/>
              </a:path>
            </a:pathLst>
          </a:custGeom>
          <a:solidFill>
            <a:schemeClr val="lt2"/>
          </a:solidFill>
          <a:ln>
            <a:noFill/>
          </a:ln>
        </p:spPr>
        <p:txBody>
          <a:bodyPr anchorCtr="0" anchor="ctr" bIns="61900" lIns="0" spcFirstLastPara="1" rIns="79375" wrap="square" tIns="61900">
            <a:noAutofit/>
          </a:bodyPr>
          <a:lstStyle/>
          <a:p>
            <a:pPr indent="0" lvl="0" marL="0" marR="0" rtl="0" algn="ctr">
              <a:lnSpc>
                <a:spcPct val="90000"/>
              </a:lnSpc>
              <a:spcBef>
                <a:spcPts val="0"/>
              </a:spcBef>
              <a:spcAft>
                <a:spcPts val="0"/>
              </a:spcAft>
              <a:buClr>
                <a:srgbClr val="000000"/>
              </a:buClr>
              <a:buSzPts val="1400"/>
              <a:buFont typeface="Arial"/>
              <a:buNone/>
            </a:pPr>
            <a:r>
              <a:t/>
            </a:r>
            <a:endParaRPr sz="1400">
              <a:solidFill>
                <a:srgbClr val="FFFFFF"/>
              </a:solidFill>
              <a:latin typeface="Arial"/>
              <a:ea typeface="Arial"/>
              <a:cs typeface="Arial"/>
              <a:sym typeface="Arial"/>
            </a:endParaRPr>
          </a:p>
        </p:txBody>
      </p:sp>
      <p:sp>
        <p:nvSpPr>
          <p:cNvPr id="843" name="Google Shape;843;p51"/>
          <p:cNvSpPr/>
          <p:nvPr/>
        </p:nvSpPr>
        <p:spPr>
          <a:xfrm>
            <a:off x="7075909" y="1278883"/>
            <a:ext cx="264653" cy="225230"/>
          </a:xfrm>
          <a:custGeom>
            <a:rect b="b" l="l" r="r" t="t"/>
            <a:pathLst>
              <a:path extrusionOk="0" h="309595" w="264653">
                <a:moveTo>
                  <a:pt x="0" y="61919"/>
                </a:moveTo>
                <a:lnTo>
                  <a:pt x="132327" y="61919"/>
                </a:lnTo>
                <a:lnTo>
                  <a:pt x="132327" y="0"/>
                </a:lnTo>
                <a:lnTo>
                  <a:pt x="264653" y="154798"/>
                </a:lnTo>
                <a:lnTo>
                  <a:pt x="132327" y="309595"/>
                </a:lnTo>
                <a:lnTo>
                  <a:pt x="132327" y="247676"/>
                </a:lnTo>
                <a:lnTo>
                  <a:pt x="0" y="247676"/>
                </a:lnTo>
                <a:lnTo>
                  <a:pt x="0" y="61919"/>
                </a:lnTo>
                <a:close/>
              </a:path>
            </a:pathLst>
          </a:custGeom>
          <a:solidFill>
            <a:schemeClr val="lt2"/>
          </a:solidFill>
          <a:ln>
            <a:noFill/>
          </a:ln>
        </p:spPr>
        <p:txBody>
          <a:bodyPr anchorCtr="0" anchor="ctr" bIns="61900" lIns="0" spcFirstLastPara="1" rIns="79375" wrap="square" tIns="61900">
            <a:noAutofit/>
          </a:bodyPr>
          <a:lstStyle/>
          <a:p>
            <a:pPr indent="0" lvl="0" marL="0" marR="0" rtl="0" algn="ctr">
              <a:lnSpc>
                <a:spcPct val="90000"/>
              </a:lnSpc>
              <a:spcBef>
                <a:spcPts val="0"/>
              </a:spcBef>
              <a:spcAft>
                <a:spcPts val="0"/>
              </a:spcAft>
              <a:buClr>
                <a:srgbClr val="000000"/>
              </a:buClr>
              <a:buSzPts val="1400"/>
              <a:buFont typeface="Arial"/>
              <a:buNone/>
            </a:pPr>
            <a:r>
              <a:t/>
            </a:r>
            <a:endParaRPr sz="1400">
              <a:solidFill>
                <a:srgbClr val="FFFFFF"/>
              </a:solidFill>
              <a:latin typeface="Arial"/>
              <a:ea typeface="Arial"/>
              <a:cs typeface="Arial"/>
              <a:sym typeface="Arial"/>
            </a:endParaRPr>
          </a:p>
        </p:txBody>
      </p:sp>
      <p:sp>
        <p:nvSpPr>
          <p:cNvPr id="844" name="Google Shape;844;p51"/>
          <p:cNvSpPr/>
          <p:nvPr/>
        </p:nvSpPr>
        <p:spPr>
          <a:xfrm>
            <a:off x="3885400" y="1026502"/>
            <a:ext cx="1373204" cy="781731"/>
          </a:xfrm>
          <a:custGeom>
            <a:rect b="b" l="l" r="r" t="t"/>
            <a:pathLst>
              <a:path extrusionOk="0" h="854351" w="1248367">
                <a:moveTo>
                  <a:pt x="0" y="85435"/>
                </a:moveTo>
                <a:cubicBezTo>
                  <a:pt x="0" y="38251"/>
                  <a:pt x="38251" y="0"/>
                  <a:pt x="85435" y="0"/>
                </a:cubicBezTo>
                <a:lnTo>
                  <a:pt x="1162932" y="0"/>
                </a:lnTo>
                <a:cubicBezTo>
                  <a:pt x="1210116" y="0"/>
                  <a:pt x="1248367" y="38251"/>
                  <a:pt x="1248367" y="85435"/>
                </a:cubicBezTo>
                <a:lnTo>
                  <a:pt x="1248367" y="768916"/>
                </a:lnTo>
                <a:cubicBezTo>
                  <a:pt x="1248367" y="816100"/>
                  <a:pt x="1210116" y="854351"/>
                  <a:pt x="1162932" y="854351"/>
                </a:cubicBezTo>
                <a:lnTo>
                  <a:pt x="85435" y="854351"/>
                </a:lnTo>
                <a:cubicBezTo>
                  <a:pt x="38251" y="854351"/>
                  <a:pt x="0" y="816100"/>
                  <a:pt x="0" y="768916"/>
                </a:cubicBezTo>
                <a:lnTo>
                  <a:pt x="0" y="85435"/>
                </a:lnTo>
                <a:close/>
              </a:path>
            </a:pathLst>
          </a:custGeom>
          <a:solidFill>
            <a:schemeClr val="lt2"/>
          </a:solidFill>
          <a:ln cap="flat" cmpd="sng" w="9525">
            <a:solidFill>
              <a:srgbClr val="A5A5A5"/>
            </a:solidFill>
            <a:prstDash val="solid"/>
            <a:miter lim="800000"/>
            <a:headEnd len="sm" w="sm" type="none"/>
            <a:tailEnd len="sm" w="sm" type="none"/>
          </a:ln>
        </p:spPr>
        <p:txBody>
          <a:bodyPr anchorCtr="0" anchor="ctr" bIns="74550" lIns="74550" spcFirstLastPara="1" rIns="74550" wrap="square" tIns="74550">
            <a:noAutofit/>
          </a:bodyPr>
          <a:lstStyle/>
          <a:p>
            <a:pPr indent="0" lvl="0" marL="0" marR="0" rtl="0" algn="ctr">
              <a:lnSpc>
                <a:spcPct val="90000"/>
              </a:lnSpc>
              <a:spcBef>
                <a:spcPts val="0"/>
              </a:spcBef>
              <a:spcAft>
                <a:spcPts val="0"/>
              </a:spcAft>
              <a:buClr>
                <a:schemeClr val="lt1"/>
              </a:buClr>
              <a:buSzPts val="1300"/>
              <a:buFont typeface="Arial"/>
              <a:buNone/>
            </a:pPr>
            <a:r>
              <a:rPr lang="en-ZA" sz="1000">
                <a:solidFill>
                  <a:schemeClr val="dk2"/>
                </a:solidFill>
                <a:latin typeface="Open Sans"/>
                <a:ea typeface="Open Sans"/>
                <a:cs typeface="Open Sans"/>
                <a:sym typeface="Open Sans"/>
              </a:rPr>
              <a:t>Estimate the area of land in each stratum</a:t>
            </a:r>
            <a:endParaRPr sz="1000">
              <a:solidFill>
                <a:schemeClr val="dk2"/>
              </a:solidFill>
              <a:latin typeface="Open Sans"/>
              <a:ea typeface="Open Sans"/>
              <a:cs typeface="Open Sans"/>
              <a:sym typeface="Open Sans"/>
            </a:endParaRPr>
          </a:p>
        </p:txBody>
      </p:sp>
      <p:pic>
        <p:nvPicPr>
          <p:cNvPr id="845" name="Google Shape;845;p51"/>
          <p:cNvPicPr preferRelativeResize="0"/>
          <p:nvPr/>
        </p:nvPicPr>
        <p:blipFill rotWithShape="1">
          <a:blip r:embed="rId3">
            <a:alphaModFix/>
          </a:blip>
          <a:srcRect b="0" l="0" r="0" t="0"/>
          <a:stretch/>
        </p:blipFill>
        <p:spPr>
          <a:xfrm>
            <a:off x="490800" y="4535600"/>
            <a:ext cx="381000" cy="381000"/>
          </a:xfrm>
          <a:prstGeom prst="ellipse">
            <a:avLst/>
          </a:prstGeom>
          <a:noFill/>
          <a:ln cap="flat" cmpd="sng" w="38100">
            <a:solidFill>
              <a:srgbClr val="9D97F0"/>
            </a:solidFill>
            <a:prstDash val="solid"/>
            <a:round/>
            <a:headEnd len="sm" w="sm" type="none"/>
            <a:tailEnd len="sm" w="sm" type="none"/>
          </a:ln>
        </p:spPr>
      </p:pic>
      <p:sp>
        <p:nvSpPr>
          <p:cNvPr id="846" name="Google Shape;846;p51"/>
          <p:cNvSpPr txBox="1"/>
          <p:nvPr/>
        </p:nvSpPr>
        <p:spPr>
          <a:xfrm>
            <a:off x="1073882" y="4537832"/>
            <a:ext cx="2349000" cy="376500"/>
          </a:xfrm>
          <a:prstGeom prst="rect">
            <a:avLst/>
          </a:prstGeom>
          <a:noFill/>
          <a:ln>
            <a:noFill/>
          </a:ln>
        </p:spPr>
        <p:txBody>
          <a:bodyPr anchorCtr="0" anchor="ctr" bIns="45700" lIns="91425" spcFirstLastPara="1" rIns="91425" wrap="square" tIns="45700">
            <a:normAutofit fontScale="92500"/>
          </a:bodyPr>
          <a:lstStyle/>
          <a:p>
            <a:pPr indent="0" lvl="0" marL="0" marR="0" rtl="0" algn="l">
              <a:lnSpc>
                <a:spcPct val="100000"/>
              </a:lnSpc>
              <a:spcBef>
                <a:spcPts val="0"/>
              </a:spcBef>
              <a:spcAft>
                <a:spcPts val="0"/>
              </a:spcAft>
              <a:buNone/>
            </a:pPr>
            <a:r>
              <a:rPr i="1" lang="en-ZA" sz="1000">
                <a:solidFill>
                  <a:srgbClr val="09294E"/>
                </a:solidFill>
                <a:latin typeface="Open Sans"/>
                <a:ea typeface="Open Sans"/>
                <a:cs typeface="Open Sans"/>
                <a:sym typeface="Open Sans"/>
              </a:rPr>
              <a:t>Estimate the carbon stock change for each carbon pool in each land stratum</a:t>
            </a:r>
            <a:endParaRPr i="1" sz="1000">
              <a:solidFill>
                <a:srgbClr val="09294E"/>
              </a:solidFill>
              <a:latin typeface="Open Sans"/>
              <a:ea typeface="Open Sans"/>
              <a:cs typeface="Open Sans"/>
              <a:sym typeface="Open Sans"/>
            </a:endParaRPr>
          </a:p>
        </p:txBody>
      </p:sp>
      <p:sp>
        <p:nvSpPr>
          <p:cNvPr id="847" name="Google Shape;847;p51"/>
          <p:cNvSpPr txBox="1"/>
          <p:nvPr>
            <p:ph idx="4294967295" type="body"/>
          </p:nvPr>
        </p:nvSpPr>
        <p:spPr>
          <a:xfrm>
            <a:off x="4648346" y="4697034"/>
            <a:ext cx="681900" cy="153300"/>
          </a:xfrm>
          <a:prstGeom prst="rect">
            <a:avLst/>
          </a:prstGeom>
          <a:solidFill>
            <a:srgbClr val="E7E7E7"/>
          </a:solidFill>
          <a:ln cap="flat" cmpd="sng" w="12700">
            <a:solidFill>
              <a:srgbClr val="BFBFBF"/>
            </a:solidFill>
            <a:prstDash val="solid"/>
            <a:miter lim="800000"/>
            <a:headEnd len="sm" w="sm" type="none"/>
            <a:tailEnd len="sm" w="sm" type="none"/>
          </a:ln>
        </p:spPr>
        <p:txBody>
          <a:bodyPr anchorCtr="0" anchor="ctr" bIns="45700" lIns="91425" spcFirstLastPara="1" rIns="91425" wrap="square" tIns="45700">
            <a:noAutofit/>
          </a:bodyPr>
          <a:lstStyle/>
          <a:p>
            <a:pPr indent="0" lvl="0" marL="0" rtl="0" algn="ctr">
              <a:lnSpc>
                <a:spcPct val="90000"/>
              </a:lnSpc>
              <a:spcBef>
                <a:spcPts val="0"/>
              </a:spcBef>
              <a:spcAft>
                <a:spcPts val="1200"/>
              </a:spcAft>
              <a:buClr>
                <a:srgbClr val="09294E"/>
              </a:buClr>
              <a:buSzPts val="800"/>
              <a:buNone/>
            </a:pPr>
            <a:r>
              <a:rPr lang="en-ZA" sz="800"/>
              <a:t>Chapter 7</a:t>
            </a:r>
            <a:endParaRPr sz="800"/>
          </a:p>
        </p:txBody>
      </p:sp>
      <p:sp>
        <p:nvSpPr>
          <p:cNvPr id="848" name="Google Shape;848;p51"/>
          <p:cNvSpPr txBox="1"/>
          <p:nvPr>
            <p:ph idx="4294967295" type="body"/>
          </p:nvPr>
        </p:nvSpPr>
        <p:spPr>
          <a:xfrm>
            <a:off x="6194103" y="4697034"/>
            <a:ext cx="685800" cy="153300"/>
          </a:xfrm>
          <a:prstGeom prst="rect">
            <a:avLst/>
          </a:prstGeom>
          <a:solidFill>
            <a:srgbClr val="E7E7E7"/>
          </a:solidFill>
          <a:ln cap="flat" cmpd="sng" w="12700">
            <a:solidFill>
              <a:srgbClr val="BFBFBF"/>
            </a:solidFill>
            <a:prstDash val="solid"/>
            <a:miter lim="800000"/>
            <a:headEnd len="sm" w="sm" type="none"/>
            <a:tailEnd len="sm" w="sm" type="none"/>
          </a:ln>
        </p:spPr>
        <p:txBody>
          <a:bodyPr anchorCtr="0" anchor="ctr" bIns="45700" lIns="91425" spcFirstLastPara="1" rIns="91425" wrap="square" tIns="45700">
            <a:noAutofit/>
          </a:bodyPr>
          <a:lstStyle/>
          <a:p>
            <a:pPr indent="0" lvl="0" marL="0" rtl="0" algn="l">
              <a:lnSpc>
                <a:spcPct val="90000"/>
              </a:lnSpc>
              <a:spcBef>
                <a:spcPts val="0"/>
              </a:spcBef>
              <a:spcAft>
                <a:spcPts val="1200"/>
              </a:spcAft>
              <a:buClr>
                <a:srgbClr val="09294E"/>
              </a:buClr>
              <a:buSzPts val="800"/>
              <a:buNone/>
            </a:pPr>
            <a:r>
              <a:rPr lang="en-ZA" sz="800"/>
              <a:t>Chapter 9</a:t>
            </a:r>
            <a:endParaRPr sz="800"/>
          </a:p>
        </p:txBody>
      </p:sp>
      <p:sp>
        <p:nvSpPr>
          <p:cNvPr id="849" name="Google Shape;849;p51"/>
          <p:cNvSpPr txBox="1"/>
          <p:nvPr>
            <p:ph idx="4294967295" type="body"/>
          </p:nvPr>
        </p:nvSpPr>
        <p:spPr>
          <a:xfrm>
            <a:off x="5421224" y="4697034"/>
            <a:ext cx="681900" cy="153300"/>
          </a:xfrm>
          <a:prstGeom prst="rect">
            <a:avLst/>
          </a:prstGeom>
          <a:solidFill>
            <a:srgbClr val="E7E7E7"/>
          </a:solidFill>
          <a:ln cap="flat" cmpd="sng" w="12700">
            <a:solidFill>
              <a:srgbClr val="BFBFBF"/>
            </a:solidFill>
            <a:prstDash val="solid"/>
            <a:miter lim="800000"/>
            <a:headEnd len="sm" w="sm" type="none"/>
            <a:tailEnd len="sm" w="sm" type="none"/>
          </a:ln>
        </p:spPr>
        <p:txBody>
          <a:bodyPr anchorCtr="0" anchor="ctr" bIns="45700" lIns="91425" spcFirstLastPara="1" rIns="91425" wrap="square" tIns="45700">
            <a:noAutofit/>
          </a:bodyPr>
          <a:lstStyle/>
          <a:p>
            <a:pPr indent="0" lvl="0" marL="0" rtl="0" algn="ctr">
              <a:lnSpc>
                <a:spcPct val="90000"/>
              </a:lnSpc>
              <a:spcBef>
                <a:spcPts val="0"/>
              </a:spcBef>
              <a:spcAft>
                <a:spcPts val="1200"/>
              </a:spcAft>
              <a:buClr>
                <a:srgbClr val="09294E"/>
              </a:buClr>
              <a:buSzPts val="800"/>
              <a:buNone/>
            </a:pPr>
            <a:r>
              <a:rPr lang="en-ZA" sz="800"/>
              <a:t>Chapter 8</a:t>
            </a:r>
            <a:endParaRPr sz="800"/>
          </a:p>
        </p:txBody>
      </p:sp>
      <p:sp>
        <p:nvSpPr>
          <p:cNvPr id="850" name="Google Shape;850;p51">
            <a:hlinkClick action="ppaction://hlinksldjump" r:id="rId4"/>
          </p:cNvPr>
          <p:cNvSpPr/>
          <p:nvPr/>
        </p:nvSpPr>
        <p:spPr>
          <a:xfrm>
            <a:off x="4657825" y="4697034"/>
            <a:ext cx="672600" cy="1533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800">
              <a:solidFill>
                <a:schemeClr val="lt1"/>
              </a:solidFill>
              <a:latin typeface="Open Sans"/>
              <a:ea typeface="Open Sans"/>
              <a:cs typeface="Open Sans"/>
              <a:sym typeface="Open Sans"/>
            </a:endParaRPr>
          </a:p>
        </p:txBody>
      </p:sp>
      <p:sp>
        <p:nvSpPr>
          <p:cNvPr id="851" name="Google Shape;851;p51">
            <a:hlinkClick action="ppaction://hlinksldjump" r:id="rId5"/>
          </p:cNvPr>
          <p:cNvSpPr/>
          <p:nvPr/>
        </p:nvSpPr>
        <p:spPr>
          <a:xfrm>
            <a:off x="5417449" y="4697034"/>
            <a:ext cx="681900" cy="1533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sp>
        <p:nvSpPr>
          <p:cNvPr id="852" name="Google Shape;852;p51">
            <a:hlinkClick action="ppaction://hlinksldjump" r:id="rId6"/>
          </p:cNvPr>
          <p:cNvSpPr/>
          <p:nvPr/>
        </p:nvSpPr>
        <p:spPr>
          <a:xfrm>
            <a:off x="6186552" y="4697034"/>
            <a:ext cx="681900" cy="1533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sp>
        <p:nvSpPr>
          <p:cNvPr id="853" name="Google Shape;853;p51"/>
          <p:cNvSpPr txBox="1"/>
          <p:nvPr/>
        </p:nvSpPr>
        <p:spPr>
          <a:xfrm>
            <a:off x="389975" y="1893200"/>
            <a:ext cx="4733400" cy="572700"/>
          </a:xfrm>
          <a:prstGeom prst="rect">
            <a:avLst/>
          </a:prstGeom>
          <a:noFill/>
          <a:ln>
            <a:noFill/>
          </a:ln>
        </p:spPr>
        <p:txBody>
          <a:bodyPr anchorCtr="0" anchor="t" bIns="45700" lIns="91425" spcFirstLastPara="1" rIns="91425" wrap="square" tIns="45700">
            <a:noAutofit/>
          </a:bodyPr>
          <a:lstStyle/>
          <a:p>
            <a:pPr indent="-304800" lvl="0" marL="457200" rtl="0" algn="l">
              <a:lnSpc>
                <a:spcPct val="115000"/>
              </a:lnSpc>
              <a:spcBef>
                <a:spcPts val="1000"/>
              </a:spcBef>
              <a:spcAft>
                <a:spcPts val="0"/>
              </a:spcAft>
              <a:buClr>
                <a:schemeClr val="dk2"/>
              </a:buClr>
              <a:buSzPts val="1200"/>
              <a:buFont typeface="Open Sans"/>
              <a:buChar char="●"/>
            </a:pPr>
            <a:r>
              <a:rPr lang="en-ZA" sz="1200">
                <a:solidFill>
                  <a:schemeClr val="dk2"/>
                </a:solidFill>
                <a:latin typeface="Open Sans"/>
                <a:ea typeface="Open Sans"/>
                <a:cs typeface="Open Sans"/>
                <a:sym typeface="Open Sans"/>
              </a:rPr>
              <a:t>Where </a:t>
            </a:r>
            <a:r>
              <a:rPr b="1" lang="en-ZA" sz="1200">
                <a:solidFill>
                  <a:schemeClr val="dk2"/>
                </a:solidFill>
                <a:latin typeface="Open Sans"/>
                <a:ea typeface="Open Sans"/>
                <a:cs typeface="Open Sans"/>
                <a:sym typeface="Open Sans"/>
              </a:rPr>
              <a:t>forest land remains forest land</a:t>
            </a:r>
            <a:r>
              <a:rPr lang="en-ZA" sz="1200">
                <a:solidFill>
                  <a:schemeClr val="dk2"/>
                </a:solidFill>
                <a:latin typeface="Open Sans"/>
                <a:ea typeface="Open Sans"/>
                <a:cs typeface="Open Sans"/>
                <a:sym typeface="Open Sans"/>
              </a:rPr>
              <a:t>, the carbon stock change can be calculated in two ways:</a:t>
            </a:r>
            <a:endParaRPr sz="1200">
              <a:solidFill>
                <a:schemeClr val="dk2"/>
              </a:solidFill>
              <a:latin typeface="Open Sans"/>
              <a:ea typeface="Open Sans"/>
              <a:cs typeface="Open Sans"/>
              <a:sym typeface="Open Sans"/>
            </a:endParaRPr>
          </a:p>
        </p:txBody>
      </p:sp>
      <p:sp>
        <p:nvSpPr>
          <p:cNvPr id="854" name="Google Shape;854;p51"/>
          <p:cNvSpPr/>
          <p:nvPr/>
        </p:nvSpPr>
        <p:spPr>
          <a:xfrm>
            <a:off x="1073875" y="2711269"/>
            <a:ext cx="2836571" cy="1821813"/>
          </a:xfrm>
          <a:custGeom>
            <a:rect b="b" l="l" r="r" t="t"/>
            <a:pathLst>
              <a:path extrusionOk="0" h="2461910" w="2836571">
                <a:moveTo>
                  <a:pt x="0" y="0"/>
                </a:moveTo>
                <a:lnTo>
                  <a:pt x="2836571" y="0"/>
                </a:lnTo>
                <a:lnTo>
                  <a:pt x="2836571" y="2461910"/>
                </a:lnTo>
                <a:lnTo>
                  <a:pt x="0" y="2461910"/>
                </a:lnTo>
                <a:lnTo>
                  <a:pt x="0" y="0"/>
                </a:lnTo>
                <a:close/>
              </a:path>
            </a:pathLst>
          </a:custGeom>
          <a:solidFill>
            <a:schemeClr val="accent3"/>
          </a:solidFill>
          <a:ln cap="flat" cmpd="sng" w="12700">
            <a:solidFill>
              <a:srgbClr val="FFFFFF"/>
            </a:solidFill>
            <a:prstDash val="solid"/>
            <a:miter lim="800000"/>
            <a:headEnd len="sm" w="sm" type="none"/>
            <a:tailEnd len="sm" w="sm" type="none"/>
          </a:ln>
        </p:spPr>
        <p:txBody>
          <a:bodyPr anchorCtr="0" anchor="t" bIns="106675" lIns="106675" spcFirstLastPara="1" rIns="106675" wrap="square" tIns="410125">
            <a:noAutofit/>
          </a:bodyPr>
          <a:lstStyle/>
          <a:p>
            <a:pPr indent="-82550" lvl="1" marL="114300" marR="0" rtl="0" algn="l">
              <a:lnSpc>
                <a:spcPct val="115000"/>
              </a:lnSpc>
              <a:spcBef>
                <a:spcPts val="0"/>
              </a:spcBef>
              <a:spcAft>
                <a:spcPts val="0"/>
              </a:spcAft>
              <a:buClr>
                <a:srgbClr val="000000"/>
              </a:buClr>
              <a:buSzPts val="1000"/>
              <a:buFont typeface="Open Sans"/>
              <a:buChar char="•"/>
            </a:pPr>
            <a:r>
              <a:rPr i="0" lang="en-ZA" sz="1000" u="none" cap="none" strike="noStrike">
                <a:solidFill>
                  <a:srgbClr val="000000"/>
                </a:solidFill>
                <a:latin typeface="Open Sans"/>
                <a:ea typeface="Open Sans"/>
                <a:cs typeface="Open Sans"/>
                <a:sym typeface="Open Sans"/>
              </a:rPr>
              <a:t>The difference in average forest carbon stocks between two points in time, divided by the time period</a:t>
            </a:r>
            <a:endParaRPr sz="1000">
              <a:latin typeface="Open Sans"/>
              <a:ea typeface="Open Sans"/>
              <a:cs typeface="Open Sans"/>
              <a:sym typeface="Open Sans"/>
            </a:endParaRPr>
          </a:p>
          <a:p>
            <a:pPr indent="-82550" lvl="1" marL="114300" marR="0" rtl="0" algn="l">
              <a:lnSpc>
                <a:spcPct val="115000"/>
              </a:lnSpc>
              <a:spcBef>
                <a:spcPts val="225"/>
              </a:spcBef>
              <a:spcAft>
                <a:spcPts val="0"/>
              </a:spcAft>
              <a:buClr>
                <a:srgbClr val="000000"/>
              </a:buClr>
              <a:buSzPts val="1000"/>
              <a:buFont typeface="Open Sans"/>
              <a:buChar char="•"/>
            </a:pPr>
            <a:r>
              <a:rPr i="0" lang="en-ZA" sz="1000" u="none" cap="none" strike="noStrike">
                <a:solidFill>
                  <a:srgbClr val="000000"/>
                </a:solidFill>
                <a:latin typeface="Open Sans"/>
                <a:ea typeface="Open Sans"/>
                <a:cs typeface="Open Sans"/>
                <a:sym typeface="Open Sans"/>
              </a:rPr>
              <a:t>Most suitable when the availability of information and/or resources is good (e.g. Tier 2, approach 2 or 3)</a:t>
            </a:r>
            <a:endParaRPr sz="1000">
              <a:latin typeface="Open Sans"/>
              <a:ea typeface="Open Sans"/>
              <a:cs typeface="Open Sans"/>
              <a:sym typeface="Open Sans"/>
            </a:endParaRPr>
          </a:p>
        </p:txBody>
      </p:sp>
      <p:sp>
        <p:nvSpPr>
          <p:cNvPr id="855" name="Google Shape;855;p51"/>
          <p:cNvSpPr/>
          <p:nvPr/>
        </p:nvSpPr>
        <p:spPr>
          <a:xfrm>
            <a:off x="4739835" y="2703275"/>
            <a:ext cx="3594340" cy="1821813"/>
          </a:xfrm>
          <a:custGeom>
            <a:rect b="b" l="l" r="r" t="t"/>
            <a:pathLst>
              <a:path extrusionOk="0" h="2461910" w="3594340">
                <a:moveTo>
                  <a:pt x="0" y="0"/>
                </a:moveTo>
                <a:lnTo>
                  <a:pt x="3594340" y="0"/>
                </a:lnTo>
                <a:lnTo>
                  <a:pt x="3594340" y="2461910"/>
                </a:lnTo>
                <a:lnTo>
                  <a:pt x="0" y="2461910"/>
                </a:lnTo>
                <a:lnTo>
                  <a:pt x="0" y="0"/>
                </a:lnTo>
                <a:close/>
              </a:path>
            </a:pathLst>
          </a:custGeom>
          <a:solidFill>
            <a:schemeClr val="accent3"/>
          </a:solidFill>
          <a:ln cap="flat" cmpd="sng" w="12700">
            <a:solidFill>
              <a:srgbClr val="FFFFFF"/>
            </a:solidFill>
            <a:prstDash val="solid"/>
            <a:miter lim="800000"/>
            <a:headEnd len="sm" w="sm" type="none"/>
            <a:tailEnd len="sm" w="sm" type="none"/>
          </a:ln>
        </p:spPr>
        <p:txBody>
          <a:bodyPr anchorCtr="0" anchor="t" bIns="106675" lIns="106675" spcFirstLastPara="1" rIns="106675" wrap="square" tIns="410125">
            <a:noAutofit/>
          </a:bodyPr>
          <a:lstStyle/>
          <a:p>
            <a:pPr indent="-82550" lvl="1" marL="114300" marR="0" rtl="0" algn="l">
              <a:lnSpc>
                <a:spcPct val="115000"/>
              </a:lnSpc>
              <a:spcBef>
                <a:spcPts val="0"/>
              </a:spcBef>
              <a:spcAft>
                <a:spcPts val="0"/>
              </a:spcAft>
              <a:buClr>
                <a:srgbClr val="000000"/>
              </a:buClr>
              <a:buSzPts val="1000"/>
              <a:buFont typeface="Open Sans"/>
              <a:buChar char="•"/>
            </a:pPr>
            <a:r>
              <a:rPr i="0" lang="en-ZA" sz="1000" u="none" cap="none" strike="noStrike">
                <a:solidFill>
                  <a:srgbClr val="000000"/>
                </a:solidFill>
                <a:latin typeface="Open Sans"/>
                <a:ea typeface="Open Sans"/>
                <a:cs typeface="Open Sans"/>
                <a:sym typeface="Open Sans"/>
              </a:rPr>
              <a:t>Calculated as a process of gains (annual forest growth) and losses (e.g.  wood harvesting, fuelwood extraction and disturbance).</a:t>
            </a:r>
            <a:endParaRPr sz="1000">
              <a:latin typeface="Open Sans"/>
              <a:ea typeface="Open Sans"/>
              <a:cs typeface="Open Sans"/>
              <a:sym typeface="Open Sans"/>
            </a:endParaRPr>
          </a:p>
          <a:p>
            <a:pPr indent="-82550" lvl="1" marL="114300" marR="0" rtl="0" algn="l">
              <a:lnSpc>
                <a:spcPct val="115000"/>
              </a:lnSpc>
              <a:spcBef>
                <a:spcPts val="225"/>
              </a:spcBef>
              <a:spcAft>
                <a:spcPts val="0"/>
              </a:spcAft>
              <a:buClr>
                <a:srgbClr val="000000"/>
              </a:buClr>
              <a:buSzPts val="1000"/>
              <a:buFont typeface="Open Sans"/>
              <a:buChar char="•"/>
            </a:pPr>
            <a:r>
              <a:rPr i="0" lang="en-ZA" sz="1000" u="none" cap="none" strike="noStrike">
                <a:solidFill>
                  <a:srgbClr val="000000"/>
                </a:solidFill>
                <a:latin typeface="Open Sans"/>
                <a:ea typeface="Open Sans"/>
                <a:cs typeface="Open Sans"/>
                <a:sym typeface="Open Sans"/>
              </a:rPr>
              <a:t>Most suitable when no time series information on activity data and emission factors is available to assess using the stock difference method (i.e. Tier 1 approach).</a:t>
            </a:r>
            <a:endParaRPr sz="1000">
              <a:latin typeface="Open Sans"/>
              <a:ea typeface="Open Sans"/>
              <a:cs typeface="Open Sans"/>
              <a:sym typeface="Open Sans"/>
            </a:endParaRPr>
          </a:p>
        </p:txBody>
      </p:sp>
      <p:sp>
        <p:nvSpPr>
          <p:cNvPr id="856" name="Google Shape;856;p51"/>
          <p:cNvSpPr/>
          <p:nvPr/>
        </p:nvSpPr>
        <p:spPr>
          <a:xfrm>
            <a:off x="871810" y="2483027"/>
            <a:ext cx="663000" cy="513300"/>
          </a:xfrm>
          <a:prstGeom prst="rect">
            <a:avLst/>
          </a:prstGeom>
          <a:solidFill>
            <a:schemeClr val="accent5"/>
          </a:solidFill>
          <a:ln cap="flat" cmpd="sng" w="12700">
            <a:solidFill>
              <a:schemeClr val="accent5"/>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ZA" sz="800">
                <a:solidFill>
                  <a:srgbClr val="000000"/>
                </a:solidFill>
                <a:latin typeface="Open Sans"/>
                <a:ea typeface="Open Sans"/>
                <a:cs typeface="Open Sans"/>
                <a:sym typeface="Open Sans"/>
              </a:rPr>
              <a:t>Carbon stock in Year 0</a:t>
            </a:r>
            <a:endParaRPr>
              <a:latin typeface="Open Sans"/>
              <a:ea typeface="Open Sans"/>
              <a:cs typeface="Open Sans"/>
              <a:sym typeface="Open Sans"/>
            </a:endParaRPr>
          </a:p>
        </p:txBody>
      </p:sp>
      <p:sp>
        <p:nvSpPr>
          <p:cNvPr id="857" name="Google Shape;857;p51"/>
          <p:cNvSpPr/>
          <p:nvPr/>
        </p:nvSpPr>
        <p:spPr>
          <a:xfrm>
            <a:off x="1789376" y="2483027"/>
            <a:ext cx="663000" cy="513300"/>
          </a:xfrm>
          <a:prstGeom prst="rect">
            <a:avLst/>
          </a:prstGeom>
          <a:solidFill>
            <a:schemeClr val="accent5"/>
          </a:solidFill>
          <a:ln cap="flat" cmpd="sng" w="12700">
            <a:solidFill>
              <a:schemeClr val="accent5"/>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ZA" sz="800">
                <a:solidFill>
                  <a:srgbClr val="000000"/>
                </a:solidFill>
                <a:latin typeface="Open Sans"/>
                <a:ea typeface="Open Sans"/>
                <a:cs typeface="Open Sans"/>
                <a:sym typeface="Open Sans"/>
              </a:rPr>
              <a:t>Carbon stock in Year 1</a:t>
            </a:r>
            <a:endParaRPr>
              <a:latin typeface="Open Sans"/>
              <a:ea typeface="Open Sans"/>
              <a:cs typeface="Open Sans"/>
              <a:sym typeface="Open Sans"/>
            </a:endParaRPr>
          </a:p>
        </p:txBody>
      </p:sp>
      <p:cxnSp>
        <p:nvCxnSpPr>
          <p:cNvPr id="858" name="Google Shape;858;p51"/>
          <p:cNvCxnSpPr>
            <a:stCxn id="856" idx="3"/>
            <a:endCxn id="857" idx="1"/>
          </p:cNvCxnSpPr>
          <p:nvPr/>
        </p:nvCxnSpPr>
        <p:spPr>
          <a:xfrm>
            <a:off x="1534810" y="2739677"/>
            <a:ext cx="254700" cy="0"/>
          </a:xfrm>
          <a:prstGeom prst="straightConnector1">
            <a:avLst/>
          </a:prstGeom>
          <a:noFill/>
          <a:ln cap="flat" cmpd="sng" w="19050">
            <a:solidFill>
              <a:schemeClr val="accent5"/>
            </a:solidFill>
            <a:prstDash val="solid"/>
            <a:round/>
            <a:headEnd len="med" w="med" type="none"/>
            <a:tailEnd len="med" w="med" type="triangle"/>
          </a:ln>
        </p:spPr>
      </p:cxnSp>
      <p:cxnSp>
        <p:nvCxnSpPr>
          <p:cNvPr id="859" name="Google Shape;859;p51"/>
          <p:cNvCxnSpPr>
            <a:stCxn id="845" idx="6"/>
            <a:endCxn id="846" idx="1"/>
          </p:cNvCxnSpPr>
          <p:nvPr/>
        </p:nvCxnSpPr>
        <p:spPr>
          <a:xfrm>
            <a:off x="871800" y="4726100"/>
            <a:ext cx="202200" cy="0"/>
          </a:xfrm>
          <a:prstGeom prst="straightConnector1">
            <a:avLst/>
          </a:prstGeom>
          <a:noFill/>
          <a:ln cap="flat" cmpd="sng" w="9525">
            <a:solidFill>
              <a:schemeClr val="dk1"/>
            </a:solidFill>
            <a:prstDash val="solid"/>
            <a:round/>
            <a:headEnd len="med" w="med" type="none"/>
            <a:tailEnd len="med" w="med" type="oval"/>
          </a:ln>
        </p:spPr>
      </p:cxnSp>
      <p:sp>
        <p:nvSpPr>
          <p:cNvPr id="860" name="Google Shape;860;p51"/>
          <p:cNvSpPr/>
          <p:nvPr/>
        </p:nvSpPr>
        <p:spPr>
          <a:xfrm>
            <a:off x="5020965" y="2598317"/>
            <a:ext cx="755400" cy="381300"/>
          </a:xfrm>
          <a:prstGeom prst="rect">
            <a:avLst/>
          </a:prstGeom>
          <a:solidFill>
            <a:schemeClr val="accent5"/>
          </a:solidFill>
          <a:ln cap="flat" cmpd="sng" w="12700">
            <a:solidFill>
              <a:schemeClr val="accent5"/>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ZA" sz="600">
                <a:solidFill>
                  <a:srgbClr val="000000"/>
                </a:solidFill>
                <a:latin typeface="Open Sans"/>
                <a:ea typeface="Open Sans"/>
                <a:cs typeface="Open Sans"/>
                <a:sym typeface="Open Sans"/>
              </a:rPr>
              <a:t>Land-Use Type</a:t>
            </a:r>
            <a:endParaRPr sz="600">
              <a:latin typeface="Open Sans"/>
              <a:ea typeface="Open Sans"/>
              <a:cs typeface="Open Sans"/>
              <a:sym typeface="Open Sans"/>
            </a:endParaRPr>
          </a:p>
        </p:txBody>
      </p:sp>
      <p:sp>
        <p:nvSpPr>
          <p:cNvPr id="861" name="Google Shape;861;p51"/>
          <p:cNvSpPr/>
          <p:nvPr/>
        </p:nvSpPr>
        <p:spPr>
          <a:xfrm flipH="1" rot="-5400000">
            <a:off x="5118790" y="1922160"/>
            <a:ext cx="598670" cy="589699"/>
          </a:xfrm>
          <a:custGeom>
            <a:rect b="b" l="l" r="r" t="t"/>
            <a:pathLst>
              <a:path extrusionOk="0" h="517280" w="509506">
                <a:moveTo>
                  <a:pt x="0" y="118128"/>
                </a:moveTo>
                <a:lnTo>
                  <a:pt x="327066" y="122890"/>
                </a:lnTo>
                <a:lnTo>
                  <a:pt x="327066" y="0"/>
                </a:lnTo>
                <a:lnTo>
                  <a:pt x="509506" y="271340"/>
                </a:lnTo>
                <a:lnTo>
                  <a:pt x="327066" y="517280"/>
                </a:lnTo>
                <a:lnTo>
                  <a:pt x="327066" y="394390"/>
                </a:lnTo>
                <a:lnTo>
                  <a:pt x="0" y="396771"/>
                </a:lnTo>
                <a:lnTo>
                  <a:pt x="0" y="118128"/>
                </a:lnTo>
                <a:close/>
              </a:path>
            </a:pathLst>
          </a:custGeom>
          <a:solidFill>
            <a:schemeClr val="dk2"/>
          </a:solidFill>
          <a:ln cap="flat" cmpd="sng" w="12700">
            <a:solidFill>
              <a:schemeClr val="accent5"/>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ZA" sz="600">
                <a:solidFill>
                  <a:srgbClr val="FFFFFF"/>
                </a:solidFill>
                <a:latin typeface="Open Sans"/>
                <a:ea typeface="Open Sans"/>
                <a:cs typeface="Open Sans"/>
                <a:sym typeface="Open Sans"/>
              </a:rPr>
              <a:t>C uptake via growth</a:t>
            </a:r>
            <a:endParaRPr sz="600">
              <a:latin typeface="Open Sans"/>
              <a:ea typeface="Open Sans"/>
              <a:cs typeface="Open Sans"/>
              <a:sym typeface="Open Sans"/>
            </a:endParaRPr>
          </a:p>
        </p:txBody>
      </p:sp>
      <p:sp>
        <p:nvSpPr>
          <p:cNvPr id="862" name="Google Shape;862;p51"/>
          <p:cNvSpPr/>
          <p:nvPr/>
        </p:nvSpPr>
        <p:spPr>
          <a:xfrm>
            <a:off x="5827584" y="2487562"/>
            <a:ext cx="560299" cy="600236"/>
          </a:xfrm>
          <a:custGeom>
            <a:rect b="b" l="l" r="r" t="t"/>
            <a:pathLst>
              <a:path extrusionOk="0" h="510839" w="491490">
                <a:moveTo>
                  <a:pt x="0" y="121360"/>
                </a:moveTo>
                <a:lnTo>
                  <a:pt x="352752" y="121360"/>
                </a:lnTo>
                <a:lnTo>
                  <a:pt x="352752" y="0"/>
                </a:lnTo>
                <a:lnTo>
                  <a:pt x="491490" y="255420"/>
                </a:lnTo>
                <a:lnTo>
                  <a:pt x="352752" y="510839"/>
                </a:lnTo>
                <a:lnTo>
                  <a:pt x="352752" y="389479"/>
                </a:lnTo>
                <a:lnTo>
                  <a:pt x="2381" y="389479"/>
                </a:lnTo>
                <a:cubicBezTo>
                  <a:pt x="1587" y="300106"/>
                  <a:pt x="794" y="210733"/>
                  <a:pt x="0" y="121360"/>
                </a:cubicBezTo>
                <a:close/>
              </a:path>
            </a:pathLst>
          </a:custGeom>
          <a:solidFill>
            <a:schemeClr val="dk2"/>
          </a:solidFill>
          <a:ln cap="flat" cmpd="sng" w="12700">
            <a:solidFill>
              <a:schemeClr val="accent5"/>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ZA" sz="600">
                <a:solidFill>
                  <a:srgbClr val="FFFFFF"/>
                </a:solidFill>
                <a:latin typeface="Open Sans"/>
                <a:ea typeface="Open Sans"/>
                <a:cs typeface="Open Sans"/>
                <a:sym typeface="Open Sans"/>
              </a:rPr>
              <a:t>Harvest</a:t>
            </a:r>
            <a:endParaRPr sz="600">
              <a:latin typeface="Open Sans"/>
              <a:ea typeface="Open Sans"/>
              <a:cs typeface="Open Sans"/>
              <a:sym typeface="Open Sans"/>
            </a:endParaRPr>
          </a:p>
        </p:txBody>
      </p:sp>
      <p:sp>
        <p:nvSpPr>
          <p:cNvPr id="863" name="Google Shape;863;p51"/>
          <p:cNvSpPr/>
          <p:nvPr/>
        </p:nvSpPr>
        <p:spPr>
          <a:xfrm flipH="1">
            <a:off x="4355218" y="2494291"/>
            <a:ext cx="614592" cy="600236"/>
          </a:xfrm>
          <a:custGeom>
            <a:rect b="b" l="l" r="r" t="t"/>
            <a:pathLst>
              <a:path extrusionOk="0" h="510839" w="539116">
                <a:moveTo>
                  <a:pt x="0" y="118978"/>
                </a:moveTo>
                <a:lnTo>
                  <a:pt x="345610" y="121360"/>
                </a:lnTo>
                <a:lnTo>
                  <a:pt x="345610" y="0"/>
                </a:lnTo>
                <a:lnTo>
                  <a:pt x="539116" y="250658"/>
                </a:lnTo>
                <a:lnTo>
                  <a:pt x="345610" y="510839"/>
                </a:lnTo>
                <a:lnTo>
                  <a:pt x="345610" y="389479"/>
                </a:lnTo>
                <a:lnTo>
                  <a:pt x="0" y="384717"/>
                </a:lnTo>
                <a:lnTo>
                  <a:pt x="0" y="118978"/>
                </a:lnTo>
                <a:close/>
              </a:path>
            </a:pathLst>
          </a:custGeom>
          <a:solidFill>
            <a:schemeClr val="dk2"/>
          </a:solidFill>
          <a:ln cap="flat" cmpd="sng" w="12700">
            <a:solidFill>
              <a:schemeClr val="accent5"/>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ZA" sz="600">
                <a:solidFill>
                  <a:srgbClr val="FFFFFF"/>
                </a:solidFill>
                <a:latin typeface="Open Sans"/>
                <a:ea typeface="Open Sans"/>
                <a:cs typeface="Open Sans"/>
                <a:sym typeface="Open Sans"/>
              </a:rPr>
              <a:t>Disturbance</a:t>
            </a:r>
            <a:endParaRPr sz="600">
              <a:latin typeface="Open Sans"/>
              <a:ea typeface="Open Sans"/>
              <a:cs typeface="Open Sans"/>
              <a:sym typeface="Open Sans"/>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68" name="Shape 868"/>
        <p:cNvGrpSpPr/>
        <p:nvPr/>
      </p:nvGrpSpPr>
      <p:grpSpPr>
        <a:xfrm>
          <a:off x="0" y="0"/>
          <a:ext cx="0" cy="0"/>
          <a:chOff x="0" y="0"/>
          <a:chExt cx="0" cy="0"/>
        </a:xfrm>
      </p:grpSpPr>
      <p:sp>
        <p:nvSpPr>
          <p:cNvPr id="869" name="Google Shape;869;p52"/>
          <p:cNvSpPr txBox="1"/>
          <p:nvPr/>
        </p:nvSpPr>
        <p:spPr>
          <a:xfrm>
            <a:off x="1346250" y="3717050"/>
            <a:ext cx="4806300" cy="691500"/>
          </a:xfrm>
          <a:prstGeom prst="rect">
            <a:avLst/>
          </a:prstGeom>
          <a:blipFill rotWithShape="1">
            <a:blip r:embed="rId3">
              <a:alphaModFix/>
            </a:blip>
            <a:stretch>
              <a:fillRect b="0" l="0" r="0" t="0"/>
            </a:stretch>
          </a:blipFill>
          <a:ln cap="flat" cmpd="sng" w="9525">
            <a:solidFill>
              <a:srgbClr val="BFD7F2"/>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rPr lang="en-ZA" sz="1800">
                <a:latin typeface="Arial"/>
                <a:ea typeface="Arial"/>
                <a:cs typeface="Arial"/>
                <a:sym typeface="Arial"/>
              </a:rPr>
              <a:t> </a:t>
            </a:r>
            <a:endParaRPr/>
          </a:p>
        </p:txBody>
      </p:sp>
      <p:sp>
        <p:nvSpPr>
          <p:cNvPr id="870" name="Google Shape;870;p52"/>
          <p:cNvSpPr txBox="1"/>
          <p:nvPr>
            <p:ph type="title"/>
          </p:nvPr>
        </p:nvSpPr>
        <p:spPr>
          <a:xfrm>
            <a:off x="311700" y="216425"/>
            <a:ext cx="8520600" cy="5727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625852"/>
              </a:buClr>
              <a:buSzPts val="3200"/>
              <a:buFont typeface="Arial"/>
              <a:buNone/>
            </a:pPr>
            <a:r>
              <a:rPr lang="en-ZA"/>
              <a:t> 7.2.4 Estimate carbon stock change (3/4)</a:t>
            </a:r>
            <a:endParaRPr/>
          </a:p>
        </p:txBody>
      </p:sp>
      <p:sp>
        <p:nvSpPr>
          <p:cNvPr id="871" name="Google Shape;871;p52"/>
          <p:cNvSpPr txBox="1"/>
          <p:nvPr>
            <p:ph idx="4294967295" type="body"/>
          </p:nvPr>
        </p:nvSpPr>
        <p:spPr>
          <a:xfrm>
            <a:off x="6522471" y="4283384"/>
            <a:ext cx="681900" cy="153300"/>
          </a:xfrm>
          <a:prstGeom prst="rect">
            <a:avLst/>
          </a:prstGeom>
          <a:solidFill>
            <a:srgbClr val="E7E7E7"/>
          </a:solidFill>
          <a:ln cap="flat" cmpd="sng" w="12700">
            <a:solidFill>
              <a:srgbClr val="BFBFBF"/>
            </a:solidFill>
            <a:prstDash val="solid"/>
            <a:miter lim="800000"/>
            <a:headEnd len="sm" w="sm" type="none"/>
            <a:tailEnd len="sm" w="sm" type="none"/>
          </a:ln>
        </p:spPr>
        <p:txBody>
          <a:bodyPr anchorCtr="0" anchor="ctr" bIns="45700" lIns="91425" spcFirstLastPara="1" rIns="91425" wrap="square" tIns="45700">
            <a:noAutofit/>
          </a:bodyPr>
          <a:lstStyle/>
          <a:p>
            <a:pPr indent="0" lvl="0" marL="0" rtl="0" algn="ctr">
              <a:lnSpc>
                <a:spcPct val="90000"/>
              </a:lnSpc>
              <a:spcBef>
                <a:spcPts val="0"/>
              </a:spcBef>
              <a:spcAft>
                <a:spcPts val="1200"/>
              </a:spcAft>
              <a:buClr>
                <a:srgbClr val="09294E"/>
              </a:buClr>
              <a:buSzPts val="800"/>
              <a:buNone/>
            </a:pPr>
            <a:r>
              <a:rPr lang="en-ZA" sz="800"/>
              <a:t>Chapter 7</a:t>
            </a:r>
            <a:endParaRPr sz="800"/>
          </a:p>
        </p:txBody>
      </p:sp>
      <p:sp>
        <p:nvSpPr>
          <p:cNvPr id="872" name="Google Shape;872;p52"/>
          <p:cNvSpPr txBox="1"/>
          <p:nvPr>
            <p:ph idx="4294967295" type="body"/>
          </p:nvPr>
        </p:nvSpPr>
        <p:spPr>
          <a:xfrm>
            <a:off x="8068228" y="4283384"/>
            <a:ext cx="685800" cy="153300"/>
          </a:xfrm>
          <a:prstGeom prst="rect">
            <a:avLst/>
          </a:prstGeom>
          <a:solidFill>
            <a:srgbClr val="E7E7E7"/>
          </a:solidFill>
          <a:ln cap="flat" cmpd="sng" w="12700">
            <a:solidFill>
              <a:srgbClr val="BFBFBF"/>
            </a:solidFill>
            <a:prstDash val="solid"/>
            <a:miter lim="800000"/>
            <a:headEnd len="sm" w="sm" type="none"/>
            <a:tailEnd len="sm" w="sm" type="none"/>
          </a:ln>
        </p:spPr>
        <p:txBody>
          <a:bodyPr anchorCtr="0" anchor="ctr" bIns="45700" lIns="91425" spcFirstLastPara="1" rIns="91425" wrap="square" tIns="45700">
            <a:noAutofit/>
          </a:bodyPr>
          <a:lstStyle/>
          <a:p>
            <a:pPr indent="0" lvl="0" marL="0" rtl="0" algn="l">
              <a:lnSpc>
                <a:spcPct val="90000"/>
              </a:lnSpc>
              <a:spcBef>
                <a:spcPts val="0"/>
              </a:spcBef>
              <a:spcAft>
                <a:spcPts val="1200"/>
              </a:spcAft>
              <a:buClr>
                <a:srgbClr val="09294E"/>
              </a:buClr>
              <a:buSzPts val="800"/>
              <a:buNone/>
            </a:pPr>
            <a:r>
              <a:rPr lang="en-ZA" sz="800"/>
              <a:t>Chapter 9</a:t>
            </a:r>
            <a:endParaRPr sz="800"/>
          </a:p>
        </p:txBody>
      </p:sp>
      <p:sp>
        <p:nvSpPr>
          <p:cNvPr id="873" name="Google Shape;873;p52"/>
          <p:cNvSpPr txBox="1"/>
          <p:nvPr>
            <p:ph idx="4294967295" type="body"/>
          </p:nvPr>
        </p:nvSpPr>
        <p:spPr>
          <a:xfrm>
            <a:off x="7295349" y="4283384"/>
            <a:ext cx="681900" cy="153300"/>
          </a:xfrm>
          <a:prstGeom prst="rect">
            <a:avLst/>
          </a:prstGeom>
          <a:solidFill>
            <a:srgbClr val="E7E7E7"/>
          </a:solidFill>
          <a:ln cap="flat" cmpd="sng" w="12700">
            <a:solidFill>
              <a:srgbClr val="BFBFBF"/>
            </a:solidFill>
            <a:prstDash val="solid"/>
            <a:miter lim="800000"/>
            <a:headEnd len="sm" w="sm" type="none"/>
            <a:tailEnd len="sm" w="sm" type="none"/>
          </a:ln>
        </p:spPr>
        <p:txBody>
          <a:bodyPr anchorCtr="0" anchor="ctr" bIns="45700" lIns="91425" spcFirstLastPara="1" rIns="91425" wrap="square" tIns="45700">
            <a:noAutofit/>
          </a:bodyPr>
          <a:lstStyle/>
          <a:p>
            <a:pPr indent="0" lvl="0" marL="0" rtl="0" algn="ctr">
              <a:lnSpc>
                <a:spcPct val="90000"/>
              </a:lnSpc>
              <a:spcBef>
                <a:spcPts val="0"/>
              </a:spcBef>
              <a:spcAft>
                <a:spcPts val="1200"/>
              </a:spcAft>
              <a:buClr>
                <a:srgbClr val="09294E"/>
              </a:buClr>
              <a:buSzPts val="800"/>
              <a:buNone/>
            </a:pPr>
            <a:r>
              <a:rPr lang="en-ZA" sz="800"/>
              <a:t>Chapter 8</a:t>
            </a:r>
            <a:endParaRPr sz="800"/>
          </a:p>
        </p:txBody>
      </p:sp>
      <p:sp>
        <p:nvSpPr>
          <p:cNvPr id="874" name="Google Shape;874;p52">
            <a:hlinkClick action="ppaction://hlinksldjump" r:id="rId4"/>
          </p:cNvPr>
          <p:cNvSpPr/>
          <p:nvPr/>
        </p:nvSpPr>
        <p:spPr>
          <a:xfrm>
            <a:off x="6531950" y="4283384"/>
            <a:ext cx="672600" cy="1533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800">
              <a:solidFill>
                <a:schemeClr val="lt1"/>
              </a:solidFill>
              <a:latin typeface="Open Sans"/>
              <a:ea typeface="Open Sans"/>
              <a:cs typeface="Open Sans"/>
              <a:sym typeface="Open Sans"/>
            </a:endParaRPr>
          </a:p>
        </p:txBody>
      </p:sp>
      <p:sp>
        <p:nvSpPr>
          <p:cNvPr id="875" name="Google Shape;875;p52">
            <a:hlinkClick action="ppaction://hlinksldjump" r:id="rId5"/>
          </p:cNvPr>
          <p:cNvSpPr/>
          <p:nvPr/>
        </p:nvSpPr>
        <p:spPr>
          <a:xfrm>
            <a:off x="7291574" y="4283384"/>
            <a:ext cx="681900" cy="1533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sp>
        <p:nvSpPr>
          <p:cNvPr id="876" name="Google Shape;876;p52">
            <a:hlinkClick action="ppaction://hlinksldjump" r:id="rId6"/>
          </p:cNvPr>
          <p:cNvSpPr/>
          <p:nvPr/>
        </p:nvSpPr>
        <p:spPr>
          <a:xfrm>
            <a:off x="8060677" y="4283384"/>
            <a:ext cx="681900" cy="1533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sp>
        <p:nvSpPr>
          <p:cNvPr id="877" name="Google Shape;877;p52"/>
          <p:cNvSpPr/>
          <p:nvPr/>
        </p:nvSpPr>
        <p:spPr>
          <a:xfrm>
            <a:off x="7380825" y="1026502"/>
            <a:ext cx="1373204" cy="781731"/>
          </a:xfrm>
          <a:custGeom>
            <a:rect b="b" l="l" r="r" t="t"/>
            <a:pathLst>
              <a:path extrusionOk="0" h="854351" w="1248367">
                <a:moveTo>
                  <a:pt x="0" y="85435"/>
                </a:moveTo>
                <a:cubicBezTo>
                  <a:pt x="0" y="38251"/>
                  <a:pt x="38251" y="0"/>
                  <a:pt x="85435" y="0"/>
                </a:cubicBezTo>
                <a:lnTo>
                  <a:pt x="1162932" y="0"/>
                </a:lnTo>
                <a:cubicBezTo>
                  <a:pt x="1210116" y="0"/>
                  <a:pt x="1248367" y="38251"/>
                  <a:pt x="1248367" y="85435"/>
                </a:cubicBezTo>
                <a:lnTo>
                  <a:pt x="1248367" y="768916"/>
                </a:lnTo>
                <a:cubicBezTo>
                  <a:pt x="1248367" y="816100"/>
                  <a:pt x="1210116" y="854351"/>
                  <a:pt x="1162932" y="854351"/>
                </a:cubicBezTo>
                <a:lnTo>
                  <a:pt x="85435" y="854351"/>
                </a:lnTo>
                <a:cubicBezTo>
                  <a:pt x="38251" y="854351"/>
                  <a:pt x="0" y="816100"/>
                  <a:pt x="0" y="768916"/>
                </a:cubicBezTo>
                <a:lnTo>
                  <a:pt x="0" y="85435"/>
                </a:lnTo>
                <a:close/>
              </a:path>
            </a:pathLst>
          </a:custGeom>
          <a:solidFill>
            <a:schemeClr val="lt2"/>
          </a:solidFill>
          <a:ln cap="flat" cmpd="sng" w="9525">
            <a:solidFill>
              <a:srgbClr val="A5A5A5"/>
            </a:solidFill>
            <a:prstDash val="solid"/>
            <a:round/>
            <a:headEnd len="sm" w="sm" type="none"/>
            <a:tailEnd len="sm" w="sm" type="none"/>
          </a:ln>
        </p:spPr>
        <p:txBody>
          <a:bodyPr anchorCtr="0" anchor="ctr" bIns="74550" lIns="74550" spcFirstLastPara="1" rIns="74550" wrap="square" tIns="74550">
            <a:noAutofit/>
          </a:bodyPr>
          <a:lstStyle/>
          <a:p>
            <a:pPr indent="0" lvl="0" marL="0" marR="0" rtl="0" algn="ctr">
              <a:lnSpc>
                <a:spcPct val="90000"/>
              </a:lnSpc>
              <a:spcBef>
                <a:spcPts val="0"/>
              </a:spcBef>
              <a:spcAft>
                <a:spcPts val="0"/>
              </a:spcAft>
              <a:buClr>
                <a:schemeClr val="lt1"/>
              </a:buClr>
              <a:buSzPts val="1300"/>
              <a:buFont typeface="Arial"/>
              <a:buNone/>
            </a:pPr>
            <a:r>
              <a:rPr lang="en-ZA" sz="1000">
                <a:solidFill>
                  <a:schemeClr val="dk2"/>
                </a:solidFill>
                <a:latin typeface="Open Sans"/>
                <a:ea typeface="Open Sans"/>
                <a:cs typeface="Open Sans"/>
                <a:sym typeface="Open Sans"/>
              </a:rPr>
              <a:t>Calculate GHG emissions and removals</a:t>
            </a:r>
            <a:endParaRPr sz="1000">
              <a:solidFill>
                <a:schemeClr val="dk2"/>
              </a:solidFill>
              <a:latin typeface="Open Sans"/>
              <a:ea typeface="Open Sans"/>
              <a:cs typeface="Open Sans"/>
              <a:sym typeface="Open Sans"/>
            </a:endParaRPr>
          </a:p>
        </p:txBody>
      </p:sp>
      <p:sp>
        <p:nvSpPr>
          <p:cNvPr id="878" name="Google Shape;878;p52"/>
          <p:cNvSpPr/>
          <p:nvPr/>
        </p:nvSpPr>
        <p:spPr>
          <a:xfrm>
            <a:off x="389975" y="1026502"/>
            <a:ext cx="1373204" cy="781731"/>
          </a:xfrm>
          <a:custGeom>
            <a:rect b="b" l="l" r="r" t="t"/>
            <a:pathLst>
              <a:path extrusionOk="0" h="854351" w="1248367">
                <a:moveTo>
                  <a:pt x="0" y="85435"/>
                </a:moveTo>
                <a:cubicBezTo>
                  <a:pt x="0" y="38251"/>
                  <a:pt x="38251" y="0"/>
                  <a:pt x="85435" y="0"/>
                </a:cubicBezTo>
                <a:lnTo>
                  <a:pt x="1162932" y="0"/>
                </a:lnTo>
                <a:cubicBezTo>
                  <a:pt x="1210116" y="0"/>
                  <a:pt x="1248367" y="38251"/>
                  <a:pt x="1248367" y="85435"/>
                </a:cubicBezTo>
                <a:lnTo>
                  <a:pt x="1248367" y="768916"/>
                </a:lnTo>
                <a:cubicBezTo>
                  <a:pt x="1248367" y="816100"/>
                  <a:pt x="1210116" y="854351"/>
                  <a:pt x="1162932" y="854351"/>
                </a:cubicBezTo>
                <a:lnTo>
                  <a:pt x="85435" y="854351"/>
                </a:lnTo>
                <a:cubicBezTo>
                  <a:pt x="38251" y="854351"/>
                  <a:pt x="0" y="816100"/>
                  <a:pt x="0" y="768916"/>
                </a:cubicBezTo>
                <a:lnTo>
                  <a:pt x="0" y="85435"/>
                </a:lnTo>
                <a:close/>
              </a:path>
            </a:pathLst>
          </a:custGeom>
          <a:solidFill>
            <a:schemeClr val="lt2"/>
          </a:solidFill>
          <a:ln cap="flat" cmpd="sng" w="9525">
            <a:solidFill>
              <a:srgbClr val="A5A5A5"/>
            </a:solidFill>
            <a:prstDash val="solid"/>
            <a:miter lim="800000"/>
            <a:headEnd len="sm" w="sm" type="none"/>
            <a:tailEnd len="sm" w="sm" type="none"/>
          </a:ln>
        </p:spPr>
        <p:txBody>
          <a:bodyPr anchorCtr="0" anchor="ctr" bIns="74550" lIns="74550" spcFirstLastPara="1" rIns="74550" wrap="square" tIns="74550">
            <a:noAutofit/>
          </a:bodyPr>
          <a:lstStyle/>
          <a:p>
            <a:pPr indent="0" lvl="0" marL="0" marR="0" rtl="0" algn="ctr">
              <a:lnSpc>
                <a:spcPct val="90000"/>
              </a:lnSpc>
              <a:spcBef>
                <a:spcPts val="0"/>
              </a:spcBef>
              <a:spcAft>
                <a:spcPts val="0"/>
              </a:spcAft>
              <a:buClr>
                <a:srgbClr val="3F3F3F"/>
              </a:buClr>
              <a:buSzPts val="1300"/>
              <a:buFont typeface="Arial"/>
              <a:buNone/>
            </a:pPr>
            <a:r>
              <a:rPr lang="en-ZA" sz="1000">
                <a:solidFill>
                  <a:srgbClr val="3F3F3F"/>
                </a:solidFill>
                <a:latin typeface="Open Sans"/>
                <a:ea typeface="Open Sans"/>
                <a:cs typeface="Open Sans"/>
                <a:sym typeface="Open Sans"/>
              </a:rPr>
              <a:t>Identify intended policy outcomes and target drivers</a:t>
            </a:r>
            <a:endParaRPr sz="1000">
              <a:solidFill>
                <a:srgbClr val="3F3F3F"/>
              </a:solidFill>
              <a:latin typeface="Open Sans"/>
              <a:ea typeface="Open Sans"/>
              <a:cs typeface="Open Sans"/>
              <a:sym typeface="Open Sans"/>
            </a:endParaRPr>
          </a:p>
        </p:txBody>
      </p:sp>
      <p:sp>
        <p:nvSpPr>
          <p:cNvPr id="879" name="Google Shape;879;p52"/>
          <p:cNvSpPr/>
          <p:nvPr/>
        </p:nvSpPr>
        <p:spPr>
          <a:xfrm>
            <a:off x="2137688" y="1026502"/>
            <a:ext cx="1373204" cy="781731"/>
          </a:xfrm>
          <a:custGeom>
            <a:rect b="b" l="l" r="r" t="t"/>
            <a:pathLst>
              <a:path extrusionOk="0" h="854351" w="1248367">
                <a:moveTo>
                  <a:pt x="0" y="85435"/>
                </a:moveTo>
                <a:cubicBezTo>
                  <a:pt x="0" y="38251"/>
                  <a:pt x="38251" y="0"/>
                  <a:pt x="85435" y="0"/>
                </a:cubicBezTo>
                <a:lnTo>
                  <a:pt x="1162932" y="0"/>
                </a:lnTo>
                <a:cubicBezTo>
                  <a:pt x="1210116" y="0"/>
                  <a:pt x="1248367" y="38251"/>
                  <a:pt x="1248367" y="85435"/>
                </a:cubicBezTo>
                <a:lnTo>
                  <a:pt x="1248367" y="768916"/>
                </a:lnTo>
                <a:cubicBezTo>
                  <a:pt x="1248367" y="816100"/>
                  <a:pt x="1210116" y="854351"/>
                  <a:pt x="1162932" y="854351"/>
                </a:cubicBezTo>
                <a:lnTo>
                  <a:pt x="85435" y="854351"/>
                </a:lnTo>
                <a:cubicBezTo>
                  <a:pt x="38251" y="854351"/>
                  <a:pt x="0" y="816100"/>
                  <a:pt x="0" y="768916"/>
                </a:cubicBezTo>
                <a:lnTo>
                  <a:pt x="0" y="85435"/>
                </a:lnTo>
                <a:close/>
              </a:path>
            </a:pathLst>
          </a:custGeom>
          <a:solidFill>
            <a:schemeClr val="lt2"/>
          </a:solidFill>
          <a:ln cap="flat" cmpd="sng" w="9525">
            <a:solidFill>
              <a:srgbClr val="A5A5A5"/>
            </a:solidFill>
            <a:prstDash val="solid"/>
            <a:miter lim="800000"/>
            <a:headEnd len="sm" w="sm" type="none"/>
            <a:tailEnd len="sm" w="sm" type="none"/>
          </a:ln>
        </p:spPr>
        <p:txBody>
          <a:bodyPr anchorCtr="0" anchor="ctr" bIns="74550" lIns="74550" spcFirstLastPara="1" rIns="74550" wrap="square" tIns="74550">
            <a:noAutofit/>
          </a:bodyPr>
          <a:lstStyle/>
          <a:p>
            <a:pPr indent="0" lvl="0" marL="0" marR="0" rtl="0" algn="ctr">
              <a:lnSpc>
                <a:spcPct val="90000"/>
              </a:lnSpc>
              <a:spcBef>
                <a:spcPts val="0"/>
              </a:spcBef>
              <a:spcAft>
                <a:spcPts val="0"/>
              </a:spcAft>
              <a:buClr>
                <a:srgbClr val="3F3F3F"/>
              </a:buClr>
              <a:buSzPts val="1300"/>
              <a:buFont typeface="Arial"/>
              <a:buNone/>
            </a:pPr>
            <a:r>
              <a:rPr lang="en-ZA" sz="1000">
                <a:solidFill>
                  <a:schemeClr val="dk2"/>
                </a:solidFill>
                <a:latin typeface="Open Sans"/>
                <a:ea typeface="Open Sans"/>
                <a:cs typeface="Open Sans"/>
                <a:sym typeface="Open Sans"/>
              </a:rPr>
              <a:t>Stratify the land</a:t>
            </a:r>
            <a:endParaRPr sz="1000">
              <a:solidFill>
                <a:schemeClr val="dk2"/>
              </a:solidFill>
              <a:latin typeface="Open Sans"/>
              <a:ea typeface="Open Sans"/>
              <a:cs typeface="Open Sans"/>
              <a:sym typeface="Open Sans"/>
            </a:endParaRPr>
          </a:p>
        </p:txBody>
      </p:sp>
      <p:sp>
        <p:nvSpPr>
          <p:cNvPr id="880" name="Google Shape;880;p52"/>
          <p:cNvSpPr/>
          <p:nvPr/>
        </p:nvSpPr>
        <p:spPr>
          <a:xfrm>
            <a:off x="5633113" y="1026502"/>
            <a:ext cx="1373204" cy="781731"/>
          </a:xfrm>
          <a:custGeom>
            <a:rect b="b" l="l" r="r" t="t"/>
            <a:pathLst>
              <a:path extrusionOk="0" h="854351" w="1248367">
                <a:moveTo>
                  <a:pt x="0" y="85435"/>
                </a:moveTo>
                <a:cubicBezTo>
                  <a:pt x="0" y="38251"/>
                  <a:pt x="38251" y="0"/>
                  <a:pt x="85435" y="0"/>
                </a:cubicBezTo>
                <a:lnTo>
                  <a:pt x="1162932" y="0"/>
                </a:lnTo>
                <a:cubicBezTo>
                  <a:pt x="1210116" y="0"/>
                  <a:pt x="1248367" y="38251"/>
                  <a:pt x="1248367" y="85435"/>
                </a:cubicBezTo>
                <a:lnTo>
                  <a:pt x="1248367" y="768916"/>
                </a:lnTo>
                <a:cubicBezTo>
                  <a:pt x="1248367" y="816100"/>
                  <a:pt x="1210116" y="854351"/>
                  <a:pt x="1162932" y="854351"/>
                </a:cubicBezTo>
                <a:lnTo>
                  <a:pt x="85435" y="854351"/>
                </a:lnTo>
                <a:cubicBezTo>
                  <a:pt x="38251" y="854351"/>
                  <a:pt x="0" y="816100"/>
                  <a:pt x="0" y="768916"/>
                </a:cubicBezTo>
                <a:lnTo>
                  <a:pt x="0" y="85435"/>
                </a:lnTo>
                <a:close/>
              </a:path>
            </a:pathLst>
          </a:custGeom>
          <a:solidFill>
            <a:schemeClr val="lt2"/>
          </a:solidFill>
          <a:ln cap="flat" cmpd="sng" w="28575">
            <a:solidFill>
              <a:schemeClr val="accent1"/>
            </a:solidFill>
            <a:prstDash val="solid"/>
            <a:miter lim="800000"/>
            <a:headEnd len="sm" w="sm" type="none"/>
            <a:tailEnd len="sm" w="sm" type="none"/>
          </a:ln>
        </p:spPr>
        <p:txBody>
          <a:bodyPr anchorCtr="0" anchor="ctr" bIns="74550" lIns="74550" spcFirstLastPara="1" rIns="74550" wrap="square" tIns="74550">
            <a:noAutofit/>
          </a:bodyPr>
          <a:lstStyle/>
          <a:p>
            <a:pPr indent="0" lvl="0" marL="0" marR="0" rtl="0" algn="ctr">
              <a:lnSpc>
                <a:spcPct val="90000"/>
              </a:lnSpc>
              <a:spcBef>
                <a:spcPts val="0"/>
              </a:spcBef>
              <a:spcAft>
                <a:spcPts val="0"/>
              </a:spcAft>
              <a:buClr>
                <a:schemeClr val="lt1"/>
              </a:buClr>
              <a:buSzPts val="1300"/>
              <a:buFont typeface="Arial"/>
              <a:buNone/>
            </a:pPr>
            <a:r>
              <a:rPr lang="en-ZA" sz="1000">
                <a:solidFill>
                  <a:schemeClr val="dk2"/>
                </a:solidFill>
                <a:latin typeface="Open Sans"/>
                <a:ea typeface="Open Sans"/>
                <a:cs typeface="Open Sans"/>
                <a:sym typeface="Open Sans"/>
              </a:rPr>
              <a:t>Estimate carbon stock change</a:t>
            </a:r>
            <a:endParaRPr sz="1000">
              <a:solidFill>
                <a:schemeClr val="dk2"/>
              </a:solidFill>
              <a:latin typeface="Open Sans"/>
              <a:ea typeface="Open Sans"/>
              <a:cs typeface="Open Sans"/>
              <a:sym typeface="Open Sans"/>
            </a:endParaRPr>
          </a:p>
        </p:txBody>
      </p:sp>
      <p:sp>
        <p:nvSpPr>
          <p:cNvPr id="881" name="Google Shape;881;p52"/>
          <p:cNvSpPr/>
          <p:nvPr/>
        </p:nvSpPr>
        <p:spPr>
          <a:xfrm>
            <a:off x="1818102" y="1278883"/>
            <a:ext cx="264653" cy="225230"/>
          </a:xfrm>
          <a:custGeom>
            <a:rect b="b" l="l" r="r" t="t"/>
            <a:pathLst>
              <a:path extrusionOk="0" h="309595" w="264653">
                <a:moveTo>
                  <a:pt x="0" y="61919"/>
                </a:moveTo>
                <a:lnTo>
                  <a:pt x="132327" y="61919"/>
                </a:lnTo>
                <a:lnTo>
                  <a:pt x="132327" y="0"/>
                </a:lnTo>
                <a:lnTo>
                  <a:pt x="264653" y="154798"/>
                </a:lnTo>
                <a:lnTo>
                  <a:pt x="132327" y="309595"/>
                </a:lnTo>
                <a:lnTo>
                  <a:pt x="132327" y="247676"/>
                </a:lnTo>
                <a:lnTo>
                  <a:pt x="0" y="247676"/>
                </a:lnTo>
                <a:lnTo>
                  <a:pt x="0" y="61919"/>
                </a:lnTo>
                <a:close/>
              </a:path>
            </a:pathLst>
          </a:custGeom>
          <a:solidFill>
            <a:schemeClr val="lt2"/>
          </a:solidFill>
          <a:ln>
            <a:noFill/>
          </a:ln>
        </p:spPr>
        <p:txBody>
          <a:bodyPr anchorCtr="0" anchor="ctr" bIns="61900" lIns="0" spcFirstLastPara="1" rIns="79375" wrap="square" tIns="61900">
            <a:noAutofit/>
          </a:bodyPr>
          <a:lstStyle/>
          <a:p>
            <a:pPr indent="0" lvl="0" marL="0" marR="0" rtl="0" algn="ctr">
              <a:lnSpc>
                <a:spcPct val="90000"/>
              </a:lnSpc>
              <a:spcBef>
                <a:spcPts val="0"/>
              </a:spcBef>
              <a:spcAft>
                <a:spcPts val="0"/>
              </a:spcAft>
              <a:buClr>
                <a:srgbClr val="000000"/>
              </a:buClr>
              <a:buSzPts val="1400"/>
              <a:buFont typeface="Arial"/>
              <a:buNone/>
            </a:pPr>
            <a:r>
              <a:t/>
            </a:r>
            <a:endParaRPr sz="1400">
              <a:solidFill>
                <a:srgbClr val="FFFFFF"/>
              </a:solidFill>
              <a:latin typeface="Arial"/>
              <a:ea typeface="Arial"/>
              <a:cs typeface="Arial"/>
              <a:sym typeface="Arial"/>
            </a:endParaRPr>
          </a:p>
        </p:txBody>
      </p:sp>
      <p:sp>
        <p:nvSpPr>
          <p:cNvPr id="882" name="Google Shape;882;p52"/>
          <p:cNvSpPr/>
          <p:nvPr/>
        </p:nvSpPr>
        <p:spPr>
          <a:xfrm>
            <a:off x="3570705" y="1278883"/>
            <a:ext cx="264653" cy="225230"/>
          </a:xfrm>
          <a:custGeom>
            <a:rect b="b" l="l" r="r" t="t"/>
            <a:pathLst>
              <a:path extrusionOk="0" h="309595" w="264653">
                <a:moveTo>
                  <a:pt x="0" y="61919"/>
                </a:moveTo>
                <a:lnTo>
                  <a:pt x="132327" y="61919"/>
                </a:lnTo>
                <a:lnTo>
                  <a:pt x="132327" y="0"/>
                </a:lnTo>
                <a:lnTo>
                  <a:pt x="264653" y="154798"/>
                </a:lnTo>
                <a:lnTo>
                  <a:pt x="132327" y="309595"/>
                </a:lnTo>
                <a:lnTo>
                  <a:pt x="132327" y="247676"/>
                </a:lnTo>
                <a:lnTo>
                  <a:pt x="0" y="247676"/>
                </a:lnTo>
                <a:lnTo>
                  <a:pt x="0" y="61919"/>
                </a:lnTo>
                <a:close/>
              </a:path>
            </a:pathLst>
          </a:custGeom>
          <a:solidFill>
            <a:schemeClr val="lt2"/>
          </a:solidFill>
          <a:ln>
            <a:noFill/>
          </a:ln>
        </p:spPr>
        <p:txBody>
          <a:bodyPr anchorCtr="0" anchor="ctr" bIns="61900" lIns="0" spcFirstLastPara="1" rIns="79375" wrap="square" tIns="61900">
            <a:noAutofit/>
          </a:bodyPr>
          <a:lstStyle/>
          <a:p>
            <a:pPr indent="0" lvl="0" marL="0" marR="0" rtl="0" algn="ctr">
              <a:lnSpc>
                <a:spcPct val="90000"/>
              </a:lnSpc>
              <a:spcBef>
                <a:spcPts val="0"/>
              </a:spcBef>
              <a:spcAft>
                <a:spcPts val="0"/>
              </a:spcAft>
              <a:buClr>
                <a:srgbClr val="000000"/>
              </a:buClr>
              <a:buSzPts val="1400"/>
              <a:buFont typeface="Arial"/>
              <a:buNone/>
            </a:pPr>
            <a:r>
              <a:t/>
            </a:r>
            <a:endParaRPr sz="1400">
              <a:solidFill>
                <a:srgbClr val="FFFFFF"/>
              </a:solidFill>
              <a:latin typeface="Arial"/>
              <a:ea typeface="Arial"/>
              <a:cs typeface="Arial"/>
              <a:sym typeface="Arial"/>
            </a:endParaRPr>
          </a:p>
        </p:txBody>
      </p:sp>
      <p:sp>
        <p:nvSpPr>
          <p:cNvPr id="883" name="Google Shape;883;p52"/>
          <p:cNvSpPr/>
          <p:nvPr/>
        </p:nvSpPr>
        <p:spPr>
          <a:xfrm>
            <a:off x="5323307" y="1278883"/>
            <a:ext cx="264653" cy="225230"/>
          </a:xfrm>
          <a:custGeom>
            <a:rect b="b" l="l" r="r" t="t"/>
            <a:pathLst>
              <a:path extrusionOk="0" h="309595" w="264653">
                <a:moveTo>
                  <a:pt x="0" y="61919"/>
                </a:moveTo>
                <a:lnTo>
                  <a:pt x="132327" y="61919"/>
                </a:lnTo>
                <a:lnTo>
                  <a:pt x="132327" y="0"/>
                </a:lnTo>
                <a:lnTo>
                  <a:pt x="264653" y="154798"/>
                </a:lnTo>
                <a:lnTo>
                  <a:pt x="132327" y="309595"/>
                </a:lnTo>
                <a:lnTo>
                  <a:pt x="132327" y="247676"/>
                </a:lnTo>
                <a:lnTo>
                  <a:pt x="0" y="247676"/>
                </a:lnTo>
                <a:lnTo>
                  <a:pt x="0" y="61919"/>
                </a:lnTo>
                <a:close/>
              </a:path>
            </a:pathLst>
          </a:custGeom>
          <a:solidFill>
            <a:schemeClr val="lt2"/>
          </a:solidFill>
          <a:ln>
            <a:noFill/>
          </a:ln>
        </p:spPr>
        <p:txBody>
          <a:bodyPr anchorCtr="0" anchor="ctr" bIns="61900" lIns="0" spcFirstLastPara="1" rIns="79375" wrap="square" tIns="61900">
            <a:noAutofit/>
          </a:bodyPr>
          <a:lstStyle/>
          <a:p>
            <a:pPr indent="0" lvl="0" marL="0" marR="0" rtl="0" algn="ctr">
              <a:lnSpc>
                <a:spcPct val="90000"/>
              </a:lnSpc>
              <a:spcBef>
                <a:spcPts val="0"/>
              </a:spcBef>
              <a:spcAft>
                <a:spcPts val="0"/>
              </a:spcAft>
              <a:buClr>
                <a:srgbClr val="000000"/>
              </a:buClr>
              <a:buSzPts val="1400"/>
              <a:buFont typeface="Arial"/>
              <a:buNone/>
            </a:pPr>
            <a:r>
              <a:t/>
            </a:r>
            <a:endParaRPr sz="1400">
              <a:solidFill>
                <a:srgbClr val="FFFFFF"/>
              </a:solidFill>
              <a:latin typeface="Arial"/>
              <a:ea typeface="Arial"/>
              <a:cs typeface="Arial"/>
              <a:sym typeface="Arial"/>
            </a:endParaRPr>
          </a:p>
        </p:txBody>
      </p:sp>
      <p:sp>
        <p:nvSpPr>
          <p:cNvPr id="884" name="Google Shape;884;p52"/>
          <p:cNvSpPr/>
          <p:nvPr/>
        </p:nvSpPr>
        <p:spPr>
          <a:xfrm>
            <a:off x="7075909" y="1278883"/>
            <a:ext cx="264653" cy="225230"/>
          </a:xfrm>
          <a:custGeom>
            <a:rect b="b" l="l" r="r" t="t"/>
            <a:pathLst>
              <a:path extrusionOk="0" h="309595" w="264653">
                <a:moveTo>
                  <a:pt x="0" y="61919"/>
                </a:moveTo>
                <a:lnTo>
                  <a:pt x="132327" y="61919"/>
                </a:lnTo>
                <a:lnTo>
                  <a:pt x="132327" y="0"/>
                </a:lnTo>
                <a:lnTo>
                  <a:pt x="264653" y="154798"/>
                </a:lnTo>
                <a:lnTo>
                  <a:pt x="132327" y="309595"/>
                </a:lnTo>
                <a:lnTo>
                  <a:pt x="132327" y="247676"/>
                </a:lnTo>
                <a:lnTo>
                  <a:pt x="0" y="247676"/>
                </a:lnTo>
                <a:lnTo>
                  <a:pt x="0" y="61919"/>
                </a:lnTo>
                <a:close/>
              </a:path>
            </a:pathLst>
          </a:custGeom>
          <a:solidFill>
            <a:schemeClr val="lt2"/>
          </a:solidFill>
          <a:ln>
            <a:noFill/>
          </a:ln>
        </p:spPr>
        <p:txBody>
          <a:bodyPr anchorCtr="0" anchor="ctr" bIns="61900" lIns="0" spcFirstLastPara="1" rIns="79375" wrap="square" tIns="61900">
            <a:noAutofit/>
          </a:bodyPr>
          <a:lstStyle/>
          <a:p>
            <a:pPr indent="0" lvl="0" marL="0" marR="0" rtl="0" algn="ctr">
              <a:lnSpc>
                <a:spcPct val="90000"/>
              </a:lnSpc>
              <a:spcBef>
                <a:spcPts val="0"/>
              </a:spcBef>
              <a:spcAft>
                <a:spcPts val="0"/>
              </a:spcAft>
              <a:buClr>
                <a:srgbClr val="000000"/>
              </a:buClr>
              <a:buSzPts val="1400"/>
              <a:buFont typeface="Arial"/>
              <a:buNone/>
            </a:pPr>
            <a:r>
              <a:t/>
            </a:r>
            <a:endParaRPr sz="1400">
              <a:solidFill>
                <a:srgbClr val="FFFFFF"/>
              </a:solidFill>
              <a:latin typeface="Arial"/>
              <a:ea typeface="Arial"/>
              <a:cs typeface="Arial"/>
              <a:sym typeface="Arial"/>
            </a:endParaRPr>
          </a:p>
        </p:txBody>
      </p:sp>
      <p:sp>
        <p:nvSpPr>
          <p:cNvPr id="885" name="Google Shape;885;p52"/>
          <p:cNvSpPr/>
          <p:nvPr/>
        </p:nvSpPr>
        <p:spPr>
          <a:xfrm>
            <a:off x="3885400" y="1026502"/>
            <a:ext cx="1373204" cy="781731"/>
          </a:xfrm>
          <a:custGeom>
            <a:rect b="b" l="l" r="r" t="t"/>
            <a:pathLst>
              <a:path extrusionOk="0" h="854351" w="1248367">
                <a:moveTo>
                  <a:pt x="0" y="85435"/>
                </a:moveTo>
                <a:cubicBezTo>
                  <a:pt x="0" y="38251"/>
                  <a:pt x="38251" y="0"/>
                  <a:pt x="85435" y="0"/>
                </a:cubicBezTo>
                <a:lnTo>
                  <a:pt x="1162932" y="0"/>
                </a:lnTo>
                <a:cubicBezTo>
                  <a:pt x="1210116" y="0"/>
                  <a:pt x="1248367" y="38251"/>
                  <a:pt x="1248367" y="85435"/>
                </a:cubicBezTo>
                <a:lnTo>
                  <a:pt x="1248367" y="768916"/>
                </a:lnTo>
                <a:cubicBezTo>
                  <a:pt x="1248367" y="816100"/>
                  <a:pt x="1210116" y="854351"/>
                  <a:pt x="1162932" y="854351"/>
                </a:cubicBezTo>
                <a:lnTo>
                  <a:pt x="85435" y="854351"/>
                </a:lnTo>
                <a:cubicBezTo>
                  <a:pt x="38251" y="854351"/>
                  <a:pt x="0" y="816100"/>
                  <a:pt x="0" y="768916"/>
                </a:cubicBezTo>
                <a:lnTo>
                  <a:pt x="0" y="85435"/>
                </a:lnTo>
                <a:close/>
              </a:path>
            </a:pathLst>
          </a:custGeom>
          <a:solidFill>
            <a:schemeClr val="lt2"/>
          </a:solidFill>
          <a:ln cap="flat" cmpd="sng" w="9525">
            <a:solidFill>
              <a:srgbClr val="A5A5A5"/>
            </a:solidFill>
            <a:prstDash val="solid"/>
            <a:miter lim="800000"/>
            <a:headEnd len="sm" w="sm" type="none"/>
            <a:tailEnd len="sm" w="sm" type="none"/>
          </a:ln>
        </p:spPr>
        <p:txBody>
          <a:bodyPr anchorCtr="0" anchor="ctr" bIns="74550" lIns="74550" spcFirstLastPara="1" rIns="74550" wrap="square" tIns="74550">
            <a:noAutofit/>
          </a:bodyPr>
          <a:lstStyle/>
          <a:p>
            <a:pPr indent="0" lvl="0" marL="0" marR="0" rtl="0" algn="ctr">
              <a:lnSpc>
                <a:spcPct val="90000"/>
              </a:lnSpc>
              <a:spcBef>
                <a:spcPts val="0"/>
              </a:spcBef>
              <a:spcAft>
                <a:spcPts val="0"/>
              </a:spcAft>
              <a:buClr>
                <a:schemeClr val="lt1"/>
              </a:buClr>
              <a:buSzPts val="1300"/>
              <a:buFont typeface="Arial"/>
              <a:buNone/>
            </a:pPr>
            <a:r>
              <a:rPr lang="en-ZA" sz="1000">
                <a:solidFill>
                  <a:schemeClr val="dk2"/>
                </a:solidFill>
                <a:latin typeface="Open Sans"/>
                <a:ea typeface="Open Sans"/>
                <a:cs typeface="Open Sans"/>
                <a:sym typeface="Open Sans"/>
              </a:rPr>
              <a:t>Estimate the area of land in each stratum</a:t>
            </a:r>
            <a:endParaRPr sz="1000">
              <a:solidFill>
                <a:schemeClr val="dk2"/>
              </a:solidFill>
              <a:latin typeface="Open Sans"/>
              <a:ea typeface="Open Sans"/>
              <a:cs typeface="Open Sans"/>
              <a:sym typeface="Open Sans"/>
            </a:endParaRPr>
          </a:p>
        </p:txBody>
      </p:sp>
      <p:sp>
        <p:nvSpPr>
          <p:cNvPr id="886" name="Google Shape;886;p52"/>
          <p:cNvSpPr txBox="1"/>
          <p:nvPr/>
        </p:nvSpPr>
        <p:spPr>
          <a:xfrm>
            <a:off x="2991163" y="2920675"/>
            <a:ext cx="1793400" cy="582600"/>
          </a:xfrm>
          <a:prstGeom prst="rect">
            <a:avLst/>
          </a:prstGeom>
          <a:solidFill>
            <a:schemeClr val="dk2"/>
          </a:solidFill>
          <a:ln cap="flat" cmpd="sng" w="9525">
            <a:solidFill>
              <a:srgbClr val="BFD7F2"/>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rPr lang="en-ZA" sz="600">
                <a:latin typeface="Open Sans"/>
                <a:ea typeface="Open Sans"/>
                <a:cs typeface="Open Sans"/>
                <a:sym typeface="Open Sans"/>
              </a:rPr>
              <a:t> </a:t>
            </a:r>
            <a:endParaRPr sz="600">
              <a:latin typeface="Open Sans"/>
              <a:ea typeface="Open Sans"/>
              <a:cs typeface="Open Sans"/>
              <a:sym typeface="Open Sans"/>
            </a:endParaRPr>
          </a:p>
        </p:txBody>
      </p:sp>
      <p:sp>
        <p:nvSpPr>
          <p:cNvPr id="887" name="Google Shape;887;p52"/>
          <p:cNvSpPr/>
          <p:nvPr/>
        </p:nvSpPr>
        <p:spPr>
          <a:xfrm>
            <a:off x="3326349" y="1987425"/>
            <a:ext cx="812400" cy="933600"/>
          </a:xfrm>
          <a:prstGeom prst="downArrowCallout">
            <a:avLst>
              <a:gd fmla="val 25000" name="adj1"/>
              <a:gd fmla="val 25000" name="adj2"/>
              <a:gd fmla="val 25000" name="adj3"/>
              <a:gd fmla="val 64977" name="adj4"/>
            </a:avLst>
          </a:prstGeom>
          <a:solidFill>
            <a:schemeClr val="dk2"/>
          </a:solidFill>
          <a:ln cap="flat" cmpd="sng" w="12700">
            <a:solidFill>
              <a:schemeClr val="dk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ZA" sz="600">
                <a:solidFill>
                  <a:srgbClr val="FFFFFF"/>
                </a:solidFill>
                <a:latin typeface="Open Sans"/>
                <a:ea typeface="Open Sans"/>
                <a:cs typeface="Open Sans"/>
                <a:sym typeface="Open Sans"/>
              </a:rPr>
              <a:t>Forest carbon stock at time </a:t>
            </a:r>
            <a:r>
              <a:rPr i="1" lang="en-ZA" sz="600">
                <a:solidFill>
                  <a:srgbClr val="FFFFFF"/>
                </a:solidFill>
                <a:latin typeface="Open Sans"/>
                <a:ea typeface="Open Sans"/>
                <a:cs typeface="Open Sans"/>
                <a:sym typeface="Open Sans"/>
              </a:rPr>
              <a:t>t</a:t>
            </a:r>
            <a:r>
              <a:rPr baseline="-25000" lang="en-ZA" sz="600">
                <a:solidFill>
                  <a:srgbClr val="FFFFFF"/>
                </a:solidFill>
                <a:latin typeface="Open Sans"/>
                <a:ea typeface="Open Sans"/>
                <a:cs typeface="Open Sans"/>
                <a:sym typeface="Open Sans"/>
              </a:rPr>
              <a:t>2</a:t>
            </a:r>
            <a:r>
              <a:rPr lang="en-ZA" sz="600">
                <a:solidFill>
                  <a:srgbClr val="FFFFFF"/>
                </a:solidFill>
                <a:latin typeface="Open Sans"/>
                <a:ea typeface="Open Sans"/>
                <a:cs typeface="Open Sans"/>
                <a:sym typeface="Open Sans"/>
              </a:rPr>
              <a:t> </a:t>
            </a:r>
            <a:endParaRPr sz="600">
              <a:latin typeface="Open Sans"/>
              <a:ea typeface="Open Sans"/>
              <a:cs typeface="Open Sans"/>
              <a:sym typeface="Open Sans"/>
            </a:endParaRPr>
          </a:p>
          <a:p>
            <a:pPr indent="0" lvl="0" marL="0" marR="0" rtl="0" algn="ctr">
              <a:spcBef>
                <a:spcPts val="0"/>
              </a:spcBef>
              <a:spcAft>
                <a:spcPts val="0"/>
              </a:spcAft>
              <a:buNone/>
            </a:pPr>
            <a:r>
              <a:rPr lang="en-ZA" sz="600">
                <a:solidFill>
                  <a:srgbClr val="FFFFFF"/>
                </a:solidFill>
                <a:latin typeface="Open Sans"/>
                <a:ea typeface="Open Sans"/>
                <a:cs typeface="Open Sans"/>
                <a:sym typeface="Open Sans"/>
              </a:rPr>
              <a:t>(t C)</a:t>
            </a:r>
            <a:endParaRPr sz="600">
              <a:latin typeface="Open Sans"/>
              <a:ea typeface="Open Sans"/>
              <a:cs typeface="Open Sans"/>
              <a:sym typeface="Open Sans"/>
            </a:endParaRPr>
          </a:p>
        </p:txBody>
      </p:sp>
      <p:sp>
        <p:nvSpPr>
          <p:cNvPr id="888" name="Google Shape;888;p52"/>
          <p:cNvSpPr/>
          <p:nvPr/>
        </p:nvSpPr>
        <p:spPr>
          <a:xfrm>
            <a:off x="4161524" y="1987425"/>
            <a:ext cx="812400" cy="933600"/>
          </a:xfrm>
          <a:prstGeom prst="downArrowCallout">
            <a:avLst>
              <a:gd fmla="val 25000" name="adj1"/>
              <a:gd fmla="val 25000" name="adj2"/>
              <a:gd fmla="val 25000" name="adj3"/>
              <a:gd fmla="val 64977" name="adj4"/>
            </a:avLst>
          </a:prstGeom>
          <a:solidFill>
            <a:schemeClr val="dk2"/>
          </a:solidFill>
          <a:ln cap="flat" cmpd="sng" w="12700">
            <a:solidFill>
              <a:schemeClr val="dk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ZA" sz="600">
                <a:solidFill>
                  <a:srgbClr val="FFFFFF"/>
                </a:solidFill>
                <a:latin typeface="Open Sans"/>
                <a:ea typeface="Open Sans"/>
                <a:cs typeface="Open Sans"/>
                <a:sym typeface="Open Sans"/>
              </a:rPr>
              <a:t>Forest carbon stock at time </a:t>
            </a:r>
            <a:r>
              <a:rPr i="1" lang="en-ZA" sz="600">
                <a:solidFill>
                  <a:srgbClr val="FFFFFF"/>
                </a:solidFill>
                <a:latin typeface="Open Sans"/>
                <a:ea typeface="Open Sans"/>
                <a:cs typeface="Open Sans"/>
                <a:sym typeface="Open Sans"/>
              </a:rPr>
              <a:t>t</a:t>
            </a:r>
            <a:r>
              <a:rPr baseline="-25000" lang="en-ZA" sz="600">
                <a:solidFill>
                  <a:srgbClr val="FFFFFF"/>
                </a:solidFill>
                <a:latin typeface="Open Sans"/>
                <a:ea typeface="Open Sans"/>
                <a:cs typeface="Open Sans"/>
                <a:sym typeface="Open Sans"/>
              </a:rPr>
              <a:t>1</a:t>
            </a:r>
            <a:r>
              <a:rPr lang="en-ZA" sz="600">
                <a:solidFill>
                  <a:srgbClr val="FFFFFF"/>
                </a:solidFill>
                <a:latin typeface="Open Sans"/>
                <a:ea typeface="Open Sans"/>
                <a:cs typeface="Open Sans"/>
                <a:sym typeface="Open Sans"/>
              </a:rPr>
              <a:t> </a:t>
            </a:r>
            <a:endParaRPr sz="600">
              <a:latin typeface="Open Sans"/>
              <a:ea typeface="Open Sans"/>
              <a:cs typeface="Open Sans"/>
              <a:sym typeface="Open Sans"/>
            </a:endParaRPr>
          </a:p>
          <a:p>
            <a:pPr indent="0" lvl="0" marL="0" marR="0" rtl="0" algn="ctr">
              <a:spcBef>
                <a:spcPts val="0"/>
              </a:spcBef>
              <a:spcAft>
                <a:spcPts val="0"/>
              </a:spcAft>
              <a:buNone/>
            </a:pPr>
            <a:r>
              <a:rPr lang="en-ZA" sz="600">
                <a:solidFill>
                  <a:srgbClr val="FFFFFF"/>
                </a:solidFill>
                <a:latin typeface="Open Sans"/>
                <a:ea typeface="Open Sans"/>
                <a:cs typeface="Open Sans"/>
                <a:sym typeface="Open Sans"/>
              </a:rPr>
              <a:t>(t C)</a:t>
            </a:r>
            <a:endParaRPr sz="600">
              <a:latin typeface="Open Sans"/>
              <a:ea typeface="Open Sans"/>
              <a:cs typeface="Open Sans"/>
              <a:sym typeface="Open Sans"/>
            </a:endParaRPr>
          </a:p>
        </p:txBody>
      </p:sp>
      <p:sp>
        <p:nvSpPr>
          <p:cNvPr id="889" name="Google Shape;889;p52"/>
          <p:cNvSpPr/>
          <p:nvPr/>
        </p:nvSpPr>
        <p:spPr>
          <a:xfrm>
            <a:off x="311700" y="3685805"/>
            <a:ext cx="1125600" cy="691500"/>
          </a:xfrm>
          <a:prstGeom prst="rightArrowCallout">
            <a:avLst>
              <a:gd fmla="val 25000" name="adj1"/>
              <a:gd fmla="val 25000" name="adj2"/>
              <a:gd fmla="val 25000" name="adj3"/>
              <a:gd fmla="val 64977" name="adj4"/>
            </a:avLst>
          </a:prstGeom>
          <a:solidFill>
            <a:schemeClr val="dk2"/>
          </a:solidFill>
          <a:ln cap="flat" cmpd="sng" w="12700">
            <a:solidFill>
              <a:schemeClr val="dk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ZA" sz="600">
                <a:solidFill>
                  <a:srgbClr val="FFFFFF"/>
                </a:solidFill>
                <a:latin typeface="Open Sans"/>
                <a:ea typeface="Open Sans"/>
                <a:cs typeface="Open Sans"/>
                <a:sym typeface="Open Sans"/>
              </a:rPr>
              <a:t>Forest carbon stock at a given point in time </a:t>
            </a:r>
            <a:endParaRPr sz="600">
              <a:latin typeface="Open Sans"/>
              <a:ea typeface="Open Sans"/>
              <a:cs typeface="Open Sans"/>
              <a:sym typeface="Open Sans"/>
            </a:endParaRPr>
          </a:p>
          <a:p>
            <a:pPr indent="0" lvl="0" marL="0" marR="0" rtl="0" algn="ctr">
              <a:spcBef>
                <a:spcPts val="0"/>
              </a:spcBef>
              <a:spcAft>
                <a:spcPts val="0"/>
              </a:spcAft>
              <a:buNone/>
            </a:pPr>
            <a:r>
              <a:rPr lang="en-ZA" sz="600">
                <a:solidFill>
                  <a:srgbClr val="FFFFFF"/>
                </a:solidFill>
                <a:latin typeface="Open Sans"/>
                <a:ea typeface="Open Sans"/>
                <a:cs typeface="Open Sans"/>
                <a:sym typeface="Open Sans"/>
              </a:rPr>
              <a:t>(t C)</a:t>
            </a:r>
            <a:endParaRPr sz="600">
              <a:latin typeface="Open Sans"/>
              <a:ea typeface="Open Sans"/>
              <a:cs typeface="Open Sans"/>
              <a:sym typeface="Open Sans"/>
            </a:endParaRPr>
          </a:p>
        </p:txBody>
      </p:sp>
      <p:sp>
        <p:nvSpPr>
          <p:cNvPr id="890" name="Google Shape;890;p52"/>
          <p:cNvSpPr/>
          <p:nvPr/>
        </p:nvSpPr>
        <p:spPr>
          <a:xfrm>
            <a:off x="5554260" y="3653455"/>
            <a:ext cx="306000" cy="246000"/>
          </a:xfrm>
          <a:prstGeom prst="downArrow">
            <a:avLst>
              <a:gd fmla="val 50000" name="adj1"/>
              <a:gd fmla="val 50000" name="adj2"/>
            </a:avLst>
          </a:prstGeom>
          <a:solidFill>
            <a:schemeClr val="dk2"/>
          </a:solidFill>
          <a:ln cap="flat" cmpd="sng" w="12700">
            <a:solidFill>
              <a:schemeClr val="dk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600">
              <a:solidFill>
                <a:srgbClr val="FFFFFF"/>
              </a:solidFill>
              <a:latin typeface="Open Sans"/>
              <a:ea typeface="Open Sans"/>
              <a:cs typeface="Open Sans"/>
              <a:sym typeface="Open Sans"/>
            </a:endParaRPr>
          </a:p>
        </p:txBody>
      </p:sp>
      <p:sp>
        <p:nvSpPr>
          <p:cNvPr id="891" name="Google Shape;891;p52"/>
          <p:cNvSpPr/>
          <p:nvPr/>
        </p:nvSpPr>
        <p:spPr>
          <a:xfrm>
            <a:off x="2150144" y="4214558"/>
            <a:ext cx="318600" cy="321900"/>
          </a:xfrm>
          <a:prstGeom prst="upArrow">
            <a:avLst>
              <a:gd fmla="val 50000" name="adj1"/>
              <a:gd fmla="val 50000" name="adj2"/>
            </a:avLst>
          </a:prstGeom>
          <a:solidFill>
            <a:schemeClr val="dk2"/>
          </a:solidFill>
          <a:ln cap="flat" cmpd="sng" w="12700">
            <a:solidFill>
              <a:schemeClr val="dk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600">
              <a:solidFill>
                <a:srgbClr val="FFFFFF"/>
              </a:solidFill>
              <a:latin typeface="Open Sans"/>
              <a:ea typeface="Open Sans"/>
              <a:cs typeface="Open Sans"/>
              <a:sym typeface="Open Sans"/>
            </a:endParaRPr>
          </a:p>
        </p:txBody>
      </p:sp>
      <p:sp>
        <p:nvSpPr>
          <p:cNvPr id="892" name="Google Shape;892;p52"/>
          <p:cNvSpPr/>
          <p:nvPr/>
        </p:nvSpPr>
        <p:spPr>
          <a:xfrm>
            <a:off x="2740382" y="4214557"/>
            <a:ext cx="318600" cy="321900"/>
          </a:xfrm>
          <a:prstGeom prst="upArrow">
            <a:avLst>
              <a:gd fmla="val 50000" name="adj1"/>
              <a:gd fmla="val 50000" name="adj2"/>
            </a:avLst>
          </a:prstGeom>
          <a:solidFill>
            <a:schemeClr val="dk2"/>
          </a:solidFill>
          <a:ln cap="flat" cmpd="sng" w="12700">
            <a:solidFill>
              <a:schemeClr val="dk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600">
              <a:solidFill>
                <a:srgbClr val="FFFFFF"/>
              </a:solidFill>
              <a:latin typeface="Open Sans"/>
              <a:ea typeface="Open Sans"/>
              <a:cs typeface="Open Sans"/>
              <a:sym typeface="Open Sans"/>
            </a:endParaRPr>
          </a:p>
        </p:txBody>
      </p:sp>
      <p:sp>
        <p:nvSpPr>
          <p:cNvPr id="893" name="Google Shape;893;p52"/>
          <p:cNvSpPr/>
          <p:nvPr/>
        </p:nvSpPr>
        <p:spPr>
          <a:xfrm>
            <a:off x="3450560" y="4149103"/>
            <a:ext cx="318600" cy="271500"/>
          </a:xfrm>
          <a:prstGeom prst="upArrow">
            <a:avLst>
              <a:gd fmla="val 50000" name="adj1"/>
              <a:gd fmla="val 50000" name="adj2"/>
            </a:avLst>
          </a:prstGeom>
          <a:solidFill>
            <a:schemeClr val="dk2"/>
          </a:solidFill>
          <a:ln cap="flat" cmpd="sng" w="12700">
            <a:solidFill>
              <a:schemeClr val="dk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600">
              <a:solidFill>
                <a:srgbClr val="FFFFFF"/>
              </a:solidFill>
              <a:latin typeface="Open Sans"/>
              <a:ea typeface="Open Sans"/>
              <a:cs typeface="Open Sans"/>
              <a:sym typeface="Open Sans"/>
            </a:endParaRPr>
          </a:p>
        </p:txBody>
      </p:sp>
      <p:sp>
        <p:nvSpPr>
          <p:cNvPr id="894" name="Google Shape;894;p52"/>
          <p:cNvSpPr/>
          <p:nvPr/>
        </p:nvSpPr>
        <p:spPr>
          <a:xfrm rot="-1919314">
            <a:off x="5131854" y="4112344"/>
            <a:ext cx="325059" cy="520448"/>
          </a:xfrm>
          <a:prstGeom prst="upArrow">
            <a:avLst>
              <a:gd fmla="val 50000" name="adj1"/>
              <a:gd fmla="val 50000" name="adj2"/>
            </a:avLst>
          </a:prstGeom>
          <a:solidFill>
            <a:schemeClr val="dk2"/>
          </a:solidFill>
          <a:ln cap="flat" cmpd="sng" w="12700">
            <a:solidFill>
              <a:schemeClr val="dk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600">
              <a:solidFill>
                <a:srgbClr val="FFFFFF"/>
              </a:solidFill>
              <a:latin typeface="Open Sans"/>
              <a:ea typeface="Open Sans"/>
              <a:cs typeface="Open Sans"/>
              <a:sym typeface="Open Sans"/>
            </a:endParaRPr>
          </a:p>
        </p:txBody>
      </p:sp>
      <p:sp>
        <p:nvSpPr>
          <p:cNvPr id="895" name="Google Shape;895;p52"/>
          <p:cNvSpPr/>
          <p:nvPr/>
        </p:nvSpPr>
        <p:spPr>
          <a:xfrm>
            <a:off x="5185380" y="4497923"/>
            <a:ext cx="966900" cy="458700"/>
          </a:xfrm>
          <a:prstGeom prst="rect">
            <a:avLst/>
          </a:prstGeom>
          <a:solidFill>
            <a:schemeClr val="dk2"/>
          </a:solidFill>
          <a:ln cap="flat" cmpd="sng" w="12700">
            <a:solidFill>
              <a:schemeClr val="dk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ZA" sz="600">
                <a:solidFill>
                  <a:srgbClr val="FFFFFF"/>
                </a:solidFill>
                <a:latin typeface="Open Sans"/>
                <a:ea typeface="Open Sans"/>
                <a:cs typeface="Open Sans"/>
                <a:sym typeface="Open Sans"/>
              </a:rPr>
              <a:t>Ratio of below- ground to above- ground biomass</a:t>
            </a:r>
            <a:endParaRPr sz="600">
              <a:latin typeface="Open Sans"/>
              <a:ea typeface="Open Sans"/>
              <a:cs typeface="Open Sans"/>
              <a:sym typeface="Open Sans"/>
            </a:endParaRPr>
          </a:p>
        </p:txBody>
      </p:sp>
      <p:sp>
        <p:nvSpPr>
          <p:cNvPr id="896" name="Google Shape;896;p52"/>
          <p:cNvSpPr/>
          <p:nvPr/>
        </p:nvSpPr>
        <p:spPr>
          <a:xfrm>
            <a:off x="3432496" y="4408626"/>
            <a:ext cx="1690500" cy="552600"/>
          </a:xfrm>
          <a:prstGeom prst="rect">
            <a:avLst/>
          </a:prstGeom>
          <a:solidFill>
            <a:schemeClr val="dk2"/>
          </a:solidFill>
          <a:ln cap="flat" cmpd="sng" w="12700">
            <a:solidFill>
              <a:schemeClr val="dk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ZA" sz="600">
                <a:solidFill>
                  <a:srgbClr val="FFFFFF"/>
                </a:solidFill>
                <a:latin typeface="Open Sans"/>
                <a:ea typeface="Open Sans"/>
                <a:cs typeface="Open Sans"/>
                <a:sym typeface="Open Sans"/>
              </a:rPr>
              <a:t>Biomass conversion and expansion factor for growing stock to above ground biomass  (t AGB growth/m</a:t>
            </a:r>
            <a:r>
              <a:rPr baseline="30000" lang="en-ZA" sz="600">
                <a:solidFill>
                  <a:srgbClr val="FFFFFF"/>
                </a:solidFill>
                <a:latin typeface="Open Sans"/>
                <a:ea typeface="Open Sans"/>
                <a:cs typeface="Open Sans"/>
                <a:sym typeface="Open Sans"/>
              </a:rPr>
              <a:t>3</a:t>
            </a:r>
            <a:r>
              <a:rPr lang="en-ZA" sz="600">
                <a:solidFill>
                  <a:srgbClr val="FFFFFF"/>
                </a:solidFill>
                <a:latin typeface="Open Sans"/>
                <a:ea typeface="Open Sans"/>
                <a:cs typeface="Open Sans"/>
                <a:sym typeface="Open Sans"/>
              </a:rPr>
              <a:t> growing stock volume)</a:t>
            </a:r>
            <a:endParaRPr sz="600">
              <a:latin typeface="Open Sans"/>
              <a:ea typeface="Open Sans"/>
              <a:cs typeface="Open Sans"/>
              <a:sym typeface="Open Sans"/>
            </a:endParaRPr>
          </a:p>
        </p:txBody>
      </p:sp>
      <p:sp>
        <p:nvSpPr>
          <p:cNvPr id="897" name="Google Shape;897;p52"/>
          <p:cNvSpPr/>
          <p:nvPr/>
        </p:nvSpPr>
        <p:spPr>
          <a:xfrm>
            <a:off x="2523183" y="4505911"/>
            <a:ext cx="847200" cy="450600"/>
          </a:xfrm>
          <a:prstGeom prst="rect">
            <a:avLst/>
          </a:prstGeom>
          <a:solidFill>
            <a:schemeClr val="dk2"/>
          </a:solidFill>
          <a:ln cap="flat" cmpd="sng" w="12700">
            <a:solidFill>
              <a:schemeClr val="dk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ZA" sz="600">
                <a:solidFill>
                  <a:srgbClr val="FFFFFF"/>
                </a:solidFill>
                <a:latin typeface="Open Sans"/>
                <a:ea typeface="Open Sans"/>
                <a:cs typeface="Open Sans"/>
                <a:sym typeface="Open Sans"/>
              </a:rPr>
              <a:t>Merchantable growing stock volume (m</a:t>
            </a:r>
            <a:r>
              <a:rPr baseline="30000" lang="en-ZA" sz="600">
                <a:solidFill>
                  <a:srgbClr val="FFFFFF"/>
                </a:solidFill>
                <a:latin typeface="Open Sans"/>
                <a:ea typeface="Open Sans"/>
                <a:cs typeface="Open Sans"/>
                <a:sym typeface="Open Sans"/>
              </a:rPr>
              <a:t>3</a:t>
            </a:r>
            <a:r>
              <a:rPr lang="en-ZA" sz="600">
                <a:solidFill>
                  <a:srgbClr val="FFFFFF"/>
                </a:solidFill>
                <a:latin typeface="Open Sans"/>
                <a:ea typeface="Open Sans"/>
                <a:cs typeface="Open Sans"/>
                <a:sym typeface="Open Sans"/>
              </a:rPr>
              <a:t>/ha)</a:t>
            </a:r>
            <a:endParaRPr sz="600">
              <a:latin typeface="Open Sans"/>
              <a:ea typeface="Open Sans"/>
              <a:cs typeface="Open Sans"/>
              <a:sym typeface="Open Sans"/>
            </a:endParaRPr>
          </a:p>
        </p:txBody>
      </p:sp>
      <p:sp>
        <p:nvSpPr>
          <p:cNvPr id="898" name="Google Shape;898;p52"/>
          <p:cNvSpPr/>
          <p:nvPr/>
        </p:nvSpPr>
        <p:spPr>
          <a:xfrm>
            <a:off x="1613869" y="4501916"/>
            <a:ext cx="847200" cy="450600"/>
          </a:xfrm>
          <a:prstGeom prst="rect">
            <a:avLst/>
          </a:prstGeom>
          <a:solidFill>
            <a:schemeClr val="dk2"/>
          </a:solidFill>
          <a:ln cap="flat" cmpd="sng" w="12700">
            <a:solidFill>
              <a:schemeClr val="dk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ZA" sz="600">
                <a:solidFill>
                  <a:srgbClr val="FFFFFF"/>
                </a:solidFill>
                <a:latin typeface="Open Sans"/>
                <a:ea typeface="Open Sans"/>
                <a:cs typeface="Open Sans"/>
                <a:sym typeface="Open Sans"/>
              </a:rPr>
              <a:t>Area of forest land remaining forest land (ha)</a:t>
            </a:r>
            <a:endParaRPr sz="600">
              <a:latin typeface="Open Sans"/>
              <a:ea typeface="Open Sans"/>
              <a:cs typeface="Open Sans"/>
              <a:sym typeface="Open Sans"/>
            </a:endParaRPr>
          </a:p>
        </p:txBody>
      </p:sp>
      <p:sp>
        <p:nvSpPr>
          <p:cNvPr id="899" name="Google Shape;899;p52"/>
          <p:cNvSpPr/>
          <p:nvPr/>
        </p:nvSpPr>
        <p:spPr>
          <a:xfrm>
            <a:off x="5340184" y="3225184"/>
            <a:ext cx="812400" cy="450600"/>
          </a:xfrm>
          <a:prstGeom prst="rect">
            <a:avLst/>
          </a:prstGeom>
          <a:solidFill>
            <a:schemeClr val="dk2"/>
          </a:solidFill>
          <a:ln cap="flat" cmpd="sng" w="12700">
            <a:solidFill>
              <a:schemeClr val="dk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ZA" sz="600">
                <a:solidFill>
                  <a:srgbClr val="FFFFFF"/>
                </a:solidFill>
                <a:latin typeface="Open Sans"/>
                <a:ea typeface="Open Sans"/>
                <a:cs typeface="Open Sans"/>
                <a:sym typeface="Open Sans"/>
              </a:rPr>
              <a:t>Carbon fraction of dry matter</a:t>
            </a:r>
            <a:endParaRPr sz="600">
              <a:latin typeface="Open Sans"/>
              <a:ea typeface="Open Sans"/>
              <a:cs typeface="Open Sans"/>
              <a:sym typeface="Open Sans"/>
            </a:endParaRPr>
          </a:p>
          <a:p>
            <a:pPr indent="0" lvl="0" marL="0" marR="0" rtl="0" algn="ctr">
              <a:spcBef>
                <a:spcPts val="0"/>
              </a:spcBef>
              <a:spcAft>
                <a:spcPts val="0"/>
              </a:spcAft>
              <a:buNone/>
            </a:pPr>
            <a:r>
              <a:rPr lang="en-ZA" sz="600">
                <a:solidFill>
                  <a:srgbClr val="FFFFFF"/>
                </a:solidFill>
                <a:latin typeface="Open Sans"/>
                <a:ea typeface="Open Sans"/>
                <a:cs typeface="Open Sans"/>
                <a:sym typeface="Open Sans"/>
              </a:rPr>
              <a:t>(t C/t dm)</a:t>
            </a:r>
            <a:endParaRPr sz="600">
              <a:latin typeface="Open Sans"/>
              <a:ea typeface="Open Sans"/>
              <a:cs typeface="Open Sans"/>
              <a:sym typeface="Open Sans"/>
            </a:endParaRPr>
          </a:p>
        </p:txBody>
      </p:sp>
      <p:sp>
        <p:nvSpPr>
          <p:cNvPr id="900" name="Google Shape;900;p52"/>
          <p:cNvSpPr txBox="1"/>
          <p:nvPr/>
        </p:nvSpPr>
        <p:spPr>
          <a:xfrm>
            <a:off x="2932226" y="2925627"/>
            <a:ext cx="1911300" cy="572700"/>
          </a:xfrm>
          <a:prstGeom prst="rect">
            <a:avLst/>
          </a:prstGeom>
          <a:blipFill rotWithShape="1">
            <a:blip r:embed="rId7">
              <a:alphaModFix/>
            </a:blip>
            <a:stretch>
              <a:fillRect b="0" l="0" r="0" t="0"/>
            </a:stretch>
          </a:blipFill>
          <a:ln cap="flat" cmpd="sng" w="9525">
            <a:solidFill>
              <a:srgbClr val="BFD7F2"/>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rPr lang="en-ZA" sz="1800">
                <a:latin typeface="Arial"/>
                <a:ea typeface="Arial"/>
                <a:cs typeface="Arial"/>
                <a:sym typeface="Arial"/>
              </a:rPr>
              <a:t> </a:t>
            </a:r>
            <a:endParaRPr/>
          </a:p>
        </p:txBody>
      </p:sp>
      <p:sp>
        <p:nvSpPr>
          <p:cNvPr id="901" name="Google Shape;901;p52"/>
          <p:cNvSpPr/>
          <p:nvPr/>
        </p:nvSpPr>
        <p:spPr>
          <a:xfrm>
            <a:off x="1446101" y="2984465"/>
            <a:ext cx="1612500" cy="442800"/>
          </a:xfrm>
          <a:prstGeom prst="rightArrowCallout">
            <a:avLst>
              <a:gd fmla="val 25000" name="adj1"/>
              <a:gd fmla="val 25000" name="adj2"/>
              <a:gd fmla="val 25000" name="adj3"/>
              <a:gd fmla="val 64977" name="adj4"/>
            </a:avLst>
          </a:prstGeom>
          <a:solidFill>
            <a:schemeClr val="dk2"/>
          </a:solidFill>
          <a:ln cap="flat" cmpd="sng" w="12700">
            <a:solidFill>
              <a:schemeClr val="dk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ZA" sz="600">
                <a:solidFill>
                  <a:srgbClr val="FFFFFF"/>
                </a:solidFill>
                <a:latin typeface="Open Sans"/>
                <a:ea typeface="Open Sans"/>
                <a:cs typeface="Open Sans"/>
                <a:sym typeface="Open Sans"/>
              </a:rPr>
              <a:t>Annual forest carbon stock change </a:t>
            </a:r>
            <a:endParaRPr sz="600">
              <a:latin typeface="Open Sans"/>
              <a:ea typeface="Open Sans"/>
              <a:cs typeface="Open Sans"/>
              <a:sym typeface="Open Sans"/>
            </a:endParaRPr>
          </a:p>
          <a:p>
            <a:pPr indent="0" lvl="0" marL="0" marR="0" rtl="0" algn="ctr">
              <a:spcBef>
                <a:spcPts val="0"/>
              </a:spcBef>
              <a:spcAft>
                <a:spcPts val="0"/>
              </a:spcAft>
              <a:buNone/>
            </a:pPr>
            <a:r>
              <a:rPr lang="en-ZA" sz="600">
                <a:solidFill>
                  <a:srgbClr val="FFFFFF"/>
                </a:solidFill>
                <a:latin typeface="Open Sans"/>
                <a:ea typeface="Open Sans"/>
                <a:cs typeface="Open Sans"/>
                <a:sym typeface="Open Sans"/>
              </a:rPr>
              <a:t>(t C/yr)</a:t>
            </a:r>
            <a:endParaRPr sz="600">
              <a:latin typeface="Open Sans"/>
              <a:ea typeface="Open Sans"/>
              <a:cs typeface="Open Sans"/>
              <a:sym typeface="Open Sans"/>
            </a:endParaRPr>
          </a:p>
        </p:txBody>
      </p:sp>
      <p:sp>
        <p:nvSpPr>
          <p:cNvPr id="902" name="Google Shape;902;p52"/>
          <p:cNvSpPr txBox="1"/>
          <p:nvPr/>
        </p:nvSpPr>
        <p:spPr>
          <a:xfrm>
            <a:off x="699775" y="2109988"/>
            <a:ext cx="2040600" cy="572700"/>
          </a:xfrm>
          <a:prstGeom prst="rect">
            <a:avLst/>
          </a:prstGeom>
          <a:noFill/>
          <a:ln>
            <a:noFill/>
          </a:ln>
        </p:spPr>
        <p:txBody>
          <a:bodyPr anchorCtr="0" anchor="t" bIns="45700" lIns="91425" spcFirstLastPara="1" rIns="91425" wrap="square" tIns="45700">
            <a:noAutofit/>
          </a:bodyPr>
          <a:lstStyle/>
          <a:p>
            <a:pPr indent="0" lvl="0" marL="0" rtl="0" algn="ctr">
              <a:lnSpc>
                <a:spcPct val="115000"/>
              </a:lnSpc>
              <a:spcBef>
                <a:spcPts val="1000"/>
              </a:spcBef>
              <a:spcAft>
                <a:spcPts val="0"/>
              </a:spcAft>
              <a:buNone/>
            </a:pPr>
            <a:r>
              <a:rPr lang="en-ZA">
                <a:solidFill>
                  <a:schemeClr val="dk2"/>
                </a:solidFill>
                <a:highlight>
                  <a:schemeClr val="dk1"/>
                </a:highlight>
                <a:latin typeface="Open Sans"/>
                <a:ea typeface="Open Sans"/>
                <a:cs typeface="Open Sans"/>
                <a:sym typeface="Open Sans"/>
              </a:rPr>
              <a:t>Stock-difference</a:t>
            </a:r>
            <a:br>
              <a:rPr lang="en-ZA">
                <a:solidFill>
                  <a:schemeClr val="dk2"/>
                </a:solidFill>
                <a:highlight>
                  <a:schemeClr val="dk1"/>
                </a:highlight>
                <a:latin typeface="Open Sans"/>
                <a:ea typeface="Open Sans"/>
                <a:cs typeface="Open Sans"/>
                <a:sym typeface="Open Sans"/>
              </a:rPr>
            </a:br>
            <a:r>
              <a:rPr lang="en-ZA">
                <a:solidFill>
                  <a:schemeClr val="dk2"/>
                </a:solidFill>
                <a:highlight>
                  <a:schemeClr val="dk1"/>
                </a:highlight>
                <a:latin typeface="Open Sans"/>
                <a:ea typeface="Open Sans"/>
                <a:cs typeface="Open Sans"/>
                <a:sym typeface="Open Sans"/>
              </a:rPr>
              <a:t>m</a:t>
            </a:r>
            <a:r>
              <a:rPr lang="en-ZA">
                <a:solidFill>
                  <a:schemeClr val="dk2"/>
                </a:solidFill>
                <a:highlight>
                  <a:schemeClr val="dk1"/>
                </a:highlight>
                <a:latin typeface="Open Sans"/>
                <a:ea typeface="Open Sans"/>
                <a:cs typeface="Open Sans"/>
                <a:sym typeface="Open Sans"/>
              </a:rPr>
              <a:t>ethod</a:t>
            </a:r>
            <a:endParaRPr>
              <a:solidFill>
                <a:schemeClr val="dk2"/>
              </a:solidFill>
              <a:highlight>
                <a:schemeClr val="dk1"/>
              </a:highlight>
              <a:latin typeface="Open Sans"/>
              <a:ea typeface="Open Sans"/>
              <a:cs typeface="Open Sans"/>
              <a:sym typeface="Open Sans"/>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07" name="Shape 907"/>
        <p:cNvGrpSpPr/>
        <p:nvPr/>
      </p:nvGrpSpPr>
      <p:grpSpPr>
        <a:xfrm>
          <a:off x="0" y="0"/>
          <a:ext cx="0" cy="0"/>
          <a:chOff x="0" y="0"/>
          <a:chExt cx="0" cy="0"/>
        </a:xfrm>
      </p:grpSpPr>
      <p:sp>
        <p:nvSpPr>
          <p:cNvPr id="908" name="Google Shape;908;p53"/>
          <p:cNvSpPr txBox="1"/>
          <p:nvPr>
            <p:ph type="title"/>
          </p:nvPr>
        </p:nvSpPr>
        <p:spPr>
          <a:xfrm>
            <a:off x="311700" y="216425"/>
            <a:ext cx="8520600" cy="5727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625852"/>
              </a:buClr>
              <a:buSzPts val="3200"/>
              <a:buFont typeface="Arial"/>
              <a:buNone/>
            </a:pPr>
            <a:r>
              <a:rPr lang="en-ZA"/>
              <a:t> 7.2.4 Estimate carbon stock change (4/4)</a:t>
            </a:r>
            <a:endParaRPr/>
          </a:p>
        </p:txBody>
      </p:sp>
      <p:sp>
        <p:nvSpPr>
          <p:cNvPr id="909" name="Google Shape;909;p53"/>
          <p:cNvSpPr/>
          <p:nvPr/>
        </p:nvSpPr>
        <p:spPr>
          <a:xfrm>
            <a:off x="7380825" y="1026502"/>
            <a:ext cx="1373204" cy="781731"/>
          </a:xfrm>
          <a:custGeom>
            <a:rect b="b" l="l" r="r" t="t"/>
            <a:pathLst>
              <a:path extrusionOk="0" h="854351" w="1248367">
                <a:moveTo>
                  <a:pt x="0" y="85435"/>
                </a:moveTo>
                <a:cubicBezTo>
                  <a:pt x="0" y="38251"/>
                  <a:pt x="38251" y="0"/>
                  <a:pt x="85435" y="0"/>
                </a:cubicBezTo>
                <a:lnTo>
                  <a:pt x="1162932" y="0"/>
                </a:lnTo>
                <a:cubicBezTo>
                  <a:pt x="1210116" y="0"/>
                  <a:pt x="1248367" y="38251"/>
                  <a:pt x="1248367" y="85435"/>
                </a:cubicBezTo>
                <a:lnTo>
                  <a:pt x="1248367" y="768916"/>
                </a:lnTo>
                <a:cubicBezTo>
                  <a:pt x="1248367" y="816100"/>
                  <a:pt x="1210116" y="854351"/>
                  <a:pt x="1162932" y="854351"/>
                </a:cubicBezTo>
                <a:lnTo>
                  <a:pt x="85435" y="854351"/>
                </a:lnTo>
                <a:cubicBezTo>
                  <a:pt x="38251" y="854351"/>
                  <a:pt x="0" y="816100"/>
                  <a:pt x="0" y="768916"/>
                </a:cubicBezTo>
                <a:lnTo>
                  <a:pt x="0" y="85435"/>
                </a:lnTo>
                <a:close/>
              </a:path>
            </a:pathLst>
          </a:custGeom>
          <a:solidFill>
            <a:schemeClr val="lt2"/>
          </a:solidFill>
          <a:ln cap="flat" cmpd="sng" w="9525">
            <a:solidFill>
              <a:srgbClr val="A5A5A5"/>
            </a:solidFill>
            <a:prstDash val="solid"/>
            <a:round/>
            <a:headEnd len="sm" w="sm" type="none"/>
            <a:tailEnd len="sm" w="sm" type="none"/>
          </a:ln>
        </p:spPr>
        <p:txBody>
          <a:bodyPr anchorCtr="0" anchor="ctr" bIns="74550" lIns="74550" spcFirstLastPara="1" rIns="74550" wrap="square" tIns="74550">
            <a:noAutofit/>
          </a:bodyPr>
          <a:lstStyle/>
          <a:p>
            <a:pPr indent="0" lvl="0" marL="0" marR="0" rtl="0" algn="ctr">
              <a:lnSpc>
                <a:spcPct val="90000"/>
              </a:lnSpc>
              <a:spcBef>
                <a:spcPts val="0"/>
              </a:spcBef>
              <a:spcAft>
                <a:spcPts val="0"/>
              </a:spcAft>
              <a:buClr>
                <a:schemeClr val="lt1"/>
              </a:buClr>
              <a:buSzPts val="1300"/>
              <a:buFont typeface="Arial"/>
              <a:buNone/>
            </a:pPr>
            <a:r>
              <a:rPr lang="en-ZA" sz="1000">
                <a:solidFill>
                  <a:schemeClr val="dk2"/>
                </a:solidFill>
                <a:latin typeface="Open Sans"/>
                <a:ea typeface="Open Sans"/>
                <a:cs typeface="Open Sans"/>
                <a:sym typeface="Open Sans"/>
              </a:rPr>
              <a:t>Calculate GHG emissions and removals</a:t>
            </a:r>
            <a:endParaRPr sz="1000">
              <a:solidFill>
                <a:schemeClr val="dk2"/>
              </a:solidFill>
              <a:latin typeface="Open Sans"/>
              <a:ea typeface="Open Sans"/>
              <a:cs typeface="Open Sans"/>
              <a:sym typeface="Open Sans"/>
            </a:endParaRPr>
          </a:p>
        </p:txBody>
      </p:sp>
      <p:sp>
        <p:nvSpPr>
          <p:cNvPr id="910" name="Google Shape;910;p53"/>
          <p:cNvSpPr/>
          <p:nvPr/>
        </p:nvSpPr>
        <p:spPr>
          <a:xfrm>
            <a:off x="389975" y="1026502"/>
            <a:ext cx="1373204" cy="781731"/>
          </a:xfrm>
          <a:custGeom>
            <a:rect b="b" l="l" r="r" t="t"/>
            <a:pathLst>
              <a:path extrusionOk="0" h="854351" w="1248367">
                <a:moveTo>
                  <a:pt x="0" y="85435"/>
                </a:moveTo>
                <a:cubicBezTo>
                  <a:pt x="0" y="38251"/>
                  <a:pt x="38251" y="0"/>
                  <a:pt x="85435" y="0"/>
                </a:cubicBezTo>
                <a:lnTo>
                  <a:pt x="1162932" y="0"/>
                </a:lnTo>
                <a:cubicBezTo>
                  <a:pt x="1210116" y="0"/>
                  <a:pt x="1248367" y="38251"/>
                  <a:pt x="1248367" y="85435"/>
                </a:cubicBezTo>
                <a:lnTo>
                  <a:pt x="1248367" y="768916"/>
                </a:lnTo>
                <a:cubicBezTo>
                  <a:pt x="1248367" y="816100"/>
                  <a:pt x="1210116" y="854351"/>
                  <a:pt x="1162932" y="854351"/>
                </a:cubicBezTo>
                <a:lnTo>
                  <a:pt x="85435" y="854351"/>
                </a:lnTo>
                <a:cubicBezTo>
                  <a:pt x="38251" y="854351"/>
                  <a:pt x="0" y="816100"/>
                  <a:pt x="0" y="768916"/>
                </a:cubicBezTo>
                <a:lnTo>
                  <a:pt x="0" y="85435"/>
                </a:lnTo>
                <a:close/>
              </a:path>
            </a:pathLst>
          </a:custGeom>
          <a:solidFill>
            <a:schemeClr val="lt2"/>
          </a:solidFill>
          <a:ln cap="flat" cmpd="sng" w="9525">
            <a:solidFill>
              <a:srgbClr val="A5A5A5"/>
            </a:solidFill>
            <a:prstDash val="solid"/>
            <a:miter lim="800000"/>
            <a:headEnd len="sm" w="sm" type="none"/>
            <a:tailEnd len="sm" w="sm" type="none"/>
          </a:ln>
        </p:spPr>
        <p:txBody>
          <a:bodyPr anchorCtr="0" anchor="ctr" bIns="74550" lIns="74550" spcFirstLastPara="1" rIns="74550" wrap="square" tIns="74550">
            <a:noAutofit/>
          </a:bodyPr>
          <a:lstStyle/>
          <a:p>
            <a:pPr indent="0" lvl="0" marL="0" marR="0" rtl="0" algn="ctr">
              <a:lnSpc>
                <a:spcPct val="90000"/>
              </a:lnSpc>
              <a:spcBef>
                <a:spcPts val="0"/>
              </a:spcBef>
              <a:spcAft>
                <a:spcPts val="0"/>
              </a:spcAft>
              <a:buClr>
                <a:srgbClr val="3F3F3F"/>
              </a:buClr>
              <a:buSzPts val="1300"/>
              <a:buFont typeface="Arial"/>
              <a:buNone/>
            </a:pPr>
            <a:r>
              <a:rPr lang="en-ZA" sz="1000">
                <a:solidFill>
                  <a:srgbClr val="3F3F3F"/>
                </a:solidFill>
                <a:latin typeface="Open Sans"/>
                <a:ea typeface="Open Sans"/>
                <a:cs typeface="Open Sans"/>
                <a:sym typeface="Open Sans"/>
              </a:rPr>
              <a:t>Identify intended policy outcomes and target drivers</a:t>
            </a:r>
            <a:endParaRPr sz="1000">
              <a:solidFill>
                <a:srgbClr val="3F3F3F"/>
              </a:solidFill>
              <a:latin typeface="Open Sans"/>
              <a:ea typeface="Open Sans"/>
              <a:cs typeface="Open Sans"/>
              <a:sym typeface="Open Sans"/>
            </a:endParaRPr>
          </a:p>
        </p:txBody>
      </p:sp>
      <p:sp>
        <p:nvSpPr>
          <p:cNvPr id="911" name="Google Shape;911;p53"/>
          <p:cNvSpPr/>
          <p:nvPr/>
        </p:nvSpPr>
        <p:spPr>
          <a:xfrm>
            <a:off x="2137688" y="1026502"/>
            <a:ext cx="1373204" cy="781731"/>
          </a:xfrm>
          <a:custGeom>
            <a:rect b="b" l="l" r="r" t="t"/>
            <a:pathLst>
              <a:path extrusionOk="0" h="854351" w="1248367">
                <a:moveTo>
                  <a:pt x="0" y="85435"/>
                </a:moveTo>
                <a:cubicBezTo>
                  <a:pt x="0" y="38251"/>
                  <a:pt x="38251" y="0"/>
                  <a:pt x="85435" y="0"/>
                </a:cubicBezTo>
                <a:lnTo>
                  <a:pt x="1162932" y="0"/>
                </a:lnTo>
                <a:cubicBezTo>
                  <a:pt x="1210116" y="0"/>
                  <a:pt x="1248367" y="38251"/>
                  <a:pt x="1248367" y="85435"/>
                </a:cubicBezTo>
                <a:lnTo>
                  <a:pt x="1248367" y="768916"/>
                </a:lnTo>
                <a:cubicBezTo>
                  <a:pt x="1248367" y="816100"/>
                  <a:pt x="1210116" y="854351"/>
                  <a:pt x="1162932" y="854351"/>
                </a:cubicBezTo>
                <a:lnTo>
                  <a:pt x="85435" y="854351"/>
                </a:lnTo>
                <a:cubicBezTo>
                  <a:pt x="38251" y="854351"/>
                  <a:pt x="0" y="816100"/>
                  <a:pt x="0" y="768916"/>
                </a:cubicBezTo>
                <a:lnTo>
                  <a:pt x="0" y="85435"/>
                </a:lnTo>
                <a:close/>
              </a:path>
            </a:pathLst>
          </a:custGeom>
          <a:solidFill>
            <a:schemeClr val="lt2"/>
          </a:solidFill>
          <a:ln cap="flat" cmpd="sng" w="9525">
            <a:solidFill>
              <a:srgbClr val="A5A5A5"/>
            </a:solidFill>
            <a:prstDash val="solid"/>
            <a:miter lim="800000"/>
            <a:headEnd len="sm" w="sm" type="none"/>
            <a:tailEnd len="sm" w="sm" type="none"/>
          </a:ln>
        </p:spPr>
        <p:txBody>
          <a:bodyPr anchorCtr="0" anchor="ctr" bIns="74550" lIns="74550" spcFirstLastPara="1" rIns="74550" wrap="square" tIns="74550">
            <a:noAutofit/>
          </a:bodyPr>
          <a:lstStyle/>
          <a:p>
            <a:pPr indent="0" lvl="0" marL="0" marR="0" rtl="0" algn="ctr">
              <a:lnSpc>
                <a:spcPct val="90000"/>
              </a:lnSpc>
              <a:spcBef>
                <a:spcPts val="0"/>
              </a:spcBef>
              <a:spcAft>
                <a:spcPts val="0"/>
              </a:spcAft>
              <a:buClr>
                <a:srgbClr val="3F3F3F"/>
              </a:buClr>
              <a:buSzPts val="1300"/>
              <a:buFont typeface="Arial"/>
              <a:buNone/>
            </a:pPr>
            <a:r>
              <a:rPr lang="en-ZA" sz="1000">
                <a:solidFill>
                  <a:schemeClr val="dk2"/>
                </a:solidFill>
                <a:latin typeface="Open Sans"/>
                <a:ea typeface="Open Sans"/>
                <a:cs typeface="Open Sans"/>
                <a:sym typeface="Open Sans"/>
              </a:rPr>
              <a:t>Stratify the land</a:t>
            </a:r>
            <a:endParaRPr sz="1000">
              <a:solidFill>
                <a:schemeClr val="dk2"/>
              </a:solidFill>
              <a:latin typeface="Open Sans"/>
              <a:ea typeface="Open Sans"/>
              <a:cs typeface="Open Sans"/>
              <a:sym typeface="Open Sans"/>
            </a:endParaRPr>
          </a:p>
        </p:txBody>
      </p:sp>
      <p:sp>
        <p:nvSpPr>
          <p:cNvPr id="912" name="Google Shape;912;p53"/>
          <p:cNvSpPr/>
          <p:nvPr/>
        </p:nvSpPr>
        <p:spPr>
          <a:xfrm>
            <a:off x="5633113" y="1026502"/>
            <a:ext cx="1373204" cy="781731"/>
          </a:xfrm>
          <a:custGeom>
            <a:rect b="b" l="l" r="r" t="t"/>
            <a:pathLst>
              <a:path extrusionOk="0" h="854351" w="1248367">
                <a:moveTo>
                  <a:pt x="0" y="85435"/>
                </a:moveTo>
                <a:cubicBezTo>
                  <a:pt x="0" y="38251"/>
                  <a:pt x="38251" y="0"/>
                  <a:pt x="85435" y="0"/>
                </a:cubicBezTo>
                <a:lnTo>
                  <a:pt x="1162932" y="0"/>
                </a:lnTo>
                <a:cubicBezTo>
                  <a:pt x="1210116" y="0"/>
                  <a:pt x="1248367" y="38251"/>
                  <a:pt x="1248367" y="85435"/>
                </a:cubicBezTo>
                <a:lnTo>
                  <a:pt x="1248367" y="768916"/>
                </a:lnTo>
                <a:cubicBezTo>
                  <a:pt x="1248367" y="816100"/>
                  <a:pt x="1210116" y="854351"/>
                  <a:pt x="1162932" y="854351"/>
                </a:cubicBezTo>
                <a:lnTo>
                  <a:pt x="85435" y="854351"/>
                </a:lnTo>
                <a:cubicBezTo>
                  <a:pt x="38251" y="854351"/>
                  <a:pt x="0" y="816100"/>
                  <a:pt x="0" y="768916"/>
                </a:cubicBezTo>
                <a:lnTo>
                  <a:pt x="0" y="85435"/>
                </a:lnTo>
                <a:close/>
              </a:path>
            </a:pathLst>
          </a:custGeom>
          <a:solidFill>
            <a:schemeClr val="lt2"/>
          </a:solidFill>
          <a:ln cap="flat" cmpd="sng" w="28575">
            <a:solidFill>
              <a:schemeClr val="accent1"/>
            </a:solidFill>
            <a:prstDash val="solid"/>
            <a:miter lim="800000"/>
            <a:headEnd len="sm" w="sm" type="none"/>
            <a:tailEnd len="sm" w="sm" type="none"/>
          </a:ln>
        </p:spPr>
        <p:txBody>
          <a:bodyPr anchorCtr="0" anchor="ctr" bIns="74550" lIns="74550" spcFirstLastPara="1" rIns="74550" wrap="square" tIns="74550">
            <a:noAutofit/>
          </a:bodyPr>
          <a:lstStyle/>
          <a:p>
            <a:pPr indent="0" lvl="0" marL="0" marR="0" rtl="0" algn="ctr">
              <a:lnSpc>
                <a:spcPct val="90000"/>
              </a:lnSpc>
              <a:spcBef>
                <a:spcPts val="0"/>
              </a:spcBef>
              <a:spcAft>
                <a:spcPts val="0"/>
              </a:spcAft>
              <a:buClr>
                <a:schemeClr val="lt1"/>
              </a:buClr>
              <a:buSzPts val="1300"/>
              <a:buFont typeface="Arial"/>
              <a:buNone/>
            </a:pPr>
            <a:r>
              <a:rPr lang="en-ZA" sz="1000">
                <a:solidFill>
                  <a:schemeClr val="dk2"/>
                </a:solidFill>
                <a:latin typeface="Open Sans"/>
                <a:ea typeface="Open Sans"/>
                <a:cs typeface="Open Sans"/>
                <a:sym typeface="Open Sans"/>
              </a:rPr>
              <a:t>Estimate carbon stock change</a:t>
            </a:r>
            <a:endParaRPr sz="1000">
              <a:solidFill>
                <a:schemeClr val="dk2"/>
              </a:solidFill>
              <a:latin typeface="Open Sans"/>
              <a:ea typeface="Open Sans"/>
              <a:cs typeface="Open Sans"/>
              <a:sym typeface="Open Sans"/>
            </a:endParaRPr>
          </a:p>
        </p:txBody>
      </p:sp>
      <p:sp>
        <p:nvSpPr>
          <p:cNvPr id="913" name="Google Shape;913;p53"/>
          <p:cNvSpPr/>
          <p:nvPr/>
        </p:nvSpPr>
        <p:spPr>
          <a:xfrm>
            <a:off x="1818102" y="1278883"/>
            <a:ext cx="264653" cy="225230"/>
          </a:xfrm>
          <a:custGeom>
            <a:rect b="b" l="l" r="r" t="t"/>
            <a:pathLst>
              <a:path extrusionOk="0" h="309595" w="264653">
                <a:moveTo>
                  <a:pt x="0" y="61919"/>
                </a:moveTo>
                <a:lnTo>
                  <a:pt x="132327" y="61919"/>
                </a:lnTo>
                <a:lnTo>
                  <a:pt x="132327" y="0"/>
                </a:lnTo>
                <a:lnTo>
                  <a:pt x="264653" y="154798"/>
                </a:lnTo>
                <a:lnTo>
                  <a:pt x="132327" y="309595"/>
                </a:lnTo>
                <a:lnTo>
                  <a:pt x="132327" y="247676"/>
                </a:lnTo>
                <a:lnTo>
                  <a:pt x="0" y="247676"/>
                </a:lnTo>
                <a:lnTo>
                  <a:pt x="0" y="61919"/>
                </a:lnTo>
                <a:close/>
              </a:path>
            </a:pathLst>
          </a:custGeom>
          <a:solidFill>
            <a:schemeClr val="lt2"/>
          </a:solidFill>
          <a:ln>
            <a:noFill/>
          </a:ln>
        </p:spPr>
        <p:txBody>
          <a:bodyPr anchorCtr="0" anchor="ctr" bIns="61900" lIns="0" spcFirstLastPara="1" rIns="79375" wrap="square" tIns="61900">
            <a:noAutofit/>
          </a:bodyPr>
          <a:lstStyle/>
          <a:p>
            <a:pPr indent="0" lvl="0" marL="0" marR="0" rtl="0" algn="ctr">
              <a:lnSpc>
                <a:spcPct val="90000"/>
              </a:lnSpc>
              <a:spcBef>
                <a:spcPts val="0"/>
              </a:spcBef>
              <a:spcAft>
                <a:spcPts val="0"/>
              </a:spcAft>
              <a:buClr>
                <a:srgbClr val="000000"/>
              </a:buClr>
              <a:buSzPts val="1400"/>
              <a:buFont typeface="Arial"/>
              <a:buNone/>
            </a:pPr>
            <a:r>
              <a:t/>
            </a:r>
            <a:endParaRPr sz="1400">
              <a:solidFill>
                <a:srgbClr val="FFFFFF"/>
              </a:solidFill>
              <a:latin typeface="Arial"/>
              <a:ea typeface="Arial"/>
              <a:cs typeface="Arial"/>
              <a:sym typeface="Arial"/>
            </a:endParaRPr>
          </a:p>
        </p:txBody>
      </p:sp>
      <p:sp>
        <p:nvSpPr>
          <p:cNvPr id="914" name="Google Shape;914;p53"/>
          <p:cNvSpPr/>
          <p:nvPr/>
        </p:nvSpPr>
        <p:spPr>
          <a:xfrm>
            <a:off x="3570705" y="1278883"/>
            <a:ext cx="264653" cy="225230"/>
          </a:xfrm>
          <a:custGeom>
            <a:rect b="b" l="l" r="r" t="t"/>
            <a:pathLst>
              <a:path extrusionOk="0" h="309595" w="264653">
                <a:moveTo>
                  <a:pt x="0" y="61919"/>
                </a:moveTo>
                <a:lnTo>
                  <a:pt x="132327" y="61919"/>
                </a:lnTo>
                <a:lnTo>
                  <a:pt x="132327" y="0"/>
                </a:lnTo>
                <a:lnTo>
                  <a:pt x="264653" y="154798"/>
                </a:lnTo>
                <a:lnTo>
                  <a:pt x="132327" y="309595"/>
                </a:lnTo>
                <a:lnTo>
                  <a:pt x="132327" y="247676"/>
                </a:lnTo>
                <a:lnTo>
                  <a:pt x="0" y="247676"/>
                </a:lnTo>
                <a:lnTo>
                  <a:pt x="0" y="61919"/>
                </a:lnTo>
                <a:close/>
              </a:path>
            </a:pathLst>
          </a:custGeom>
          <a:solidFill>
            <a:schemeClr val="lt2"/>
          </a:solidFill>
          <a:ln>
            <a:noFill/>
          </a:ln>
        </p:spPr>
        <p:txBody>
          <a:bodyPr anchorCtr="0" anchor="ctr" bIns="61900" lIns="0" spcFirstLastPara="1" rIns="79375" wrap="square" tIns="61900">
            <a:noAutofit/>
          </a:bodyPr>
          <a:lstStyle/>
          <a:p>
            <a:pPr indent="0" lvl="0" marL="0" marR="0" rtl="0" algn="ctr">
              <a:lnSpc>
                <a:spcPct val="90000"/>
              </a:lnSpc>
              <a:spcBef>
                <a:spcPts val="0"/>
              </a:spcBef>
              <a:spcAft>
                <a:spcPts val="0"/>
              </a:spcAft>
              <a:buClr>
                <a:srgbClr val="000000"/>
              </a:buClr>
              <a:buSzPts val="1400"/>
              <a:buFont typeface="Arial"/>
              <a:buNone/>
            </a:pPr>
            <a:r>
              <a:t/>
            </a:r>
            <a:endParaRPr sz="1400">
              <a:solidFill>
                <a:srgbClr val="FFFFFF"/>
              </a:solidFill>
              <a:latin typeface="Arial"/>
              <a:ea typeface="Arial"/>
              <a:cs typeface="Arial"/>
              <a:sym typeface="Arial"/>
            </a:endParaRPr>
          </a:p>
        </p:txBody>
      </p:sp>
      <p:sp>
        <p:nvSpPr>
          <p:cNvPr id="915" name="Google Shape;915;p53"/>
          <p:cNvSpPr/>
          <p:nvPr/>
        </p:nvSpPr>
        <p:spPr>
          <a:xfrm>
            <a:off x="5323307" y="1278883"/>
            <a:ext cx="264653" cy="225230"/>
          </a:xfrm>
          <a:custGeom>
            <a:rect b="b" l="l" r="r" t="t"/>
            <a:pathLst>
              <a:path extrusionOk="0" h="309595" w="264653">
                <a:moveTo>
                  <a:pt x="0" y="61919"/>
                </a:moveTo>
                <a:lnTo>
                  <a:pt x="132327" y="61919"/>
                </a:lnTo>
                <a:lnTo>
                  <a:pt x="132327" y="0"/>
                </a:lnTo>
                <a:lnTo>
                  <a:pt x="264653" y="154798"/>
                </a:lnTo>
                <a:lnTo>
                  <a:pt x="132327" y="309595"/>
                </a:lnTo>
                <a:lnTo>
                  <a:pt x="132327" y="247676"/>
                </a:lnTo>
                <a:lnTo>
                  <a:pt x="0" y="247676"/>
                </a:lnTo>
                <a:lnTo>
                  <a:pt x="0" y="61919"/>
                </a:lnTo>
                <a:close/>
              </a:path>
            </a:pathLst>
          </a:custGeom>
          <a:solidFill>
            <a:schemeClr val="lt2"/>
          </a:solidFill>
          <a:ln>
            <a:noFill/>
          </a:ln>
        </p:spPr>
        <p:txBody>
          <a:bodyPr anchorCtr="0" anchor="ctr" bIns="61900" lIns="0" spcFirstLastPara="1" rIns="79375" wrap="square" tIns="61900">
            <a:noAutofit/>
          </a:bodyPr>
          <a:lstStyle/>
          <a:p>
            <a:pPr indent="0" lvl="0" marL="0" marR="0" rtl="0" algn="ctr">
              <a:lnSpc>
                <a:spcPct val="90000"/>
              </a:lnSpc>
              <a:spcBef>
                <a:spcPts val="0"/>
              </a:spcBef>
              <a:spcAft>
                <a:spcPts val="0"/>
              </a:spcAft>
              <a:buClr>
                <a:srgbClr val="000000"/>
              </a:buClr>
              <a:buSzPts val="1400"/>
              <a:buFont typeface="Arial"/>
              <a:buNone/>
            </a:pPr>
            <a:r>
              <a:t/>
            </a:r>
            <a:endParaRPr sz="1400">
              <a:solidFill>
                <a:srgbClr val="FFFFFF"/>
              </a:solidFill>
              <a:latin typeface="Arial"/>
              <a:ea typeface="Arial"/>
              <a:cs typeface="Arial"/>
              <a:sym typeface="Arial"/>
            </a:endParaRPr>
          </a:p>
        </p:txBody>
      </p:sp>
      <p:sp>
        <p:nvSpPr>
          <p:cNvPr id="916" name="Google Shape;916;p53"/>
          <p:cNvSpPr/>
          <p:nvPr/>
        </p:nvSpPr>
        <p:spPr>
          <a:xfrm>
            <a:off x="7075909" y="1278883"/>
            <a:ext cx="264653" cy="225230"/>
          </a:xfrm>
          <a:custGeom>
            <a:rect b="b" l="l" r="r" t="t"/>
            <a:pathLst>
              <a:path extrusionOk="0" h="309595" w="264653">
                <a:moveTo>
                  <a:pt x="0" y="61919"/>
                </a:moveTo>
                <a:lnTo>
                  <a:pt x="132327" y="61919"/>
                </a:lnTo>
                <a:lnTo>
                  <a:pt x="132327" y="0"/>
                </a:lnTo>
                <a:lnTo>
                  <a:pt x="264653" y="154798"/>
                </a:lnTo>
                <a:lnTo>
                  <a:pt x="132327" y="309595"/>
                </a:lnTo>
                <a:lnTo>
                  <a:pt x="132327" y="247676"/>
                </a:lnTo>
                <a:lnTo>
                  <a:pt x="0" y="247676"/>
                </a:lnTo>
                <a:lnTo>
                  <a:pt x="0" y="61919"/>
                </a:lnTo>
                <a:close/>
              </a:path>
            </a:pathLst>
          </a:custGeom>
          <a:solidFill>
            <a:schemeClr val="lt2"/>
          </a:solidFill>
          <a:ln>
            <a:noFill/>
          </a:ln>
        </p:spPr>
        <p:txBody>
          <a:bodyPr anchorCtr="0" anchor="ctr" bIns="61900" lIns="0" spcFirstLastPara="1" rIns="79375" wrap="square" tIns="61900">
            <a:noAutofit/>
          </a:bodyPr>
          <a:lstStyle/>
          <a:p>
            <a:pPr indent="0" lvl="0" marL="0" marR="0" rtl="0" algn="ctr">
              <a:lnSpc>
                <a:spcPct val="90000"/>
              </a:lnSpc>
              <a:spcBef>
                <a:spcPts val="0"/>
              </a:spcBef>
              <a:spcAft>
                <a:spcPts val="0"/>
              </a:spcAft>
              <a:buClr>
                <a:srgbClr val="000000"/>
              </a:buClr>
              <a:buSzPts val="1400"/>
              <a:buFont typeface="Arial"/>
              <a:buNone/>
            </a:pPr>
            <a:r>
              <a:t/>
            </a:r>
            <a:endParaRPr sz="1400">
              <a:solidFill>
                <a:srgbClr val="FFFFFF"/>
              </a:solidFill>
              <a:latin typeface="Arial"/>
              <a:ea typeface="Arial"/>
              <a:cs typeface="Arial"/>
              <a:sym typeface="Arial"/>
            </a:endParaRPr>
          </a:p>
        </p:txBody>
      </p:sp>
      <p:sp>
        <p:nvSpPr>
          <p:cNvPr id="917" name="Google Shape;917;p53"/>
          <p:cNvSpPr/>
          <p:nvPr/>
        </p:nvSpPr>
        <p:spPr>
          <a:xfrm>
            <a:off x="3885400" y="1026502"/>
            <a:ext cx="1373204" cy="781731"/>
          </a:xfrm>
          <a:custGeom>
            <a:rect b="b" l="l" r="r" t="t"/>
            <a:pathLst>
              <a:path extrusionOk="0" h="854351" w="1248367">
                <a:moveTo>
                  <a:pt x="0" y="85435"/>
                </a:moveTo>
                <a:cubicBezTo>
                  <a:pt x="0" y="38251"/>
                  <a:pt x="38251" y="0"/>
                  <a:pt x="85435" y="0"/>
                </a:cubicBezTo>
                <a:lnTo>
                  <a:pt x="1162932" y="0"/>
                </a:lnTo>
                <a:cubicBezTo>
                  <a:pt x="1210116" y="0"/>
                  <a:pt x="1248367" y="38251"/>
                  <a:pt x="1248367" y="85435"/>
                </a:cubicBezTo>
                <a:lnTo>
                  <a:pt x="1248367" y="768916"/>
                </a:lnTo>
                <a:cubicBezTo>
                  <a:pt x="1248367" y="816100"/>
                  <a:pt x="1210116" y="854351"/>
                  <a:pt x="1162932" y="854351"/>
                </a:cubicBezTo>
                <a:lnTo>
                  <a:pt x="85435" y="854351"/>
                </a:lnTo>
                <a:cubicBezTo>
                  <a:pt x="38251" y="854351"/>
                  <a:pt x="0" y="816100"/>
                  <a:pt x="0" y="768916"/>
                </a:cubicBezTo>
                <a:lnTo>
                  <a:pt x="0" y="85435"/>
                </a:lnTo>
                <a:close/>
              </a:path>
            </a:pathLst>
          </a:custGeom>
          <a:solidFill>
            <a:schemeClr val="lt2"/>
          </a:solidFill>
          <a:ln cap="flat" cmpd="sng" w="9525">
            <a:solidFill>
              <a:srgbClr val="A5A5A5"/>
            </a:solidFill>
            <a:prstDash val="solid"/>
            <a:miter lim="800000"/>
            <a:headEnd len="sm" w="sm" type="none"/>
            <a:tailEnd len="sm" w="sm" type="none"/>
          </a:ln>
        </p:spPr>
        <p:txBody>
          <a:bodyPr anchorCtr="0" anchor="ctr" bIns="74550" lIns="74550" spcFirstLastPara="1" rIns="74550" wrap="square" tIns="74550">
            <a:noAutofit/>
          </a:bodyPr>
          <a:lstStyle/>
          <a:p>
            <a:pPr indent="0" lvl="0" marL="0" marR="0" rtl="0" algn="ctr">
              <a:lnSpc>
                <a:spcPct val="90000"/>
              </a:lnSpc>
              <a:spcBef>
                <a:spcPts val="0"/>
              </a:spcBef>
              <a:spcAft>
                <a:spcPts val="0"/>
              </a:spcAft>
              <a:buClr>
                <a:schemeClr val="lt1"/>
              </a:buClr>
              <a:buSzPts val="1300"/>
              <a:buFont typeface="Arial"/>
              <a:buNone/>
            </a:pPr>
            <a:r>
              <a:rPr lang="en-ZA" sz="1000">
                <a:solidFill>
                  <a:schemeClr val="dk2"/>
                </a:solidFill>
                <a:latin typeface="Open Sans"/>
                <a:ea typeface="Open Sans"/>
                <a:cs typeface="Open Sans"/>
                <a:sym typeface="Open Sans"/>
              </a:rPr>
              <a:t>Estimate the area of land in each stratum</a:t>
            </a:r>
            <a:endParaRPr sz="1000">
              <a:solidFill>
                <a:schemeClr val="dk2"/>
              </a:solidFill>
              <a:latin typeface="Open Sans"/>
              <a:ea typeface="Open Sans"/>
              <a:cs typeface="Open Sans"/>
              <a:sym typeface="Open Sans"/>
            </a:endParaRPr>
          </a:p>
        </p:txBody>
      </p:sp>
      <p:sp>
        <p:nvSpPr>
          <p:cNvPr id="918" name="Google Shape;918;p53"/>
          <p:cNvSpPr txBox="1"/>
          <p:nvPr>
            <p:ph idx="4294967295" type="body"/>
          </p:nvPr>
        </p:nvSpPr>
        <p:spPr>
          <a:xfrm>
            <a:off x="4648346" y="4697034"/>
            <a:ext cx="681900" cy="153300"/>
          </a:xfrm>
          <a:prstGeom prst="rect">
            <a:avLst/>
          </a:prstGeom>
          <a:solidFill>
            <a:srgbClr val="E7E7E7"/>
          </a:solidFill>
          <a:ln cap="flat" cmpd="sng" w="12700">
            <a:solidFill>
              <a:srgbClr val="BFBFBF"/>
            </a:solidFill>
            <a:prstDash val="solid"/>
            <a:miter lim="800000"/>
            <a:headEnd len="sm" w="sm" type="none"/>
            <a:tailEnd len="sm" w="sm" type="none"/>
          </a:ln>
        </p:spPr>
        <p:txBody>
          <a:bodyPr anchorCtr="0" anchor="ctr" bIns="45700" lIns="91425" spcFirstLastPara="1" rIns="91425" wrap="square" tIns="45700">
            <a:noAutofit/>
          </a:bodyPr>
          <a:lstStyle/>
          <a:p>
            <a:pPr indent="0" lvl="0" marL="0" rtl="0" algn="ctr">
              <a:lnSpc>
                <a:spcPct val="90000"/>
              </a:lnSpc>
              <a:spcBef>
                <a:spcPts val="0"/>
              </a:spcBef>
              <a:spcAft>
                <a:spcPts val="1200"/>
              </a:spcAft>
              <a:buClr>
                <a:srgbClr val="09294E"/>
              </a:buClr>
              <a:buSzPts val="800"/>
              <a:buNone/>
            </a:pPr>
            <a:r>
              <a:rPr lang="en-ZA" sz="800"/>
              <a:t>Chapter 7</a:t>
            </a:r>
            <a:endParaRPr sz="800"/>
          </a:p>
        </p:txBody>
      </p:sp>
      <p:sp>
        <p:nvSpPr>
          <p:cNvPr id="919" name="Google Shape;919;p53"/>
          <p:cNvSpPr txBox="1"/>
          <p:nvPr>
            <p:ph idx="4294967295" type="body"/>
          </p:nvPr>
        </p:nvSpPr>
        <p:spPr>
          <a:xfrm>
            <a:off x="6194103" y="4697034"/>
            <a:ext cx="685800" cy="153300"/>
          </a:xfrm>
          <a:prstGeom prst="rect">
            <a:avLst/>
          </a:prstGeom>
          <a:solidFill>
            <a:srgbClr val="E7E7E7"/>
          </a:solidFill>
          <a:ln cap="flat" cmpd="sng" w="12700">
            <a:solidFill>
              <a:srgbClr val="BFBFBF"/>
            </a:solidFill>
            <a:prstDash val="solid"/>
            <a:miter lim="800000"/>
            <a:headEnd len="sm" w="sm" type="none"/>
            <a:tailEnd len="sm" w="sm" type="none"/>
          </a:ln>
        </p:spPr>
        <p:txBody>
          <a:bodyPr anchorCtr="0" anchor="ctr" bIns="45700" lIns="91425" spcFirstLastPara="1" rIns="91425" wrap="square" tIns="45700">
            <a:noAutofit/>
          </a:bodyPr>
          <a:lstStyle/>
          <a:p>
            <a:pPr indent="0" lvl="0" marL="0" rtl="0" algn="l">
              <a:lnSpc>
                <a:spcPct val="90000"/>
              </a:lnSpc>
              <a:spcBef>
                <a:spcPts val="0"/>
              </a:spcBef>
              <a:spcAft>
                <a:spcPts val="1200"/>
              </a:spcAft>
              <a:buClr>
                <a:srgbClr val="09294E"/>
              </a:buClr>
              <a:buSzPts val="800"/>
              <a:buNone/>
            </a:pPr>
            <a:r>
              <a:rPr lang="en-ZA" sz="800"/>
              <a:t>Chapter 9</a:t>
            </a:r>
            <a:endParaRPr sz="800"/>
          </a:p>
        </p:txBody>
      </p:sp>
      <p:sp>
        <p:nvSpPr>
          <p:cNvPr id="920" name="Google Shape;920;p53"/>
          <p:cNvSpPr txBox="1"/>
          <p:nvPr>
            <p:ph idx="4294967295" type="body"/>
          </p:nvPr>
        </p:nvSpPr>
        <p:spPr>
          <a:xfrm>
            <a:off x="5421224" y="4697034"/>
            <a:ext cx="681900" cy="153300"/>
          </a:xfrm>
          <a:prstGeom prst="rect">
            <a:avLst/>
          </a:prstGeom>
          <a:solidFill>
            <a:srgbClr val="E7E7E7"/>
          </a:solidFill>
          <a:ln cap="flat" cmpd="sng" w="12700">
            <a:solidFill>
              <a:srgbClr val="BFBFBF"/>
            </a:solidFill>
            <a:prstDash val="solid"/>
            <a:miter lim="800000"/>
            <a:headEnd len="sm" w="sm" type="none"/>
            <a:tailEnd len="sm" w="sm" type="none"/>
          </a:ln>
        </p:spPr>
        <p:txBody>
          <a:bodyPr anchorCtr="0" anchor="ctr" bIns="45700" lIns="91425" spcFirstLastPara="1" rIns="91425" wrap="square" tIns="45700">
            <a:noAutofit/>
          </a:bodyPr>
          <a:lstStyle/>
          <a:p>
            <a:pPr indent="0" lvl="0" marL="0" rtl="0" algn="ctr">
              <a:lnSpc>
                <a:spcPct val="90000"/>
              </a:lnSpc>
              <a:spcBef>
                <a:spcPts val="0"/>
              </a:spcBef>
              <a:spcAft>
                <a:spcPts val="1200"/>
              </a:spcAft>
              <a:buClr>
                <a:srgbClr val="09294E"/>
              </a:buClr>
              <a:buSzPts val="800"/>
              <a:buNone/>
            </a:pPr>
            <a:r>
              <a:rPr lang="en-ZA" sz="800"/>
              <a:t>Chapter 8</a:t>
            </a:r>
            <a:endParaRPr sz="800"/>
          </a:p>
        </p:txBody>
      </p:sp>
      <p:sp>
        <p:nvSpPr>
          <p:cNvPr id="921" name="Google Shape;921;p53">
            <a:hlinkClick action="ppaction://hlinksldjump" r:id="rId3"/>
          </p:cNvPr>
          <p:cNvSpPr/>
          <p:nvPr/>
        </p:nvSpPr>
        <p:spPr>
          <a:xfrm>
            <a:off x="4657825" y="4697034"/>
            <a:ext cx="672600" cy="1533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800">
              <a:solidFill>
                <a:schemeClr val="lt1"/>
              </a:solidFill>
              <a:latin typeface="Open Sans"/>
              <a:ea typeface="Open Sans"/>
              <a:cs typeface="Open Sans"/>
              <a:sym typeface="Open Sans"/>
            </a:endParaRPr>
          </a:p>
        </p:txBody>
      </p:sp>
      <p:sp>
        <p:nvSpPr>
          <p:cNvPr id="922" name="Google Shape;922;p53">
            <a:hlinkClick action="ppaction://hlinksldjump" r:id="rId4"/>
          </p:cNvPr>
          <p:cNvSpPr/>
          <p:nvPr/>
        </p:nvSpPr>
        <p:spPr>
          <a:xfrm>
            <a:off x="5417449" y="4697034"/>
            <a:ext cx="681900" cy="1533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sp>
        <p:nvSpPr>
          <p:cNvPr id="923" name="Google Shape;923;p53">
            <a:hlinkClick action="ppaction://hlinksldjump" r:id="rId5"/>
          </p:cNvPr>
          <p:cNvSpPr/>
          <p:nvPr/>
        </p:nvSpPr>
        <p:spPr>
          <a:xfrm>
            <a:off x="6186552" y="4697034"/>
            <a:ext cx="681900" cy="1533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sp>
        <p:nvSpPr>
          <p:cNvPr id="924" name="Google Shape;924;p53"/>
          <p:cNvSpPr txBox="1"/>
          <p:nvPr/>
        </p:nvSpPr>
        <p:spPr>
          <a:xfrm>
            <a:off x="208675" y="2227088"/>
            <a:ext cx="2040600" cy="572700"/>
          </a:xfrm>
          <a:prstGeom prst="rect">
            <a:avLst/>
          </a:prstGeom>
          <a:noFill/>
          <a:ln>
            <a:noFill/>
          </a:ln>
        </p:spPr>
        <p:txBody>
          <a:bodyPr anchorCtr="0" anchor="t" bIns="45700" lIns="91425" spcFirstLastPara="1" rIns="91425" wrap="square" tIns="45700">
            <a:noAutofit/>
          </a:bodyPr>
          <a:lstStyle/>
          <a:p>
            <a:pPr indent="0" lvl="0" marL="0" rtl="0" algn="ctr">
              <a:lnSpc>
                <a:spcPct val="115000"/>
              </a:lnSpc>
              <a:spcBef>
                <a:spcPts val="1000"/>
              </a:spcBef>
              <a:spcAft>
                <a:spcPts val="0"/>
              </a:spcAft>
              <a:buNone/>
            </a:pPr>
            <a:r>
              <a:rPr lang="en-ZA">
                <a:solidFill>
                  <a:schemeClr val="dk2"/>
                </a:solidFill>
                <a:highlight>
                  <a:schemeClr val="dk1"/>
                </a:highlight>
                <a:latin typeface="Open Sans"/>
                <a:ea typeface="Open Sans"/>
                <a:cs typeface="Open Sans"/>
                <a:sym typeface="Open Sans"/>
              </a:rPr>
              <a:t>Gain-loss method</a:t>
            </a:r>
            <a:endParaRPr>
              <a:solidFill>
                <a:schemeClr val="dk2"/>
              </a:solidFill>
              <a:highlight>
                <a:schemeClr val="dk1"/>
              </a:highlight>
              <a:latin typeface="Open Sans"/>
              <a:ea typeface="Open Sans"/>
              <a:cs typeface="Open Sans"/>
              <a:sym typeface="Open Sans"/>
            </a:endParaRPr>
          </a:p>
        </p:txBody>
      </p:sp>
      <p:sp>
        <p:nvSpPr>
          <p:cNvPr id="925" name="Google Shape;925;p53"/>
          <p:cNvSpPr txBox="1"/>
          <p:nvPr/>
        </p:nvSpPr>
        <p:spPr>
          <a:xfrm>
            <a:off x="1474669" y="2847428"/>
            <a:ext cx="7093500" cy="612000"/>
          </a:xfrm>
          <a:prstGeom prst="rect">
            <a:avLst/>
          </a:prstGeom>
          <a:blipFill rotWithShape="1">
            <a:blip r:embed="rId6">
              <a:alphaModFix/>
            </a:blip>
            <a:stretch>
              <a:fillRect b="0" l="0" r="0" t="0"/>
            </a:stretch>
          </a:blipFill>
          <a:ln cap="flat" cmpd="sng" w="9525">
            <a:solidFill>
              <a:srgbClr val="BFD7F2"/>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rPr lang="en-ZA" sz="800">
                <a:latin typeface="Open Sans"/>
                <a:ea typeface="Open Sans"/>
                <a:cs typeface="Open Sans"/>
                <a:sym typeface="Open Sans"/>
              </a:rPr>
              <a:t> </a:t>
            </a:r>
            <a:endParaRPr sz="800">
              <a:latin typeface="Open Sans"/>
              <a:ea typeface="Open Sans"/>
              <a:cs typeface="Open Sans"/>
              <a:sym typeface="Open Sans"/>
            </a:endParaRPr>
          </a:p>
        </p:txBody>
      </p:sp>
      <p:sp>
        <p:nvSpPr>
          <p:cNvPr id="926" name="Google Shape;926;p53"/>
          <p:cNvSpPr/>
          <p:nvPr/>
        </p:nvSpPr>
        <p:spPr>
          <a:xfrm>
            <a:off x="4483235" y="2663788"/>
            <a:ext cx="362400" cy="300600"/>
          </a:xfrm>
          <a:prstGeom prst="downArrow">
            <a:avLst>
              <a:gd fmla="val 50000" name="adj1"/>
              <a:gd fmla="val 50000" name="adj2"/>
            </a:avLst>
          </a:prstGeom>
          <a:solidFill>
            <a:schemeClr val="dk2"/>
          </a:solidFill>
          <a:ln cap="flat" cmpd="sng" w="12700">
            <a:solidFill>
              <a:schemeClr val="dk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800">
              <a:solidFill>
                <a:srgbClr val="FFFFFF"/>
              </a:solidFill>
              <a:latin typeface="Open Sans"/>
              <a:ea typeface="Open Sans"/>
              <a:cs typeface="Open Sans"/>
              <a:sym typeface="Open Sans"/>
            </a:endParaRPr>
          </a:p>
        </p:txBody>
      </p:sp>
      <p:sp>
        <p:nvSpPr>
          <p:cNvPr id="927" name="Google Shape;927;p53"/>
          <p:cNvSpPr/>
          <p:nvPr/>
        </p:nvSpPr>
        <p:spPr>
          <a:xfrm>
            <a:off x="1461775" y="3248514"/>
            <a:ext cx="376800" cy="548400"/>
          </a:xfrm>
          <a:prstGeom prst="upArrow">
            <a:avLst>
              <a:gd fmla="val 50000" name="adj1"/>
              <a:gd fmla="val 50000" name="adj2"/>
            </a:avLst>
          </a:prstGeom>
          <a:solidFill>
            <a:schemeClr val="dk2"/>
          </a:solidFill>
          <a:ln cap="flat" cmpd="sng" w="12700">
            <a:solidFill>
              <a:schemeClr val="dk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800">
              <a:solidFill>
                <a:srgbClr val="FFFFFF"/>
              </a:solidFill>
              <a:latin typeface="Open Sans"/>
              <a:ea typeface="Open Sans"/>
              <a:cs typeface="Open Sans"/>
              <a:sym typeface="Open Sans"/>
            </a:endParaRPr>
          </a:p>
        </p:txBody>
      </p:sp>
      <p:sp>
        <p:nvSpPr>
          <p:cNvPr id="928" name="Google Shape;928;p53"/>
          <p:cNvSpPr/>
          <p:nvPr/>
        </p:nvSpPr>
        <p:spPr>
          <a:xfrm>
            <a:off x="3974186" y="3277099"/>
            <a:ext cx="376800" cy="458400"/>
          </a:xfrm>
          <a:prstGeom prst="upArrow">
            <a:avLst>
              <a:gd fmla="val 50000" name="adj1"/>
              <a:gd fmla="val 50000" name="adj2"/>
            </a:avLst>
          </a:prstGeom>
          <a:solidFill>
            <a:schemeClr val="dk2"/>
          </a:solidFill>
          <a:ln cap="flat" cmpd="sng" w="12700">
            <a:solidFill>
              <a:schemeClr val="dk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800">
              <a:solidFill>
                <a:srgbClr val="FFFFFF"/>
              </a:solidFill>
              <a:latin typeface="Open Sans"/>
              <a:ea typeface="Open Sans"/>
              <a:cs typeface="Open Sans"/>
              <a:sym typeface="Open Sans"/>
            </a:endParaRPr>
          </a:p>
        </p:txBody>
      </p:sp>
      <p:sp>
        <p:nvSpPr>
          <p:cNvPr id="929" name="Google Shape;929;p53"/>
          <p:cNvSpPr/>
          <p:nvPr/>
        </p:nvSpPr>
        <p:spPr>
          <a:xfrm>
            <a:off x="5550512" y="3258011"/>
            <a:ext cx="376800" cy="520800"/>
          </a:xfrm>
          <a:prstGeom prst="upArrow">
            <a:avLst>
              <a:gd fmla="val 50000" name="adj1"/>
              <a:gd fmla="val 50000" name="adj2"/>
            </a:avLst>
          </a:prstGeom>
          <a:solidFill>
            <a:schemeClr val="dk2"/>
          </a:solidFill>
          <a:ln cap="flat" cmpd="sng" w="12700">
            <a:solidFill>
              <a:schemeClr val="dk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800">
              <a:solidFill>
                <a:srgbClr val="FFFFFF"/>
              </a:solidFill>
              <a:latin typeface="Open Sans"/>
              <a:ea typeface="Open Sans"/>
              <a:cs typeface="Open Sans"/>
              <a:sym typeface="Open Sans"/>
            </a:endParaRPr>
          </a:p>
        </p:txBody>
      </p:sp>
      <p:sp>
        <p:nvSpPr>
          <p:cNvPr id="930" name="Google Shape;930;p53"/>
          <p:cNvSpPr/>
          <p:nvPr/>
        </p:nvSpPr>
        <p:spPr>
          <a:xfrm>
            <a:off x="3353048" y="3241907"/>
            <a:ext cx="376800" cy="647700"/>
          </a:xfrm>
          <a:prstGeom prst="upArrow">
            <a:avLst>
              <a:gd fmla="val 50000" name="adj1"/>
              <a:gd fmla="val 50000" name="adj2"/>
            </a:avLst>
          </a:prstGeom>
          <a:solidFill>
            <a:schemeClr val="dk2"/>
          </a:solidFill>
          <a:ln cap="flat" cmpd="sng" w="12700">
            <a:solidFill>
              <a:schemeClr val="dk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800">
              <a:solidFill>
                <a:srgbClr val="FFFFFF"/>
              </a:solidFill>
              <a:latin typeface="Open Sans"/>
              <a:ea typeface="Open Sans"/>
              <a:cs typeface="Open Sans"/>
              <a:sym typeface="Open Sans"/>
            </a:endParaRPr>
          </a:p>
        </p:txBody>
      </p:sp>
      <p:sp>
        <p:nvSpPr>
          <p:cNvPr id="931" name="Google Shape;931;p53"/>
          <p:cNvSpPr/>
          <p:nvPr/>
        </p:nvSpPr>
        <p:spPr>
          <a:xfrm>
            <a:off x="2751218" y="3735443"/>
            <a:ext cx="1145700" cy="520800"/>
          </a:xfrm>
          <a:prstGeom prst="rect">
            <a:avLst/>
          </a:prstGeom>
          <a:solidFill>
            <a:schemeClr val="dk2"/>
          </a:solidFill>
          <a:ln cap="flat" cmpd="sng" w="12700">
            <a:solidFill>
              <a:schemeClr val="dk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ZA" sz="800">
                <a:solidFill>
                  <a:srgbClr val="FFFFFF"/>
                </a:solidFill>
                <a:latin typeface="Open Sans"/>
                <a:ea typeface="Open Sans"/>
                <a:cs typeface="Open Sans"/>
                <a:sym typeface="Open Sans"/>
              </a:rPr>
              <a:t>Ratio of below- ground to above- ground biomass</a:t>
            </a:r>
            <a:endParaRPr sz="800">
              <a:latin typeface="Open Sans"/>
              <a:ea typeface="Open Sans"/>
              <a:cs typeface="Open Sans"/>
              <a:sym typeface="Open Sans"/>
            </a:endParaRPr>
          </a:p>
        </p:txBody>
      </p:sp>
      <p:sp>
        <p:nvSpPr>
          <p:cNvPr id="932" name="Google Shape;932;p53"/>
          <p:cNvSpPr/>
          <p:nvPr/>
        </p:nvSpPr>
        <p:spPr>
          <a:xfrm>
            <a:off x="5166300" y="3735455"/>
            <a:ext cx="1267800" cy="687000"/>
          </a:xfrm>
          <a:prstGeom prst="rect">
            <a:avLst/>
          </a:prstGeom>
          <a:solidFill>
            <a:schemeClr val="dk2"/>
          </a:solidFill>
          <a:ln cap="flat" cmpd="sng" w="12700">
            <a:solidFill>
              <a:schemeClr val="dk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ZA" sz="800">
                <a:solidFill>
                  <a:srgbClr val="FFFFFF"/>
                </a:solidFill>
                <a:latin typeface="Open Sans"/>
                <a:ea typeface="Open Sans"/>
                <a:cs typeface="Open Sans"/>
                <a:sym typeface="Open Sans"/>
              </a:rPr>
              <a:t>Annual above-ground biomass carbon losses due to wood removals (t C/yr)</a:t>
            </a:r>
            <a:endParaRPr sz="800">
              <a:latin typeface="Open Sans"/>
              <a:ea typeface="Open Sans"/>
              <a:cs typeface="Open Sans"/>
              <a:sym typeface="Open Sans"/>
            </a:endParaRPr>
          </a:p>
        </p:txBody>
      </p:sp>
      <p:sp>
        <p:nvSpPr>
          <p:cNvPr id="933" name="Google Shape;933;p53"/>
          <p:cNvSpPr/>
          <p:nvPr/>
        </p:nvSpPr>
        <p:spPr>
          <a:xfrm>
            <a:off x="1461775" y="3738767"/>
            <a:ext cx="1003200" cy="683700"/>
          </a:xfrm>
          <a:prstGeom prst="rect">
            <a:avLst/>
          </a:prstGeom>
          <a:solidFill>
            <a:schemeClr val="dk2"/>
          </a:solidFill>
          <a:ln cap="flat" cmpd="sng" w="12700">
            <a:solidFill>
              <a:schemeClr val="dk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ZA" sz="800">
                <a:solidFill>
                  <a:srgbClr val="FFFFFF"/>
                </a:solidFill>
                <a:latin typeface="Open Sans"/>
                <a:ea typeface="Open Sans"/>
                <a:cs typeface="Open Sans"/>
                <a:sym typeface="Open Sans"/>
              </a:rPr>
              <a:t>Annual forest carbon stock change</a:t>
            </a:r>
            <a:endParaRPr sz="800">
              <a:latin typeface="Open Sans"/>
              <a:ea typeface="Open Sans"/>
              <a:cs typeface="Open Sans"/>
              <a:sym typeface="Open Sans"/>
            </a:endParaRPr>
          </a:p>
          <a:p>
            <a:pPr indent="0" lvl="0" marL="0" marR="0" rtl="0" algn="ctr">
              <a:spcBef>
                <a:spcPts val="0"/>
              </a:spcBef>
              <a:spcAft>
                <a:spcPts val="0"/>
              </a:spcAft>
              <a:buNone/>
            </a:pPr>
            <a:r>
              <a:rPr lang="en-ZA" sz="800">
                <a:solidFill>
                  <a:srgbClr val="FFFFFF"/>
                </a:solidFill>
                <a:latin typeface="Open Sans"/>
                <a:ea typeface="Open Sans"/>
                <a:cs typeface="Open Sans"/>
                <a:sym typeface="Open Sans"/>
              </a:rPr>
              <a:t>(t C/yr)</a:t>
            </a:r>
            <a:endParaRPr sz="800">
              <a:latin typeface="Open Sans"/>
              <a:ea typeface="Open Sans"/>
              <a:cs typeface="Open Sans"/>
              <a:sym typeface="Open Sans"/>
            </a:endParaRPr>
          </a:p>
        </p:txBody>
      </p:sp>
      <p:sp>
        <p:nvSpPr>
          <p:cNvPr id="934" name="Google Shape;934;p53"/>
          <p:cNvSpPr/>
          <p:nvPr/>
        </p:nvSpPr>
        <p:spPr>
          <a:xfrm>
            <a:off x="2413420" y="2639567"/>
            <a:ext cx="362400" cy="300600"/>
          </a:xfrm>
          <a:prstGeom prst="downArrow">
            <a:avLst>
              <a:gd fmla="val 50000" name="adj1"/>
              <a:gd fmla="val 50000" name="adj2"/>
            </a:avLst>
          </a:prstGeom>
          <a:solidFill>
            <a:schemeClr val="dk2"/>
          </a:solidFill>
          <a:ln cap="flat" cmpd="sng" w="12700">
            <a:solidFill>
              <a:schemeClr val="dk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800">
              <a:solidFill>
                <a:srgbClr val="FFFFFF"/>
              </a:solidFill>
              <a:latin typeface="Open Sans"/>
              <a:ea typeface="Open Sans"/>
              <a:cs typeface="Open Sans"/>
              <a:sym typeface="Open Sans"/>
            </a:endParaRPr>
          </a:p>
        </p:txBody>
      </p:sp>
      <p:sp>
        <p:nvSpPr>
          <p:cNvPr id="935" name="Google Shape;935;p53"/>
          <p:cNvSpPr/>
          <p:nvPr/>
        </p:nvSpPr>
        <p:spPr>
          <a:xfrm>
            <a:off x="2117034" y="2091245"/>
            <a:ext cx="1003200" cy="612000"/>
          </a:xfrm>
          <a:prstGeom prst="rect">
            <a:avLst/>
          </a:prstGeom>
          <a:solidFill>
            <a:schemeClr val="dk2"/>
          </a:solidFill>
          <a:ln cap="flat" cmpd="sng" w="12700">
            <a:solidFill>
              <a:schemeClr val="dk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ZA" sz="800">
                <a:solidFill>
                  <a:srgbClr val="FFFFFF"/>
                </a:solidFill>
                <a:latin typeface="Open Sans"/>
                <a:ea typeface="Open Sans"/>
                <a:cs typeface="Open Sans"/>
                <a:sym typeface="Open Sans"/>
              </a:rPr>
              <a:t>Average annual above-ground biomass growth rate (t dm/ha/yr)</a:t>
            </a:r>
            <a:endParaRPr sz="800">
              <a:latin typeface="Open Sans"/>
              <a:ea typeface="Open Sans"/>
              <a:cs typeface="Open Sans"/>
              <a:sym typeface="Open Sans"/>
            </a:endParaRPr>
          </a:p>
        </p:txBody>
      </p:sp>
      <p:sp>
        <p:nvSpPr>
          <p:cNvPr id="936" name="Google Shape;936;p53"/>
          <p:cNvSpPr/>
          <p:nvPr/>
        </p:nvSpPr>
        <p:spPr>
          <a:xfrm>
            <a:off x="3974500" y="3737602"/>
            <a:ext cx="753000" cy="520800"/>
          </a:xfrm>
          <a:prstGeom prst="rect">
            <a:avLst/>
          </a:prstGeom>
          <a:solidFill>
            <a:schemeClr val="dk2"/>
          </a:solidFill>
          <a:ln cap="flat" cmpd="sng" w="12700">
            <a:solidFill>
              <a:schemeClr val="dk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ZA" sz="800">
                <a:solidFill>
                  <a:srgbClr val="FFFFFF"/>
                </a:solidFill>
                <a:latin typeface="Open Sans"/>
                <a:ea typeface="Open Sans"/>
                <a:cs typeface="Open Sans"/>
                <a:sym typeface="Open Sans"/>
              </a:rPr>
              <a:t>Area of forest (ha)</a:t>
            </a:r>
            <a:endParaRPr sz="800">
              <a:latin typeface="Open Sans"/>
              <a:ea typeface="Open Sans"/>
              <a:cs typeface="Open Sans"/>
              <a:sym typeface="Open Sans"/>
            </a:endParaRPr>
          </a:p>
        </p:txBody>
      </p:sp>
      <p:sp>
        <p:nvSpPr>
          <p:cNvPr id="937" name="Google Shape;937;p53"/>
          <p:cNvSpPr/>
          <p:nvPr/>
        </p:nvSpPr>
        <p:spPr>
          <a:xfrm>
            <a:off x="7899913" y="3258011"/>
            <a:ext cx="376800" cy="520800"/>
          </a:xfrm>
          <a:prstGeom prst="upArrow">
            <a:avLst>
              <a:gd fmla="val 50000" name="adj1"/>
              <a:gd fmla="val 50000" name="adj2"/>
            </a:avLst>
          </a:prstGeom>
          <a:solidFill>
            <a:schemeClr val="dk2"/>
          </a:solidFill>
          <a:ln cap="flat" cmpd="sng" w="12700">
            <a:solidFill>
              <a:schemeClr val="dk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800">
              <a:solidFill>
                <a:srgbClr val="FFFFFF"/>
              </a:solidFill>
              <a:latin typeface="Open Sans"/>
              <a:ea typeface="Open Sans"/>
              <a:cs typeface="Open Sans"/>
              <a:sym typeface="Open Sans"/>
            </a:endParaRPr>
          </a:p>
        </p:txBody>
      </p:sp>
      <p:sp>
        <p:nvSpPr>
          <p:cNvPr id="938" name="Google Shape;938;p53"/>
          <p:cNvSpPr/>
          <p:nvPr/>
        </p:nvSpPr>
        <p:spPr>
          <a:xfrm>
            <a:off x="6985909" y="3727906"/>
            <a:ext cx="1532400" cy="687000"/>
          </a:xfrm>
          <a:prstGeom prst="rect">
            <a:avLst/>
          </a:prstGeom>
          <a:solidFill>
            <a:schemeClr val="dk2"/>
          </a:solidFill>
          <a:ln cap="flat" cmpd="sng" w="12700">
            <a:solidFill>
              <a:schemeClr val="dk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ZA" sz="800">
                <a:solidFill>
                  <a:srgbClr val="FFFFFF"/>
                </a:solidFill>
                <a:latin typeface="Open Sans"/>
                <a:ea typeface="Open Sans"/>
                <a:cs typeface="Open Sans"/>
                <a:sym typeface="Open Sans"/>
              </a:rPr>
              <a:t>Annual above-ground biomass carbon losses due to disturbance (t C/yr)</a:t>
            </a:r>
            <a:endParaRPr sz="800">
              <a:latin typeface="Open Sans"/>
              <a:ea typeface="Open Sans"/>
              <a:cs typeface="Open Sans"/>
              <a:sym typeface="Open Sans"/>
            </a:endParaRPr>
          </a:p>
        </p:txBody>
      </p:sp>
      <p:sp>
        <p:nvSpPr>
          <p:cNvPr id="939" name="Google Shape;939;p53"/>
          <p:cNvSpPr/>
          <p:nvPr/>
        </p:nvSpPr>
        <p:spPr>
          <a:xfrm>
            <a:off x="4183618" y="2181492"/>
            <a:ext cx="961500" cy="511500"/>
          </a:xfrm>
          <a:prstGeom prst="rect">
            <a:avLst/>
          </a:prstGeom>
          <a:solidFill>
            <a:schemeClr val="dk2"/>
          </a:solidFill>
          <a:ln cap="flat" cmpd="sng" w="12700">
            <a:solidFill>
              <a:schemeClr val="dk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ZA" sz="800">
                <a:solidFill>
                  <a:srgbClr val="FFFFFF"/>
                </a:solidFill>
                <a:latin typeface="Open Sans"/>
                <a:ea typeface="Open Sans"/>
                <a:cs typeface="Open Sans"/>
                <a:sym typeface="Open Sans"/>
              </a:rPr>
              <a:t>Carbon fraction of dry matter</a:t>
            </a:r>
            <a:endParaRPr sz="800">
              <a:latin typeface="Open Sans"/>
              <a:ea typeface="Open Sans"/>
              <a:cs typeface="Open Sans"/>
              <a:sym typeface="Open Sans"/>
            </a:endParaRPr>
          </a:p>
          <a:p>
            <a:pPr indent="0" lvl="0" marL="0" marR="0" rtl="0" algn="ctr">
              <a:spcBef>
                <a:spcPts val="0"/>
              </a:spcBef>
              <a:spcAft>
                <a:spcPts val="0"/>
              </a:spcAft>
              <a:buNone/>
            </a:pPr>
            <a:r>
              <a:rPr lang="en-ZA" sz="800">
                <a:solidFill>
                  <a:srgbClr val="FFFFFF"/>
                </a:solidFill>
                <a:latin typeface="Open Sans"/>
                <a:ea typeface="Open Sans"/>
                <a:cs typeface="Open Sans"/>
                <a:sym typeface="Open Sans"/>
              </a:rPr>
              <a:t>(t C/t dm)</a:t>
            </a:r>
            <a:endParaRPr sz="800">
              <a:latin typeface="Open Sans"/>
              <a:ea typeface="Open Sans"/>
              <a:cs typeface="Open Sans"/>
              <a:sym typeface="Open Sans"/>
            </a:endParaRPr>
          </a:p>
        </p:txBody>
      </p:sp>
      <p:sp>
        <p:nvSpPr>
          <p:cNvPr id="940" name="Google Shape;940;p53"/>
          <p:cNvSpPr/>
          <p:nvPr/>
        </p:nvSpPr>
        <p:spPr>
          <a:xfrm>
            <a:off x="6671350" y="2663788"/>
            <a:ext cx="362400" cy="300600"/>
          </a:xfrm>
          <a:prstGeom prst="downArrow">
            <a:avLst>
              <a:gd fmla="val 50000" name="adj1"/>
              <a:gd fmla="val 50000" name="adj2"/>
            </a:avLst>
          </a:prstGeom>
          <a:solidFill>
            <a:schemeClr val="dk2"/>
          </a:solidFill>
          <a:ln cap="flat" cmpd="sng" w="12700">
            <a:solidFill>
              <a:schemeClr val="dk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800">
              <a:solidFill>
                <a:srgbClr val="FFFFFF"/>
              </a:solidFill>
              <a:latin typeface="Open Sans"/>
              <a:ea typeface="Open Sans"/>
              <a:cs typeface="Open Sans"/>
              <a:sym typeface="Open Sans"/>
            </a:endParaRPr>
          </a:p>
        </p:txBody>
      </p:sp>
      <p:sp>
        <p:nvSpPr>
          <p:cNvPr id="941" name="Google Shape;941;p53"/>
          <p:cNvSpPr/>
          <p:nvPr/>
        </p:nvSpPr>
        <p:spPr>
          <a:xfrm>
            <a:off x="6143330" y="2009975"/>
            <a:ext cx="1420500" cy="683700"/>
          </a:xfrm>
          <a:prstGeom prst="rect">
            <a:avLst/>
          </a:prstGeom>
          <a:solidFill>
            <a:schemeClr val="dk2"/>
          </a:solidFill>
          <a:ln cap="flat" cmpd="sng" w="12700">
            <a:solidFill>
              <a:schemeClr val="dk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ZA" sz="800">
                <a:solidFill>
                  <a:srgbClr val="FFFFFF"/>
                </a:solidFill>
                <a:latin typeface="Open Sans"/>
                <a:ea typeface="Open Sans"/>
                <a:cs typeface="Open Sans"/>
                <a:sym typeface="Open Sans"/>
              </a:rPr>
              <a:t>Annual above-ground biomass carbon losses due to fuelwood removals (t C/yr)</a:t>
            </a:r>
            <a:endParaRPr sz="800">
              <a:latin typeface="Open Sans"/>
              <a:ea typeface="Open Sans"/>
              <a:cs typeface="Open Sans"/>
              <a:sym typeface="Open Sans"/>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46" name="Shape 946"/>
        <p:cNvGrpSpPr/>
        <p:nvPr/>
      </p:nvGrpSpPr>
      <p:grpSpPr>
        <a:xfrm>
          <a:off x="0" y="0"/>
          <a:ext cx="0" cy="0"/>
          <a:chOff x="0" y="0"/>
          <a:chExt cx="0" cy="0"/>
        </a:xfrm>
      </p:grpSpPr>
      <p:sp>
        <p:nvSpPr>
          <p:cNvPr id="947" name="Google Shape;947;p54"/>
          <p:cNvSpPr txBox="1"/>
          <p:nvPr>
            <p:ph type="title"/>
          </p:nvPr>
        </p:nvSpPr>
        <p:spPr>
          <a:xfrm>
            <a:off x="311700" y="216425"/>
            <a:ext cx="8520600" cy="5727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625852"/>
              </a:buClr>
              <a:buSzPts val="3200"/>
              <a:buFont typeface="Arial"/>
              <a:buNone/>
            </a:pPr>
            <a:r>
              <a:rPr lang="en-ZA"/>
              <a:t> 7.2.5 Calculate GHG emissions and removals</a:t>
            </a:r>
            <a:endParaRPr/>
          </a:p>
        </p:txBody>
      </p:sp>
      <p:sp>
        <p:nvSpPr>
          <p:cNvPr id="948" name="Google Shape;948;p54"/>
          <p:cNvSpPr/>
          <p:nvPr/>
        </p:nvSpPr>
        <p:spPr>
          <a:xfrm>
            <a:off x="1023953" y="3290973"/>
            <a:ext cx="1080889" cy="810667"/>
          </a:xfrm>
          <a:prstGeom prst="roundRect">
            <a:avLst>
              <a:gd fmla="val 16667" name="adj"/>
            </a:avLst>
          </a:prstGeom>
          <a:solidFill>
            <a:schemeClr val="lt1"/>
          </a:solidFill>
          <a:ln cap="flat" cmpd="sng" w="12700">
            <a:solidFill>
              <a:schemeClr val="lt1"/>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49" name="Google Shape;949;p54"/>
          <p:cNvSpPr txBox="1"/>
          <p:nvPr/>
        </p:nvSpPr>
        <p:spPr>
          <a:xfrm>
            <a:off x="1076718" y="3330547"/>
            <a:ext cx="975300" cy="731400"/>
          </a:xfrm>
          <a:prstGeom prst="rect">
            <a:avLst/>
          </a:prstGeom>
          <a:solidFill>
            <a:schemeClr val="lt2"/>
          </a:solidFill>
          <a:ln>
            <a:noFill/>
          </a:ln>
        </p:spPr>
        <p:txBody>
          <a:bodyPr anchorCtr="0" anchor="ctr" bIns="16500" lIns="16500" spcFirstLastPara="1" rIns="16500" wrap="square" tIns="16500">
            <a:noAutofit/>
          </a:bodyPr>
          <a:lstStyle/>
          <a:p>
            <a:pPr indent="0" lvl="0" marL="0" marR="0" rtl="0" algn="ctr">
              <a:lnSpc>
                <a:spcPct val="90000"/>
              </a:lnSpc>
              <a:spcBef>
                <a:spcPts val="0"/>
              </a:spcBef>
              <a:spcAft>
                <a:spcPts val="0"/>
              </a:spcAft>
              <a:buClr>
                <a:srgbClr val="3F3F3F"/>
              </a:buClr>
              <a:buSzPts val="1300"/>
              <a:buFont typeface="Arial"/>
              <a:buNone/>
            </a:pPr>
            <a:r>
              <a:rPr lang="en-ZA" sz="700">
                <a:solidFill>
                  <a:srgbClr val="3F3F3F"/>
                </a:solidFill>
                <a:latin typeface="Open Sans"/>
                <a:ea typeface="Open Sans"/>
                <a:cs typeface="Open Sans"/>
                <a:sym typeface="Open Sans"/>
              </a:rPr>
              <a:t>Cumulative carbon stock change </a:t>
            </a:r>
            <a:endParaRPr sz="700">
              <a:latin typeface="Open Sans"/>
              <a:ea typeface="Open Sans"/>
              <a:cs typeface="Open Sans"/>
              <a:sym typeface="Open Sans"/>
            </a:endParaRPr>
          </a:p>
          <a:p>
            <a:pPr indent="0" lvl="0" marL="0" marR="0" rtl="0" algn="ctr">
              <a:lnSpc>
                <a:spcPct val="90000"/>
              </a:lnSpc>
              <a:spcBef>
                <a:spcPts val="455"/>
              </a:spcBef>
              <a:spcAft>
                <a:spcPts val="0"/>
              </a:spcAft>
              <a:buClr>
                <a:srgbClr val="3F3F3F"/>
              </a:buClr>
              <a:buSzPts val="1300"/>
              <a:buFont typeface="Arial"/>
              <a:buNone/>
            </a:pPr>
            <a:r>
              <a:rPr lang="en-ZA" sz="700">
                <a:solidFill>
                  <a:srgbClr val="3F3F3F"/>
                </a:solidFill>
                <a:latin typeface="Open Sans"/>
                <a:ea typeface="Open Sans"/>
                <a:cs typeface="Open Sans"/>
                <a:sym typeface="Open Sans"/>
              </a:rPr>
              <a:t>(t C)</a:t>
            </a:r>
            <a:endParaRPr sz="700">
              <a:latin typeface="Open Sans"/>
              <a:ea typeface="Open Sans"/>
              <a:cs typeface="Open Sans"/>
              <a:sym typeface="Open Sans"/>
            </a:endParaRPr>
          </a:p>
        </p:txBody>
      </p:sp>
      <p:sp>
        <p:nvSpPr>
          <p:cNvPr id="950" name="Google Shape;950;p54"/>
          <p:cNvSpPr/>
          <p:nvPr/>
        </p:nvSpPr>
        <p:spPr>
          <a:xfrm>
            <a:off x="2192611" y="3461213"/>
            <a:ext cx="626916" cy="470187"/>
          </a:xfrm>
          <a:prstGeom prst="mathMultiply">
            <a:avLst>
              <a:gd fmla="val 23520" name="adj1"/>
            </a:avLst>
          </a:prstGeom>
          <a:solidFill>
            <a:srgbClr val="09294E"/>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51" name="Google Shape;951;p54"/>
          <p:cNvSpPr/>
          <p:nvPr/>
        </p:nvSpPr>
        <p:spPr>
          <a:xfrm>
            <a:off x="2907295" y="3290973"/>
            <a:ext cx="1080889" cy="810667"/>
          </a:xfrm>
          <a:prstGeom prst="roundRect">
            <a:avLst>
              <a:gd fmla="val 16667" name="adj"/>
            </a:avLst>
          </a:prstGeom>
          <a:solidFill>
            <a:schemeClr val="lt1"/>
          </a:solidFill>
          <a:ln cap="flat" cmpd="sng" w="12700">
            <a:solidFill>
              <a:schemeClr val="lt1"/>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52" name="Google Shape;952;p54"/>
          <p:cNvSpPr txBox="1"/>
          <p:nvPr/>
        </p:nvSpPr>
        <p:spPr>
          <a:xfrm>
            <a:off x="2960060" y="3330547"/>
            <a:ext cx="975300" cy="731400"/>
          </a:xfrm>
          <a:prstGeom prst="rect">
            <a:avLst/>
          </a:prstGeom>
          <a:solidFill>
            <a:schemeClr val="accent3"/>
          </a:solidFill>
          <a:ln>
            <a:noFill/>
          </a:ln>
        </p:spPr>
        <p:txBody>
          <a:bodyPr anchorCtr="0" anchor="ctr" bIns="16500" lIns="16500" spcFirstLastPara="1" rIns="16500" wrap="square" tIns="16500">
            <a:noAutofit/>
          </a:bodyPr>
          <a:lstStyle/>
          <a:p>
            <a:pPr indent="0" lvl="0" marL="0" marR="0" rtl="0" algn="ctr">
              <a:lnSpc>
                <a:spcPct val="90000"/>
              </a:lnSpc>
              <a:spcBef>
                <a:spcPts val="0"/>
              </a:spcBef>
              <a:spcAft>
                <a:spcPts val="0"/>
              </a:spcAft>
              <a:buClr>
                <a:schemeClr val="lt1"/>
              </a:buClr>
              <a:buSzPts val="1300"/>
              <a:buFont typeface="Arial"/>
              <a:buNone/>
            </a:pPr>
            <a:r>
              <a:rPr lang="en-ZA" sz="700">
                <a:solidFill>
                  <a:schemeClr val="dk2"/>
                </a:solidFill>
                <a:latin typeface="Open Sans"/>
                <a:ea typeface="Open Sans"/>
                <a:cs typeface="Open Sans"/>
                <a:sym typeface="Open Sans"/>
              </a:rPr>
              <a:t>Conversion for C to CO</a:t>
            </a:r>
            <a:r>
              <a:rPr baseline="-25000" lang="en-ZA" sz="700">
                <a:solidFill>
                  <a:schemeClr val="dk2"/>
                </a:solidFill>
                <a:latin typeface="Open Sans"/>
                <a:ea typeface="Open Sans"/>
                <a:cs typeface="Open Sans"/>
                <a:sym typeface="Open Sans"/>
              </a:rPr>
              <a:t>2</a:t>
            </a:r>
            <a:endParaRPr sz="700">
              <a:solidFill>
                <a:schemeClr val="dk2"/>
              </a:solidFill>
              <a:latin typeface="Open Sans"/>
              <a:ea typeface="Open Sans"/>
              <a:cs typeface="Open Sans"/>
              <a:sym typeface="Open Sans"/>
            </a:endParaRPr>
          </a:p>
          <a:p>
            <a:pPr indent="0" lvl="0" marL="0" marR="0" rtl="0" algn="ctr">
              <a:lnSpc>
                <a:spcPct val="90000"/>
              </a:lnSpc>
              <a:spcBef>
                <a:spcPts val="455"/>
              </a:spcBef>
              <a:spcAft>
                <a:spcPts val="0"/>
              </a:spcAft>
              <a:buClr>
                <a:schemeClr val="lt1"/>
              </a:buClr>
              <a:buSzPts val="1300"/>
              <a:buFont typeface="Arial"/>
              <a:buNone/>
            </a:pPr>
            <a:r>
              <a:rPr lang="en-ZA" sz="700">
                <a:solidFill>
                  <a:schemeClr val="dk2"/>
                </a:solidFill>
                <a:latin typeface="Open Sans"/>
                <a:ea typeface="Open Sans"/>
                <a:cs typeface="Open Sans"/>
                <a:sym typeface="Open Sans"/>
              </a:rPr>
              <a:t>(44/12)</a:t>
            </a:r>
            <a:endParaRPr sz="700">
              <a:solidFill>
                <a:schemeClr val="dk2"/>
              </a:solidFill>
              <a:latin typeface="Open Sans"/>
              <a:ea typeface="Open Sans"/>
              <a:cs typeface="Open Sans"/>
              <a:sym typeface="Open Sans"/>
            </a:endParaRPr>
          </a:p>
        </p:txBody>
      </p:sp>
      <p:sp>
        <p:nvSpPr>
          <p:cNvPr id="953" name="Google Shape;953;p54"/>
          <p:cNvSpPr/>
          <p:nvPr/>
        </p:nvSpPr>
        <p:spPr>
          <a:xfrm>
            <a:off x="4075953" y="3461213"/>
            <a:ext cx="626916" cy="470187"/>
          </a:xfrm>
          <a:prstGeom prst="mathMultiply">
            <a:avLst>
              <a:gd fmla="val 23520" name="adj1"/>
            </a:avLst>
          </a:prstGeom>
          <a:solidFill>
            <a:srgbClr val="09294E"/>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54" name="Google Shape;954;p54"/>
          <p:cNvSpPr/>
          <p:nvPr/>
        </p:nvSpPr>
        <p:spPr>
          <a:xfrm>
            <a:off x="4790638" y="3290973"/>
            <a:ext cx="1080889" cy="810667"/>
          </a:xfrm>
          <a:prstGeom prst="roundRect">
            <a:avLst>
              <a:gd fmla="val 16667" name="adj"/>
            </a:avLst>
          </a:prstGeom>
          <a:solidFill>
            <a:schemeClr val="lt1"/>
          </a:solidFill>
          <a:ln cap="flat" cmpd="sng" w="12700">
            <a:solidFill>
              <a:schemeClr val="lt1"/>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55" name="Google Shape;955;p54"/>
          <p:cNvSpPr txBox="1"/>
          <p:nvPr/>
        </p:nvSpPr>
        <p:spPr>
          <a:xfrm>
            <a:off x="4843403" y="3330547"/>
            <a:ext cx="975300" cy="731400"/>
          </a:xfrm>
          <a:prstGeom prst="rect">
            <a:avLst/>
          </a:prstGeom>
          <a:solidFill>
            <a:schemeClr val="dk1"/>
          </a:solidFill>
          <a:ln>
            <a:noFill/>
          </a:ln>
        </p:spPr>
        <p:txBody>
          <a:bodyPr anchorCtr="0" anchor="ctr" bIns="16500" lIns="16500" spcFirstLastPara="1" rIns="16500" wrap="square" tIns="16500">
            <a:noAutofit/>
          </a:bodyPr>
          <a:lstStyle/>
          <a:p>
            <a:pPr indent="0" lvl="0" marL="0" marR="0" rtl="0" algn="ctr">
              <a:lnSpc>
                <a:spcPct val="90000"/>
              </a:lnSpc>
              <a:spcBef>
                <a:spcPts val="0"/>
              </a:spcBef>
              <a:spcAft>
                <a:spcPts val="0"/>
              </a:spcAft>
              <a:buClr>
                <a:schemeClr val="lt1"/>
              </a:buClr>
              <a:buSzPts val="1300"/>
              <a:buFont typeface="Arial"/>
              <a:buNone/>
            </a:pPr>
            <a:r>
              <a:rPr lang="en-ZA" sz="700">
                <a:solidFill>
                  <a:schemeClr val="lt1"/>
                </a:solidFill>
                <a:latin typeface="Open Sans"/>
                <a:ea typeface="Open Sans"/>
                <a:cs typeface="Open Sans"/>
                <a:sym typeface="Open Sans"/>
              </a:rPr>
              <a:t>Sign change</a:t>
            </a:r>
            <a:endParaRPr sz="700">
              <a:latin typeface="Open Sans"/>
              <a:ea typeface="Open Sans"/>
              <a:cs typeface="Open Sans"/>
              <a:sym typeface="Open Sans"/>
            </a:endParaRPr>
          </a:p>
          <a:p>
            <a:pPr indent="0" lvl="0" marL="0" marR="0" rtl="0" algn="ctr">
              <a:lnSpc>
                <a:spcPct val="90000"/>
              </a:lnSpc>
              <a:spcBef>
                <a:spcPts val="455"/>
              </a:spcBef>
              <a:spcAft>
                <a:spcPts val="0"/>
              </a:spcAft>
              <a:buClr>
                <a:schemeClr val="lt1"/>
              </a:buClr>
              <a:buSzPts val="1300"/>
              <a:buFont typeface="Arial"/>
              <a:buNone/>
            </a:pPr>
            <a:r>
              <a:rPr lang="en-ZA" sz="700">
                <a:solidFill>
                  <a:schemeClr val="lt1"/>
                </a:solidFill>
                <a:latin typeface="Open Sans"/>
                <a:ea typeface="Open Sans"/>
                <a:cs typeface="Open Sans"/>
                <a:sym typeface="Open Sans"/>
              </a:rPr>
              <a:t>(-1)</a:t>
            </a:r>
            <a:endParaRPr sz="700">
              <a:latin typeface="Open Sans"/>
              <a:ea typeface="Open Sans"/>
              <a:cs typeface="Open Sans"/>
              <a:sym typeface="Open Sans"/>
            </a:endParaRPr>
          </a:p>
        </p:txBody>
      </p:sp>
      <p:sp>
        <p:nvSpPr>
          <p:cNvPr id="956" name="Google Shape;956;p54"/>
          <p:cNvSpPr/>
          <p:nvPr/>
        </p:nvSpPr>
        <p:spPr>
          <a:xfrm>
            <a:off x="5959296" y="3461213"/>
            <a:ext cx="626916" cy="470187"/>
          </a:xfrm>
          <a:prstGeom prst="mathEqual">
            <a:avLst>
              <a:gd fmla="val 23520" name="adj1"/>
              <a:gd fmla="val 11760" name="adj2"/>
            </a:avLst>
          </a:prstGeom>
          <a:solidFill>
            <a:srgbClr val="09294E"/>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57" name="Google Shape;957;p54"/>
          <p:cNvSpPr/>
          <p:nvPr/>
        </p:nvSpPr>
        <p:spPr>
          <a:xfrm>
            <a:off x="6673980" y="3290973"/>
            <a:ext cx="1339308" cy="810667"/>
          </a:xfrm>
          <a:prstGeom prst="roundRect">
            <a:avLst>
              <a:gd fmla="val 16667" name="adj"/>
            </a:avLst>
          </a:prstGeom>
          <a:solidFill>
            <a:schemeClr val="lt1"/>
          </a:solidFill>
          <a:ln cap="flat" cmpd="sng" w="12700">
            <a:solidFill>
              <a:schemeClr val="lt1"/>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58" name="Google Shape;958;p54"/>
          <p:cNvSpPr txBox="1"/>
          <p:nvPr/>
        </p:nvSpPr>
        <p:spPr>
          <a:xfrm>
            <a:off x="6726745" y="3330547"/>
            <a:ext cx="1233900" cy="731400"/>
          </a:xfrm>
          <a:prstGeom prst="rect">
            <a:avLst/>
          </a:prstGeom>
          <a:solidFill>
            <a:schemeClr val="dk2"/>
          </a:solidFill>
          <a:ln>
            <a:noFill/>
          </a:ln>
        </p:spPr>
        <p:txBody>
          <a:bodyPr anchorCtr="0" anchor="ctr" bIns="16500" lIns="16500" spcFirstLastPara="1" rIns="16500" wrap="square" tIns="16500">
            <a:noAutofit/>
          </a:bodyPr>
          <a:lstStyle/>
          <a:p>
            <a:pPr indent="0" lvl="0" marL="0" marR="0" rtl="0" algn="ctr">
              <a:lnSpc>
                <a:spcPct val="90000"/>
              </a:lnSpc>
              <a:spcBef>
                <a:spcPts val="0"/>
              </a:spcBef>
              <a:spcAft>
                <a:spcPts val="0"/>
              </a:spcAft>
              <a:buClr>
                <a:schemeClr val="lt1"/>
              </a:buClr>
              <a:buSzPts val="1300"/>
              <a:buFont typeface="Arial"/>
              <a:buNone/>
            </a:pPr>
            <a:r>
              <a:rPr lang="en-ZA" sz="700">
                <a:solidFill>
                  <a:schemeClr val="lt1"/>
                </a:solidFill>
                <a:latin typeface="Open Sans"/>
                <a:ea typeface="Open Sans"/>
                <a:cs typeface="Open Sans"/>
                <a:sym typeface="Open Sans"/>
              </a:rPr>
              <a:t>Cumulative GHG emissions or removals for baseline </a:t>
            </a:r>
            <a:endParaRPr sz="700">
              <a:latin typeface="Open Sans"/>
              <a:ea typeface="Open Sans"/>
              <a:cs typeface="Open Sans"/>
              <a:sym typeface="Open Sans"/>
            </a:endParaRPr>
          </a:p>
          <a:p>
            <a:pPr indent="0" lvl="0" marL="0" marR="0" rtl="0" algn="ctr">
              <a:lnSpc>
                <a:spcPct val="90000"/>
              </a:lnSpc>
              <a:spcBef>
                <a:spcPts val="455"/>
              </a:spcBef>
              <a:spcAft>
                <a:spcPts val="0"/>
              </a:spcAft>
              <a:buClr>
                <a:schemeClr val="lt1"/>
              </a:buClr>
              <a:buSzPts val="1300"/>
              <a:buFont typeface="Arial"/>
              <a:buNone/>
            </a:pPr>
            <a:r>
              <a:rPr lang="en-ZA" sz="700">
                <a:solidFill>
                  <a:schemeClr val="lt1"/>
                </a:solidFill>
                <a:latin typeface="Open Sans"/>
                <a:ea typeface="Open Sans"/>
                <a:cs typeface="Open Sans"/>
                <a:sym typeface="Open Sans"/>
              </a:rPr>
              <a:t>(t CO</a:t>
            </a:r>
            <a:r>
              <a:rPr baseline="-25000" lang="en-ZA" sz="700">
                <a:solidFill>
                  <a:schemeClr val="lt1"/>
                </a:solidFill>
                <a:latin typeface="Open Sans"/>
                <a:ea typeface="Open Sans"/>
                <a:cs typeface="Open Sans"/>
                <a:sym typeface="Open Sans"/>
              </a:rPr>
              <a:t>2</a:t>
            </a:r>
            <a:r>
              <a:rPr lang="en-ZA" sz="700">
                <a:solidFill>
                  <a:schemeClr val="lt1"/>
                </a:solidFill>
                <a:latin typeface="Open Sans"/>
                <a:ea typeface="Open Sans"/>
                <a:cs typeface="Open Sans"/>
                <a:sym typeface="Open Sans"/>
              </a:rPr>
              <a:t>e)</a:t>
            </a:r>
            <a:endParaRPr sz="700">
              <a:latin typeface="Open Sans"/>
              <a:ea typeface="Open Sans"/>
              <a:cs typeface="Open Sans"/>
              <a:sym typeface="Open Sans"/>
            </a:endParaRPr>
          </a:p>
        </p:txBody>
      </p:sp>
      <p:sp>
        <p:nvSpPr>
          <p:cNvPr id="959" name="Google Shape;959;p54"/>
          <p:cNvSpPr txBox="1"/>
          <p:nvPr/>
        </p:nvSpPr>
        <p:spPr>
          <a:xfrm>
            <a:off x="609600" y="2011821"/>
            <a:ext cx="8153400" cy="1462500"/>
          </a:xfrm>
          <a:prstGeom prst="rect">
            <a:avLst/>
          </a:prstGeom>
          <a:noFill/>
          <a:ln>
            <a:noFill/>
          </a:ln>
        </p:spPr>
        <p:txBody>
          <a:bodyPr anchorCtr="0" anchor="t" bIns="45700" lIns="91425" spcFirstLastPara="1" rIns="91425" wrap="square" tIns="45700">
            <a:noAutofit/>
          </a:bodyPr>
          <a:lstStyle/>
          <a:p>
            <a:pPr indent="-184150" lvl="0" marL="228600" marR="0" rtl="0" algn="l">
              <a:lnSpc>
                <a:spcPct val="110000"/>
              </a:lnSpc>
              <a:spcBef>
                <a:spcPts val="0"/>
              </a:spcBef>
              <a:spcAft>
                <a:spcPts val="0"/>
              </a:spcAft>
              <a:buClr>
                <a:srgbClr val="595959"/>
              </a:buClr>
              <a:buSzPts val="1000"/>
              <a:buFont typeface="Open Sans"/>
              <a:buChar char="•"/>
            </a:pPr>
            <a:r>
              <a:rPr lang="en-ZA" sz="1000">
                <a:solidFill>
                  <a:srgbClr val="595959"/>
                </a:solidFill>
                <a:latin typeface="Open Sans"/>
                <a:ea typeface="Open Sans"/>
                <a:cs typeface="Open Sans"/>
                <a:sym typeface="Open Sans"/>
              </a:rPr>
              <a:t>Estimate the annual carbon stock change for each land stratum for each year using equations in previous slides</a:t>
            </a:r>
            <a:endParaRPr sz="1000">
              <a:latin typeface="Open Sans"/>
              <a:ea typeface="Open Sans"/>
              <a:cs typeface="Open Sans"/>
              <a:sym typeface="Open Sans"/>
            </a:endParaRPr>
          </a:p>
          <a:p>
            <a:pPr indent="-184150" lvl="0" marL="228600" marR="0" rtl="0" algn="l">
              <a:lnSpc>
                <a:spcPct val="110000"/>
              </a:lnSpc>
              <a:spcBef>
                <a:spcPts val="0"/>
              </a:spcBef>
              <a:spcAft>
                <a:spcPts val="0"/>
              </a:spcAft>
              <a:buClr>
                <a:srgbClr val="595959"/>
              </a:buClr>
              <a:buSzPts val="1000"/>
              <a:buFont typeface="Open Sans"/>
              <a:buChar char="•"/>
            </a:pPr>
            <a:r>
              <a:rPr lang="en-ZA" sz="1000">
                <a:solidFill>
                  <a:srgbClr val="595959"/>
                </a:solidFill>
                <a:latin typeface="Open Sans"/>
                <a:ea typeface="Open Sans"/>
                <a:cs typeface="Open Sans"/>
                <a:sym typeface="Open Sans"/>
              </a:rPr>
              <a:t>Sum these to estimate the net annual carbon stock change for each year</a:t>
            </a:r>
            <a:endParaRPr sz="1000">
              <a:latin typeface="Open Sans"/>
              <a:ea typeface="Open Sans"/>
              <a:cs typeface="Open Sans"/>
              <a:sym typeface="Open Sans"/>
            </a:endParaRPr>
          </a:p>
          <a:p>
            <a:pPr indent="-184150" lvl="0" marL="228600" marR="0" rtl="0" algn="l">
              <a:lnSpc>
                <a:spcPct val="110000"/>
              </a:lnSpc>
              <a:spcBef>
                <a:spcPts val="0"/>
              </a:spcBef>
              <a:spcAft>
                <a:spcPts val="0"/>
              </a:spcAft>
              <a:buClr>
                <a:srgbClr val="595959"/>
              </a:buClr>
              <a:buSzPts val="1000"/>
              <a:buFont typeface="Open Sans"/>
              <a:buChar char="•"/>
            </a:pPr>
            <a:r>
              <a:rPr lang="en-ZA" sz="1000">
                <a:solidFill>
                  <a:srgbClr val="595959"/>
                </a:solidFill>
                <a:latin typeface="Open Sans"/>
                <a:ea typeface="Open Sans"/>
                <a:cs typeface="Open Sans"/>
                <a:sym typeface="Open Sans"/>
              </a:rPr>
              <a:t>Sum the annual carbon stock changes for all years in the assessment period to determine the cumulative carbon stock change in the baseline scenario. </a:t>
            </a:r>
            <a:endParaRPr sz="1000">
              <a:latin typeface="Open Sans"/>
              <a:ea typeface="Open Sans"/>
              <a:cs typeface="Open Sans"/>
              <a:sym typeface="Open Sans"/>
            </a:endParaRPr>
          </a:p>
          <a:p>
            <a:pPr indent="-184150" lvl="0" marL="228600" marR="0" rtl="0" algn="l">
              <a:lnSpc>
                <a:spcPct val="110000"/>
              </a:lnSpc>
              <a:spcBef>
                <a:spcPts val="0"/>
              </a:spcBef>
              <a:spcAft>
                <a:spcPts val="0"/>
              </a:spcAft>
              <a:buClr>
                <a:srgbClr val="595959"/>
              </a:buClr>
              <a:buSzPts val="1000"/>
              <a:buFont typeface="Open Sans"/>
              <a:buChar char="•"/>
            </a:pPr>
            <a:r>
              <a:rPr lang="en-ZA" sz="1000">
                <a:solidFill>
                  <a:srgbClr val="595959"/>
                </a:solidFill>
                <a:latin typeface="Open Sans"/>
                <a:ea typeface="Open Sans"/>
                <a:cs typeface="Open Sans"/>
                <a:sym typeface="Open Sans"/>
              </a:rPr>
              <a:t>Then:</a:t>
            </a:r>
            <a:endParaRPr sz="1000">
              <a:latin typeface="Open Sans"/>
              <a:ea typeface="Open Sans"/>
              <a:cs typeface="Open Sans"/>
              <a:sym typeface="Open Sans"/>
            </a:endParaRPr>
          </a:p>
        </p:txBody>
      </p:sp>
      <p:pic>
        <p:nvPicPr>
          <p:cNvPr id="960" name="Google Shape;960;p54"/>
          <p:cNvPicPr preferRelativeResize="0"/>
          <p:nvPr/>
        </p:nvPicPr>
        <p:blipFill rotWithShape="1">
          <a:blip r:embed="rId3">
            <a:alphaModFix/>
          </a:blip>
          <a:srcRect b="0" l="0" r="0" t="0"/>
          <a:stretch/>
        </p:blipFill>
        <p:spPr>
          <a:xfrm>
            <a:off x="490800" y="4535600"/>
            <a:ext cx="381000" cy="381000"/>
          </a:xfrm>
          <a:prstGeom prst="ellipse">
            <a:avLst/>
          </a:prstGeom>
          <a:noFill/>
          <a:ln cap="flat" cmpd="sng" w="38100">
            <a:solidFill>
              <a:srgbClr val="9D97F0"/>
            </a:solidFill>
            <a:prstDash val="solid"/>
            <a:round/>
            <a:headEnd len="sm" w="sm" type="none"/>
            <a:tailEnd len="sm" w="sm" type="none"/>
          </a:ln>
        </p:spPr>
      </p:pic>
      <p:sp>
        <p:nvSpPr>
          <p:cNvPr id="961" name="Google Shape;961;p54"/>
          <p:cNvSpPr txBox="1"/>
          <p:nvPr/>
        </p:nvSpPr>
        <p:spPr>
          <a:xfrm>
            <a:off x="1073875" y="4493300"/>
            <a:ext cx="3088500" cy="465600"/>
          </a:xfrm>
          <a:prstGeom prst="rect">
            <a:avLst/>
          </a:prstGeom>
          <a:noFill/>
          <a:ln>
            <a:noFill/>
          </a:ln>
        </p:spPr>
        <p:txBody>
          <a:bodyPr anchorCtr="0" anchor="ctr" bIns="45700" lIns="91425" spcFirstLastPara="1" rIns="91425" wrap="square" tIns="45700">
            <a:normAutofit lnSpcReduction="20000"/>
          </a:bodyPr>
          <a:lstStyle/>
          <a:p>
            <a:pPr indent="0" lvl="0" marL="0" marR="0" rtl="0" algn="l">
              <a:lnSpc>
                <a:spcPct val="100000"/>
              </a:lnSpc>
              <a:spcBef>
                <a:spcPts val="0"/>
              </a:spcBef>
              <a:spcAft>
                <a:spcPts val="0"/>
              </a:spcAft>
              <a:buNone/>
            </a:pPr>
            <a:r>
              <a:rPr i="1" lang="en-ZA" sz="1000">
                <a:solidFill>
                  <a:srgbClr val="09294E"/>
                </a:solidFill>
                <a:latin typeface="Open Sans"/>
                <a:ea typeface="Open Sans"/>
                <a:cs typeface="Open Sans"/>
                <a:sym typeface="Open Sans"/>
              </a:rPr>
              <a:t>Calculate the cumulative GHG emissions and removals for the baseline scenario over the assessment period</a:t>
            </a:r>
            <a:endParaRPr i="1" sz="1000">
              <a:solidFill>
                <a:srgbClr val="09294E"/>
              </a:solidFill>
              <a:latin typeface="Open Sans"/>
              <a:ea typeface="Open Sans"/>
              <a:cs typeface="Open Sans"/>
              <a:sym typeface="Open Sans"/>
            </a:endParaRPr>
          </a:p>
        </p:txBody>
      </p:sp>
      <p:sp>
        <p:nvSpPr>
          <p:cNvPr id="962" name="Google Shape;962;p54"/>
          <p:cNvSpPr txBox="1"/>
          <p:nvPr>
            <p:ph idx="4294967295" type="body"/>
          </p:nvPr>
        </p:nvSpPr>
        <p:spPr>
          <a:xfrm>
            <a:off x="4648346" y="4697034"/>
            <a:ext cx="681900" cy="153300"/>
          </a:xfrm>
          <a:prstGeom prst="rect">
            <a:avLst/>
          </a:prstGeom>
          <a:solidFill>
            <a:srgbClr val="E7E7E7"/>
          </a:solidFill>
          <a:ln cap="flat" cmpd="sng" w="12700">
            <a:solidFill>
              <a:srgbClr val="BFBFBF"/>
            </a:solidFill>
            <a:prstDash val="solid"/>
            <a:miter lim="800000"/>
            <a:headEnd len="sm" w="sm" type="none"/>
            <a:tailEnd len="sm" w="sm" type="none"/>
          </a:ln>
        </p:spPr>
        <p:txBody>
          <a:bodyPr anchorCtr="0" anchor="ctr" bIns="45700" lIns="91425" spcFirstLastPara="1" rIns="91425" wrap="square" tIns="45700">
            <a:noAutofit/>
          </a:bodyPr>
          <a:lstStyle/>
          <a:p>
            <a:pPr indent="0" lvl="0" marL="0" rtl="0" algn="ctr">
              <a:lnSpc>
                <a:spcPct val="90000"/>
              </a:lnSpc>
              <a:spcBef>
                <a:spcPts val="0"/>
              </a:spcBef>
              <a:spcAft>
                <a:spcPts val="1200"/>
              </a:spcAft>
              <a:buClr>
                <a:srgbClr val="09294E"/>
              </a:buClr>
              <a:buSzPts val="800"/>
              <a:buNone/>
            </a:pPr>
            <a:r>
              <a:rPr lang="en-ZA" sz="800"/>
              <a:t>Chapter 7</a:t>
            </a:r>
            <a:endParaRPr sz="800"/>
          </a:p>
        </p:txBody>
      </p:sp>
      <p:sp>
        <p:nvSpPr>
          <p:cNvPr id="963" name="Google Shape;963;p54"/>
          <p:cNvSpPr txBox="1"/>
          <p:nvPr>
            <p:ph idx="4294967295" type="body"/>
          </p:nvPr>
        </p:nvSpPr>
        <p:spPr>
          <a:xfrm>
            <a:off x="6194103" y="4697034"/>
            <a:ext cx="685800" cy="153300"/>
          </a:xfrm>
          <a:prstGeom prst="rect">
            <a:avLst/>
          </a:prstGeom>
          <a:solidFill>
            <a:srgbClr val="E7E7E7"/>
          </a:solidFill>
          <a:ln cap="flat" cmpd="sng" w="12700">
            <a:solidFill>
              <a:srgbClr val="BFBFBF"/>
            </a:solidFill>
            <a:prstDash val="solid"/>
            <a:miter lim="800000"/>
            <a:headEnd len="sm" w="sm" type="none"/>
            <a:tailEnd len="sm" w="sm" type="none"/>
          </a:ln>
        </p:spPr>
        <p:txBody>
          <a:bodyPr anchorCtr="0" anchor="ctr" bIns="45700" lIns="91425" spcFirstLastPara="1" rIns="91425" wrap="square" tIns="45700">
            <a:noAutofit/>
          </a:bodyPr>
          <a:lstStyle/>
          <a:p>
            <a:pPr indent="0" lvl="0" marL="0" rtl="0" algn="l">
              <a:lnSpc>
                <a:spcPct val="90000"/>
              </a:lnSpc>
              <a:spcBef>
                <a:spcPts val="0"/>
              </a:spcBef>
              <a:spcAft>
                <a:spcPts val="1200"/>
              </a:spcAft>
              <a:buClr>
                <a:srgbClr val="09294E"/>
              </a:buClr>
              <a:buSzPts val="800"/>
              <a:buNone/>
            </a:pPr>
            <a:r>
              <a:rPr lang="en-ZA" sz="800"/>
              <a:t>Chapter 9</a:t>
            </a:r>
            <a:endParaRPr sz="800"/>
          </a:p>
        </p:txBody>
      </p:sp>
      <p:sp>
        <p:nvSpPr>
          <p:cNvPr id="964" name="Google Shape;964;p54"/>
          <p:cNvSpPr txBox="1"/>
          <p:nvPr>
            <p:ph idx="4294967295" type="body"/>
          </p:nvPr>
        </p:nvSpPr>
        <p:spPr>
          <a:xfrm>
            <a:off x="5421224" y="4697034"/>
            <a:ext cx="681900" cy="153300"/>
          </a:xfrm>
          <a:prstGeom prst="rect">
            <a:avLst/>
          </a:prstGeom>
          <a:solidFill>
            <a:srgbClr val="E7E7E7"/>
          </a:solidFill>
          <a:ln cap="flat" cmpd="sng" w="12700">
            <a:solidFill>
              <a:srgbClr val="BFBFBF"/>
            </a:solidFill>
            <a:prstDash val="solid"/>
            <a:miter lim="800000"/>
            <a:headEnd len="sm" w="sm" type="none"/>
            <a:tailEnd len="sm" w="sm" type="none"/>
          </a:ln>
        </p:spPr>
        <p:txBody>
          <a:bodyPr anchorCtr="0" anchor="ctr" bIns="45700" lIns="91425" spcFirstLastPara="1" rIns="91425" wrap="square" tIns="45700">
            <a:noAutofit/>
          </a:bodyPr>
          <a:lstStyle/>
          <a:p>
            <a:pPr indent="0" lvl="0" marL="0" rtl="0" algn="ctr">
              <a:lnSpc>
                <a:spcPct val="90000"/>
              </a:lnSpc>
              <a:spcBef>
                <a:spcPts val="0"/>
              </a:spcBef>
              <a:spcAft>
                <a:spcPts val="1200"/>
              </a:spcAft>
              <a:buClr>
                <a:srgbClr val="09294E"/>
              </a:buClr>
              <a:buSzPts val="800"/>
              <a:buNone/>
            </a:pPr>
            <a:r>
              <a:rPr lang="en-ZA" sz="800"/>
              <a:t>Chapter 8</a:t>
            </a:r>
            <a:endParaRPr sz="800"/>
          </a:p>
        </p:txBody>
      </p:sp>
      <p:sp>
        <p:nvSpPr>
          <p:cNvPr id="965" name="Google Shape;965;p54">
            <a:hlinkClick action="ppaction://hlinksldjump" r:id="rId4"/>
          </p:cNvPr>
          <p:cNvSpPr/>
          <p:nvPr/>
        </p:nvSpPr>
        <p:spPr>
          <a:xfrm>
            <a:off x="4657825" y="4697034"/>
            <a:ext cx="672600" cy="1533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800">
              <a:solidFill>
                <a:schemeClr val="lt1"/>
              </a:solidFill>
              <a:latin typeface="Open Sans"/>
              <a:ea typeface="Open Sans"/>
              <a:cs typeface="Open Sans"/>
              <a:sym typeface="Open Sans"/>
            </a:endParaRPr>
          </a:p>
        </p:txBody>
      </p:sp>
      <p:sp>
        <p:nvSpPr>
          <p:cNvPr id="966" name="Google Shape;966;p54">
            <a:hlinkClick action="ppaction://hlinksldjump" r:id="rId5"/>
          </p:cNvPr>
          <p:cNvSpPr/>
          <p:nvPr/>
        </p:nvSpPr>
        <p:spPr>
          <a:xfrm>
            <a:off x="5417449" y="4697034"/>
            <a:ext cx="681900" cy="1533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sp>
        <p:nvSpPr>
          <p:cNvPr id="967" name="Google Shape;967;p54">
            <a:hlinkClick action="ppaction://hlinksldjump" r:id="rId6"/>
          </p:cNvPr>
          <p:cNvSpPr/>
          <p:nvPr/>
        </p:nvSpPr>
        <p:spPr>
          <a:xfrm>
            <a:off x="6186552" y="4697034"/>
            <a:ext cx="681900" cy="1533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sp>
        <p:nvSpPr>
          <p:cNvPr id="968" name="Google Shape;968;p54"/>
          <p:cNvSpPr/>
          <p:nvPr/>
        </p:nvSpPr>
        <p:spPr>
          <a:xfrm>
            <a:off x="7380825" y="1026502"/>
            <a:ext cx="1373204" cy="781731"/>
          </a:xfrm>
          <a:custGeom>
            <a:rect b="b" l="l" r="r" t="t"/>
            <a:pathLst>
              <a:path extrusionOk="0" h="854351" w="1248367">
                <a:moveTo>
                  <a:pt x="0" y="85435"/>
                </a:moveTo>
                <a:cubicBezTo>
                  <a:pt x="0" y="38251"/>
                  <a:pt x="38251" y="0"/>
                  <a:pt x="85435" y="0"/>
                </a:cubicBezTo>
                <a:lnTo>
                  <a:pt x="1162932" y="0"/>
                </a:lnTo>
                <a:cubicBezTo>
                  <a:pt x="1210116" y="0"/>
                  <a:pt x="1248367" y="38251"/>
                  <a:pt x="1248367" y="85435"/>
                </a:cubicBezTo>
                <a:lnTo>
                  <a:pt x="1248367" y="768916"/>
                </a:lnTo>
                <a:cubicBezTo>
                  <a:pt x="1248367" y="816100"/>
                  <a:pt x="1210116" y="854351"/>
                  <a:pt x="1162932" y="854351"/>
                </a:cubicBezTo>
                <a:lnTo>
                  <a:pt x="85435" y="854351"/>
                </a:lnTo>
                <a:cubicBezTo>
                  <a:pt x="38251" y="854351"/>
                  <a:pt x="0" y="816100"/>
                  <a:pt x="0" y="768916"/>
                </a:cubicBezTo>
                <a:lnTo>
                  <a:pt x="0" y="85435"/>
                </a:lnTo>
                <a:close/>
              </a:path>
            </a:pathLst>
          </a:custGeom>
          <a:solidFill>
            <a:schemeClr val="lt2"/>
          </a:solidFill>
          <a:ln cap="flat" cmpd="sng" w="28575">
            <a:solidFill>
              <a:schemeClr val="accent1"/>
            </a:solidFill>
            <a:prstDash val="solid"/>
            <a:round/>
            <a:headEnd len="sm" w="sm" type="none"/>
            <a:tailEnd len="sm" w="sm" type="none"/>
          </a:ln>
        </p:spPr>
        <p:txBody>
          <a:bodyPr anchorCtr="0" anchor="ctr" bIns="74550" lIns="74550" spcFirstLastPara="1" rIns="74550" wrap="square" tIns="74550">
            <a:noAutofit/>
          </a:bodyPr>
          <a:lstStyle/>
          <a:p>
            <a:pPr indent="0" lvl="0" marL="0" marR="0" rtl="0" algn="ctr">
              <a:lnSpc>
                <a:spcPct val="90000"/>
              </a:lnSpc>
              <a:spcBef>
                <a:spcPts val="0"/>
              </a:spcBef>
              <a:spcAft>
                <a:spcPts val="0"/>
              </a:spcAft>
              <a:buClr>
                <a:schemeClr val="lt1"/>
              </a:buClr>
              <a:buSzPts val="1300"/>
              <a:buFont typeface="Arial"/>
              <a:buNone/>
            </a:pPr>
            <a:r>
              <a:rPr lang="en-ZA" sz="1000">
                <a:solidFill>
                  <a:schemeClr val="dk2"/>
                </a:solidFill>
                <a:latin typeface="Open Sans"/>
                <a:ea typeface="Open Sans"/>
                <a:cs typeface="Open Sans"/>
                <a:sym typeface="Open Sans"/>
              </a:rPr>
              <a:t>Calculate GHG emissions and removals</a:t>
            </a:r>
            <a:endParaRPr sz="1000">
              <a:solidFill>
                <a:schemeClr val="dk2"/>
              </a:solidFill>
              <a:latin typeface="Open Sans"/>
              <a:ea typeface="Open Sans"/>
              <a:cs typeface="Open Sans"/>
              <a:sym typeface="Open Sans"/>
            </a:endParaRPr>
          </a:p>
        </p:txBody>
      </p:sp>
      <p:sp>
        <p:nvSpPr>
          <p:cNvPr id="969" name="Google Shape;969;p54"/>
          <p:cNvSpPr/>
          <p:nvPr/>
        </p:nvSpPr>
        <p:spPr>
          <a:xfrm>
            <a:off x="389975" y="1026502"/>
            <a:ext cx="1373204" cy="781731"/>
          </a:xfrm>
          <a:custGeom>
            <a:rect b="b" l="l" r="r" t="t"/>
            <a:pathLst>
              <a:path extrusionOk="0" h="854351" w="1248367">
                <a:moveTo>
                  <a:pt x="0" y="85435"/>
                </a:moveTo>
                <a:cubicBezTo>
                  <a:pt x="0" y="38251"/>
                  <a:pt x="38251" y="0"/>
                  <a:pt x="85435" y="0"/>
                </a:cubicBezTo>
                <a:lnTo>
                  <a:pt x="1162932" y="0"/>
                </a:lnTo>
                <a:cubicBezTo>
                  <a:pt x="1210116" y="0"/>
                  <a:pt x="1248367" y="38251"/>
                  <a:pt x="1248367" y="85435"/>
                </a:cubicBezTo>
                <a:lnTo>
                  <a:pt x="1248367" y="768916"/>
                </a:lnTo>
                <a:cubicBezTo>
                  <a:pt x="1248367" y="816100"/>
                  <a:pt x="1210116" y="854351"/>
                  <a:pt x="1162932" y="854351"/>
                </a:cubicBezTo>
                <a:lnTo>
                  <a:pt x="85435" y="854351"/>
                </a:lnTo>
                <a:cubicBezTo>
                  <a:pt x="38251" y="854351"/>
                  <a:pt x="0" y="816100"/>
                  <a:pt x="0" y="768916"/>
                </a:cubicBezTo>
                <a:lnTo>
                  <a:pt x="0" y="85435"/>
                </a:lnTo>
                <a:close/>
              </a:path>
            </a:pathLst>
          </a:custGeom>
          <a:solidFill>
            <a:schemeClr val="lt2"/>
          </a:solidFill>
          <a:ln cap="flat" cmpd="sng" w="9525">
            <a:solidFill>
              <a:srgbClr val="A5A5A5"/>
            </a:solidFill>
            <a:prstDash val="solid"/>
            <a:miter lim="800000"/>
            <a:headEnd len="sm" w="sm" type="none"/>
            <a:tailEnd len="sm" w="sm" type="none"/>
          </a:ln>
        </p:spPr>
        <p:txBody>
          <a:bodyPr anchorCtr="0" anchor="ctr" bIns="74550" lIns="74550" spcFirstLastPara="1" rIns="74550" wrap="square" tIns="74550">
            <a:noAutofit/>
          </a:bodyPr>
          <a:lstStyle/>
          <a:p>
            <a:pPr indent="0" lvl="0" marL="0" marR="0" rtl="0" algn="ctr">
              <a:lnSpc>
                <a:spcPct val="90000"/>
              </a:lnSpc>
              <a:spcBef>
                <a:spcPts val="0"/>
              </a:spcBef>
              <a:spcAft>
                <a:spcPts val="0"/>
              </a:spcAft>
              <a:buClr>
                <a:srgbClr val="3F3F3F"/>
              </a:buClr>
              <a:buSzPts val="1300"/>
              <a:buFont typeface="Arial"/>
              <a:buNone/>
            </a:pPr>
            <a:r>
              <a:rPr lang="en-ZA" sz="1000">
                <a:solidFill>
                  <a:srgbClr val="3F3F3F"/>
                </a:solidFill>
                <a:latin typeface="Open Sans"/>
                <a:ea typeface="Open Sans"/>
                <a:cs typeface="Open Sans"/>
                <a:sym typeface="Open Sans"/>
              </a:rPr>
              <a:t>Identify intended policy outcomes and target drivers</a:t>
            </a:r>
            <a:endParaRPr sz="1000">
              <a:solidFill>
                <a:srgbClr val="3F3F3F"/>
              </a:solidFill>
              <a:latin typeface="Open Sans"/>
              <a:ea typeface="Open Sans"/>
              <a:cs typeface="Open Sans"/>
              <a:sym typeface="Open Sans"/>
            </a:endParaRPr>
          </a:p>
        </p:txBody>
      </p:sp>
      <p:sp>
        <p:nvSpPr>
          <p:cNvPr id="970" name="Google Shape;970;p54"/>
          <p:cNvSpPr/>
          <p:nvPr/>
        </p:nvSpPr>
        <p:spPr>
          <a:xfrm>
            <a:off x="2137688" y="1026502"/>
            <a:ext cx="1373204" cy="781731"/>
          </a:xfrm>
          <a:custGeom>
            <a:rect b="b" l="l" r="r" t="t"/>
            <a:pathLst>
              <a:path extrusionOk="0" h="854351" w="1248367">
                <a:moveTo>
                  <a:pt x="0" y="85435"/>
                </a:moveTo>
                <a:cubicBezTo>
                  <a:pt x="0" y="38251"/>
                  <a:pt x="38251" y="0"/>
                  <a:pt x="85435" y="0"/>
                </a:cubicBezTo>
                <a:lnTo>
                  <a:pt x="1162932" y="0"/>
                </a:lnTo>
                <a:cubicBezTo>
                  <a:pt x="1210116" y="0"/>
                  <a:pt x="1248367" y="38251"/>
                  <a:pt x="1248367" y="85435"/>
                </a:cubicBezTo>
                <a:lnTo>
                  <a:pt x="1248367" y="768916"/>
                </a:lnTo>
                <a:cubicBezTo>
                  <a:pt x="1248367" y="816100"/>
                  <a:pt x="1210116" y="854351"/>
                  <a:pt x="1162932" y="854351"/>
                </a:cubicBezTo>
                <a:lnTo>
                  <a:pt x="85435" y="854351"/>
                </a:lnTo>
                <a:cubicBezTo>
                  <a:pt x="38251" y="854351"/>
                  <a:pt x="0" y="816100"/>
                  <a:pt x="0" y="768916"/>
                </a:cubicBezTo>
                <a:lnTo>
                  <a:pt x="0" y="85435"/>
                </a:lnTo>
                <a:close/>
              </a:path>
            </a:pathLst>
          </a:custGeom>
          <a:solidFill>
            <a:schemeClr val="lt2"/>
          </a:solidFill>
          <a:ln cap="flat" cmpd="sng" w="9525">
            <a:solidFill>
              <a:srgbClr val="A5A5A5"/>
            </a:solidFill>
            <a:prstDash val="solid"/>
            <a:miter lim="800000"/>
            <a:headEnd len="sm" w="sm" type="none"/>
            <a:tailEnd len="sm" w="sm" type="none"/>
          </a:ln>
        </p:spPr>
        <p:txBody>
          <a:bodyPr anchorCtr="0" anchor="ctr" bIns="74550" lIns="74550" spcFirstLastPara="1" rIns="74550" wrap="square" tIns="74550">
            <a:noAutofit/>
          </a:bodyPr>
          <a:lstStyle/>
          <a:p>
            <a:pPr indent="0" lvl="0" marL="0" marR="0" rtl="0" algn="ctr">
              <a:lnSpc>
                <a:spcPct val="90000"/>
              </a:lnSpc>
              <a:spcBef>
                <a:spcPts val="0"/>
              </a:spcBef>
              <a:spcAft>
                <a:spcPts val="0"/>
              </a:spcAft>
              <a:buClr>
                <a:srgbClr val="3F3F3F"/>
              </a:buClr>
              <a:buSzPts val="1300"/>
              <a:buFont typeface="Arial"/>
              <a:buNone/>
            </a:pPr>
            <a:r>
              <a:rPr lang="en-ZA" sz="1000">
                <a:solidFill>
                  <a:schemeClr val="dk2"/>
                </a:solidFill>
                <a:latin typeface="Open Sans"/>
                <a:ea typeface="Open Sans"/>
                <a:cs typeface="Open Sans"/>
                <a:sym typeface="Open Sans"/>
              </a:rPr>
              <a:t>Stratify the land</a:t>
            </a:r>
            <a:endParaRPr sz="1000">
              <a:solidFill>
                <a:schemeClr val="dk2"/>
              </a:solidFill>
              <a:latin typeface="Open Sans"/>
              <a:ea typeface="Open Sans"/>
              <a:cs typeface="Open Sans"/>
              <a:sym typeface="Open Sans"/>
            </a:endParaRPr>
          </a:p>
        </p:txBody>
      </p:sp>
      <p:sp>
        <p:nvSpPr>
          <p:cNvPr id="971" name="Google Shape;971;p54"/>
          <p:cNvSpPr/>
          <p:nvPr/>
        </p:nvSpPr>
        <p:spPr>
          <a:xfrm>
            <a:off x="5633113" y="1026502"/>
            <a:ext cx="1373204" cy="781731"/>
          </a:xfrm>
          <a:custGeom>
            <a:rect b="b" l="l" r="r" t="t"/>
            <a:pathLst>
              <a:path extrusionOk="0" h="854351" w="1248367">
                <a:moveTo>
                  <a:pt x="0" y="85435"/>
                </a:moveTo>
                <a:cubicBezTo>
                  <a:pt x="0" y="38251"/>
                  <a:pt x="38251" y="0"/>
                  <a:pt x="85435" y="0"/>
                </a:cubicBezTo>
                <a:lnTo>
                  <a:pt x="1162932" y="0"/>
                </a:lnTo>
                <a:cubicBezTo>
                  <a:pt x="1210116" y="0"/>
                  <a:pt x="1248367" y="38251"/>
                  <a:pt x="1248367" y="85435"/>
                </a:cubicBezTo>
                <a:lnTo>
                  <a:pt x="1248367" y="768916"/>
                </a:lnTo>
                <a:cubicBezTo>
                  <a:pt x="1248367" y="816100"/>
                  <a:pt x="1210116" y="854351"/>
                  <a:pt x="1162932" y="854351"/>
                </a:cubicBezTo>
                <a:lnTo>
                  <a:pt x="85435" y="854351"/>
                </a:lnTo>
                <a:cubicBezTo>
                  <a:pt x="38251" y="854351"/>
                  <a:pt x="0" y="816100"/>
                  <a:pt x="0" y="768916"/>
                </a:cubicBezTo>
                <a:lnTo>
                  <a:pt x="0" y="85435"/>
                </a:lnTo>
                <a:close/>
              </a:path>
            </a:pathLst>
          </a:custGeom>
          <a:solidFill>
            <a:schemeClr val="lt2"/>
          </a:solidFill>
          <a:ln cap="flat" cmpd="sng" w="9525">
            <a:solidFill>
              <a:srgbClr val="A5A5A5"/>
            </a:solidFill>
            <a:prstDash val="solid"/>
            <a:miter lim="800000"/>
            <a:headEnd len="sm" w="sm" type="none"/>
            <a:tailEnd len="sm" w="sm" type="none"/>
          </a:ln>
        </p:spPr>
        <p:txBody>
          <a:bodyPr anchorCtr="0" anchor="ctr" bIns="74550" lIns="74550" spcFirstLastPara="1" rIns="74550" wrap="square" tIns="74550">
            <a:noAutofit/>
          </a:bodyPr>
          <a:lstStyle/>
          <a:p>
            <a:pPr indent="0" lvl="0" marL="0" marR="0" rtl="0" algn="ctr">
              <a:lnSpc>
                <a:spcPct val="90000"/>
              </a:lnSpc>
              <a:spcBef>
                <a:spcPts val="0"/>
              </a:spcBef>
              <a:spcAft>
                <a:spcPts val="0"/>
              </a:spcAft>
              <a:buClr>
                <a:schemeClr val="lt1"/>
              </a:buClr>
              <a:buSzPts val="1300"/>
              <a:buFont typeface="Arial"/>
              <a:buNone/>
            </a:pPr>
            <a:r>
              <a:rPr lang="en-ZA" sz="1000">
                <a:solidFill>
                  <a:schemeClr val="dk2"/>
                </a:solidFill>
                <a:latin typeface="Open Sans"/>
                <a:ea typeface="Open Sans"/>
                <a:cs typeface="Open Sans"/>
                <a:sym typeface="Open Sans"/>
              </a:rPr>
              <a:t>Estimate carbon stock change</a:t>
            </a:r>
            <a:endParaRPr sz="1000">
              <a:solidFill>
                <a:schemeClr val="dk2"/>
              </a:solidFill>
              <a:latin typeface="Open Sans"/>
              <a:ea typeface="Open Sans"/>
              <a:cs typeface="Open Sans"/>
              <a:sym typeface="Open Sans"/>
            </a:endParaRPr>
          </a:p>
        </p:txBody>
      </p:sp>
      <p:sp>
        <p:nvSpPr>
          <p:cNvPr id="972" name="Google Shape;972;p54"/>
          <p:cNvSpPr/>
          <p:nvPr/>
        </p:nvSpPr>
        <p:spPr>
          <a:xfrm>
            <a:off x="1818102" y="1278883"/>
            <a:ext cx="264653" cy="225230"/>
          </a:xfrm>
          <a:custGeom>
            <a:rect b="b" l="l" r="r" t="t"/>
            <a:pathLst>
              <a:path extrusionOk="0" h="309595" w="264653">
                <a:moveTo>
                  <a:pt x="0" y="61919"/>
                </a:moveTo>
                <a:lnTo>
                  <a:pt x="132327" y="61919"/>
                </a:lnTo>
                <a:lnTo>
                  <a:pt x="132327" y="0"/>
                </a:lnTo>
                <a:lnTo>
                  <a:pt x="264653" y="154798"/>
                </a:lnTo>
                <a:lnTo>
                  <a:pt x="132327" y="309595"/>
                </a:lnTo>
                <a:lnTo>
                  <a:pt x="132327" y="247676"/>
                </a:lnTo>
                <a:lnTo>
                  <a:pt x="0" y="247676"/>
                </a:lnTo>
                <a:lnTo>
                  <a:pt x="0" y="61919"/>
                </a:lnTo>
                <a:close/>
              </a:path>
            </a:pathLst>
          </a:custGeom>
          <a:solidFill>
            <a:schemeClr val="lt2"/>
          </a:solidFill>
          <a:ln>
            <a:noFill/>
          </a:ln>
        </p:spPr>
        <p:txBody>
          <a:bodyPr anchorCtr="0" anchor="ctr" bIns="61900" lIns="0" spcFirstLastPara="1" rIns="79375" wrap="square" tIns="61900">
            <a:noAutofit/>
          </a:bodyPr>
          <a:lstStyle/>
          <a:p>
            <a:pPr indent="0" lvl="0" marL="0" marR="0" rtl="0" algn="ctr">
              <a:lnSpc>
                <a:spcPct val="90000"/>
              </a:lnSpc>
              <a:spcBef>
                <a:spcPts val="0"/>
              </a:spcBef>
              <a:spcAft>
                <a:spcPts val="0"/>
              </a:spcAft>
              <a:buClr>
                <a:srgbClr val="000000"/>
              </a:buClr>
              <a:buSzPts val="1400"/>
              <a:buFont typeface="Arial"/>
              <a:buNone/>
            </a:pPr>
            <a:r>
              <a:t/>
            </a:r>
            <a:endParaRPr sz="1400">
              <a:solidFill>
                <a:srgbClr val="FFFFFF"/>
              </a:solidFill>
              <a:latin typeface="Arial"/>
              <a:ea typeface="Arial"/>
              <a:cs typeface="Arial"/>
              <a:sym typeface="Arial"/>
            </a:endParaRPr>
          </a:p>
        </p:txBody>
      </p:sp>
      <p:sp>
        <p:nvSpPr>
          <p:cNvPr id="973" name="Google Shape;973;p54"/>
          <p:cNvSpPr/>
          <p:nvPr/>
        </p:nvSpPr>
        <p:spPr>
          <a:xfrm>
            <a:off x="3570705" y="1278883"/>
            <a:ext cx="264653" cy="225230"/>
          </a:xfrm>
          <a:custGeom>
            <a:rect b="b" l="l" r="r" t="t"/>
            <a:pathLst>
              <a:path extrusionOk="0" h="309595" w="264653">
                <a:moveTo>
                  <a:pt x="0" y="61919"/>
                </a:moveTo>
                <a:lnTo>
                  <a:pt x="132327" y="61919"/>
                </a:lnTo>
                <a:lnTo>
                  <a:pt x="132327" y="0"/>
                </a:lnTo>
                <a:lnTo>
                  <a:pt x="264653" y="154798"/>
                </a:lnTo>
                <a:lnTo>
                  <a:pt x="132327" y="309595"/>
                </a:lnTo>
                <a:lnTo>
                  <a:pt x="132327" y="247676"/>
                </a:lnTo>
                <a:lnTo>
                  <a:pt x="0" y="247676"/>
                </a:lnTo>
                <a:lnTo>
                  <a:pt x="0" y="61919"/>
                </a:lnTo>
                <a:close/>
              </a:path>
            </a:pathLst>
          </a:custGeom>
          <a:solidFill>
            <a:schemeClr val="lt2"/>
          </a:solidFill>
          <a:ln>
            <a:noFill/>
          </a:ln>
        </p:spPr>
        <p:txBody>
          <a:bodyPr anchorCtr="0" anchor="ctr" bIns="61900" lIns="0" spcFirstLastPara="1" rIns="79375" wrap="square" tIns="61900">
            <a:noAutofit/>
          </a:bodyPr>
          <a:lstStyle/>
          <a:p>
            <a:pPr indent="0" lvl="0" marL="0" marR="0" rtl="0" algn="ctr">
              <a:lnSpc>
                <a:spcPct val="90000"/>
              </a:lnSpc>
              <a:spcBef>
                <a:spcPts val="0"/>
              </a:spcBef>
              <a:spcAft>
                <a:spcPts val="0"/>
              </a:spcAft>
              <a:buClr>
                <a:srgbClr val="000000"/>
              </a:buClr>
              <a:buSzPts val="1400"/>
              <a:buFont typeface="Arial"/>
              <a:buNone/>
            </a:pPr>
            <a:r>
              <a:t/>
            </a:r>
            <a:endParaRPr sz="1400">
              <a:solidFill>
                <a:srgbClr val="FFFFFF"/>
              </a:solidFill>
              <a:latin typeface="Arial"/>
              <a:ea typeface="Arial"/>
              <a:cs typeface="Arial"/>
              <a:sym typeface="Arial"/>
            </a:endParaRPr>
          </a:p>
        </p:txBody>
      </p:sp>
      <p:sp>
        <p:nvSpPr>
          <p:cNvPr id="974" name="Google Shape;974;p54"/>
          <p:cNvSpPr/>
          <p:nvPr/>
        </p:nvSpPr>
        <p:spPr>
          <a:xfrm>
            <a:off x="5323307" y="1278883"/>
            <a:ext cx="264653" cy="225230"/>
          </a:xfrm>
          <a:custGeom>
            <a:rect b="b" l="l" r="r" t="t"/>
            <a:pathLst>
              <a:path extrusionOk="0" h="309595" w="264653">
                <a:moveTo>
                  <a:pt x="0" y="61919"/>
                </a:moveTo>
                <a:lnTo>
                  <a:pt x="132327" y="61919"/>
                </a:lnTo>
                <a:lnTo>
                  <a:pt x="132327" y="0"/>
                </a:lnTo>
                <a:lnTo>
                  <a:pt x="264653" y="154798"/>
                </a:lnTo>
                <a:lnTo>
                  <a:pt x="132327" y="309595"/>
                </a:lnTo>
                <a:lnTo>
                  <a:pt x="132327" y="247676"/>
                </a:lnTo>
                <a:lnTo>
                  <a:pt x="0" y="247676"/>
                </a:lnTo>
                <a:lnTo>
                  <a:pt x="0" y="61919"/>
                </a:lnTo>
                <a:close/>
              </a:path>
            </a:pathLst>
          </a:custGeom>
          <a:solidFill>
            <a:schemeClr val="lt2"/>
          </a:solidFill>
          <a:ln>
            <a:noFill/>
          </a:ln>
        </p:spPr>
        <p:txBody>
          <a:bodyPr anchorCtr="0" anchor="ctr" bIns="61900" lIns="0" spcFirstLastPara="1" rIns="79375" wrap="square" tIns="61900">
            <a:noAutofit/>
          </a:bodyPr>
          <a:lstStyle/>
          <a:p>
            <a:pPr indent="0" lvl="0" marL="0" marR="0" rtl="0" algn="ctr">
              <a:lnSpc>
                <a:spcPct val="90000"/>
              </a:lnSpc>
              <a:spcBef>
                <a:spcPts val="0"/>
              </a:spcBef>
              <a:spcAft>
                <a:spcPts val="0"/>
              </a:spcAft>
              <a:buClr>
                <a:srgbClr val="000000"/>
              </a:buClr>
              <a:buSzPts val="1400"/>
              <a:buFont typeface="Arial"/>
              <a:buNone/>
            </a:pPr>
            <a:r>
              <a:t/>
            </a:r>
            <a:endParaRPr sz="1400">
              <a:solidFill>
                <a:srgbClr val="FFFFFF"/>
              </a:solidFill>
              <a:latin typeface="Arial"/>
              <a:ea typeface="Arial"/>
              <a:cs typeface="Arial"/>
              <a:sym typeface="Arial"/>
            </a:endParaRPr>
          </a:p>
        </p:txBody>
      </p:sp>
      <p:sp>
        <p:nvSpPr>
          <p:cNvPr id="975" name="Google Shape;975;p54"/>
          <p:cNvSpPr/>
          <p:nvPr/>
        </p:nvSpPr>
        <p:spPr>
          <a:xfrm>
            <a:off x="7075909" y="1278883"/>
            <a:ext cx="264653" cy="225230"/>
          </a:xfrm>
          <a:custGeom>
            <a:rect b="b" l="l" r="r" t="t"/>
            <a:pathLst>
              <a:path extrusionOk="0" h="309595" w="264653">
                <a:moveTo>
                  <a:pt x="0" y="61919"/>
                </a:moveTo>
                <a:lnTo>
                  <a:pt x="132327" y="61919"/>
                </a:lnTo>
                <a:lnTo>
                  <a:pt x="132327" y="0"/>
                </a:lnTo>
                <a:lnTo>
                  <a:pt x="264653" y="154798"/>
                </a:lnTo>
                <a:lnTo>
                  <a:pt x="132327" y="309595"/>
                </a:lnTo>
                <a:lnTo>
                  <a:pt x="132327" y="247676"/>
                </a:lnTo>
                <a:lnTo>
                  <a:pt x="0" y="247676"/>
                </a:lnTo>
                <a:lnTo>
                  <a:pt x="0" y="61919"/>
                </a:lnTo>
                <a:close/>
              </a:path>
            </a:pathLst>
          </a:custGeom>
          <a:solidFill>
            <a:schemeClr val="lt2"/>
          </a:solidFill>
          <a:ln>
            <a:noFill/>
          </a:ln>
        </p:spPr>
        <p:txBody>
          <a:bodyPr anchorCtr="0" anchor="ctr" bIns="61900" lIns="0" spcFirstLastPara="1" rIns="79375" wrap="square" tIns="61900">
            <a:noAutofit/>
          </a:bodyPr>
          <a:lstStyle/>
          <a:p>
            <a:pPr indent="0" lvl="0" marL="0" marR="0" rtl="0" algn="ctr">
              <a:lnSpc>
                <a:spcPct val="90000"/>
              </a:lnSpc>
              <a:spcBef>
                <a:spcPts val="0"/>
              </a:spcBef>
              <a:spcAft>
                <a:spcPts val="0"/>
              </a:spcAft>
              <a:buClr>
                <a:srgbClr val="000000"/>
              </a:buClr>
              <a:buSzPts val="1400"/>
              <a:buFont typeface="Arial"/>
              <a:buNone/>
            </a:pPr>
            <a:r>
              <a:t/>
            </a:r>
            <a:endParaRPr sz="1400">
              <a:solidFill>
                <a:srgbClr val="FFFFFF"/>
              </a:solidFill>
              <a:latin typeface="Arial"/>
              <a:ea typeface="Arial"/>
              <a:cs typeface="Arial"/>
              <a:sym typeface="Arial"/>
            </a:endParaRPr>
          </a:p>
        </p:txBody>
      </p:sp>
      <p:sp>
        <p:nvSpPr>
          <p:cNvPr id="976" name="Google Shape;976;p54"/>
          <p:cNvSpPr/>
          <p:nvPr/>
        </p:nvSpPr>
        <p:spPr>
          <a:xfrm>
            <a:off x="3885400" y="1026502"/>
            <a:ext cx="1373204" cy="781731"/>
          </a:xfrm>
          <a:custGeom>
            <a:rect b="b" l="l" r="r" t="t"/>
            <a:pathLst>
              <a:path extrusionOk="0" h="854351" w="1248367">
                <a:moveTo>
                  <a:pt x="0" y="85435"/>
                </a:moveTo>
                <a:cubicBezTo>
                  <a:pt x="0" y="38251"/>
                  <a:pt x="38251" y="0"/>
                  <a:pt x="85435" y="0"/>
                </a:cubicBezTo>
                <a:lnTo>
                  <a:pt x="1162932" y="0"/>
                </a:lnTo>
                <a:cubicBezTo>
                  <a:pt x="1210116" y="0"/>
                  <a:pt x="1248367" y="38251"/>
                  <a:pt x="1248367" y="85435"/>
                </a:cubicBezTo>
                <a:lnTo>
                  <a:pt x="1248367" y="768916"/>
                </a:lnTo>
                <a:cubicBezTo>
                  <a:pt x="1248367" y="816100"/>
                  <a:pt x="1210116" y="854351"/>
                  <a:pt x="1162932" y="854351"/>
                </a:cubicBezTo>
                <a:lnTo>
                  <a:pt x="85435" y="854351"/>
                </a:lnTo>
                <a:cubicBezTo>
                  <a:pt x="38251" y="854351"/>
                  <a:pt x="0" y="816100"/>
                  <a:pt x="0" y="768916"/>
                </a:cubicBezTo>
                <a:lnTo>
                  <a:pt x="0" y="85435"/>
                </a:lnTo>
                <a:close/>
              </a:path>
            </a:pathLst>
          </a:custGeom>
          <a:solidFill>
            <a:schemeClr val="lt2"/>
          </a:solidFill>
          <a:ln cap="flat" cmpd="sng" w="9525">
            <a:solidFill>
              <a:srgbClr val="A5A5A5"/>
            </a:solidFill>
            <a:prstDash val="solid"/>
            <a:miter lim="800000"/>
            <a:headEnd len="sm" w="sm" type="none"/>
            <a:tailEnd len="sm" w="sm" type="none"/>
          </a:ln>
        </p:spPr>
        <p:txBody>
          <a:bodyPr anchorCtr="0" anchor="ctr" bIns="74550" lIns="74550" spcFirstLastPara="1" rIns="74550" wrap="square" tIns="74550">
            <a:noAutofit/>
          </a:bodyPr>
          <a:lstStyle/>
          <a:p>
            <a:pPr indent="0" lvl="0" marL="0" marR="0" rtl="0" algn="ctr">
              <a:lnSpc>
                <a:spcPct val="90000"/>
              </a:lnSpc>
              <a:spcBef>
                <a:spcPts val="0"/>
              </a:spcBef>
              <a:spcAft>
                <a:spcPts val="0"/>
              </a:spcAft>
              <a:buClr>
                <a:schemeClr val="lt1"/>
              </a:buClr>
              <a:buSzPts val="1300"/>
              <a:buFont typeface="Arial"/>
              <a:buNone/>
            </a:pPr>
            <a:r>
              <a:rPr lang="en-ZA" sz="1000">
                <a:solidFill>
                  <a:schemeClr val="dk2"/>
                </a:solidFill>
                <a:latin typeface="Open Sans"/>
                <a:ea typeface="Open Sans"/>
                <a:cs typeface="Open Sans"/>
                <a:sym typeface="Open Sans"/>
              </a:rPr>
              <a:t>Estimate the area of land in each stratum</a:t>
            </a:r>
            <a:endParaRPr sz="1000">
              <a:solidFill>
                <a:schemeClr val="dk2"/>
              </a:solidFill>
              <a:latin typeface="Open Sans"/>
              <a:ea typeface="Open Sans"/>
              <a:cs typeface="Open Sans"/>
              <a:sym typeface="Open Sans"/>
            </a:endParaRPr>
          </a:p>
        </p:txBody>
      </p:sp>
      <p:sp>
        <p:nvSpPr>
          <p:cNvPr id="977" name="Google Shape;977;p54"/>
          <p:cNvSpPr/>
          <p:nvPr/>
        </p:nvSpPr>
        <p:spPr>
          <a:xfrm>
            <a:off x="5092575" y="2766975"/>
            <a:ext cx="1339200" cy="667200"/>
          </a:xfrm>
          <a:prstGeom prst="roundRect">
            <a:avLst>
              <a:gd fmla="val 16667" name="adj"/>
            </a:avLst>
          </a:prstGeom>
          <a:solidFill>
            <a:srgbClr val="FAFAFA"/>
          </a:solidFill>
          <a:ln cap="flat" cmpd="sng" w="28575">
            <a:solidFill>
              <a:schemeClr val="accent3"/>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ZA" sz="700">
                <a:solidFill>
                  <a:srgbClr val="000A3A"/>
                </a:solidFill>
                <a:latin typeface="Open Sans"/>
                <a:ea typeface="Open Sans"/>
                <a:cs typeface="Open Sans"/>
                <a:sym typeface="Open Sans"/>
              </a:rPr>
              <a:t>Sign change required to show emissions (positive) and removals (negative)</a:t>
            </a:r>
            <a:endParaRPr sz="700">
              <a:solidFill>
                <a:srgbClr val="000A3A"/>
              </a:solidFill>
              <a:latin typeface="Open Sans"/>
              <a:ea typeface="Open Sans"/>
              <a:cs typeface="Open Sans"/>
              <a:sym typeface="Open Sans"/>
            </a:endParaRPr>
          </a:p>
        </p:txBody>
      </p:sp>
      <p:cxnSp>
        <p:nvCxnSpPr>
          <p:cNvPr id="978" name="Google Shape;978;p54"/>
          <p:cNvCxnSpPr>
            <a:stCxn id="961" idx="1"/>
          </p:cNvCxnSpPr>
          <p:nvPr/>
        </p:nvCxnSpPr>
        <p:spPr>
          <a:xfrm>
            <a:off x="1073875" y="4726100"/>
            <a:ext cx="0" cy="0"/>
          </a:xfrm>
          <a:prstGeom prst="straightConnector1">
            <a:avLst/>
          </a:prstGeom>
          <a:noFill/>
          <a:ln cap="flat" cmpd="sng" w="9525">
            <a:solidFill>
              <a:schemeClr val="dk2"/>
            </a:solidFill>
            <a:prstDash val="solid"/>
            <a:round/>
            <a:headEnd len="med" w="med" type="none"/>
            <a:tailEnd len="med" w="med" type="none"/>
          </a:ln>
        </p:spPr>
      </p:cxnSp>
      <p:cxnSp>
        <p:nvCxnSpPr>
          <p:cNvPr id="979" name="Google Shape;979;p54"/>
          <p:cNvCxnSpPr>
            <a:stCxn id="960" idx="6"/>
            <a:endCxn id="961" idx="1"/>
          </p:cNvCxnSpPr>
          <p:nvPr/>
        </p:nvCxnSpPr>
        <p:spPr>
          <a:xfrm>
            <a:off x="871800" y="4726100"/>
            <a:ext cx="202200" cy="0"/>
          </a:xfrm>
          <a:prstGeom prst="straightConnector1">
            <a:avLst/>
          </a:prstGeom>
          <a:noFill/>
          <a:ln cap="flat" cmpd="sng" w="9525">
            <a:solidFill>
              <a:schemeClr val="dk1"/>
            </a:solidFill>
            <a:prstDash val="solid"/>
            <a:round/>
            <a:headEnd len="med" w="med" type="none"/>
            <a:tailEnd len="med" w="med" type="oval"/>
          </a:ln>
        </p:spPr>
      </p:cxn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84" name="Shape 984"/>
        <p:cNvGrpSpPr/>
        <p:nvPr/>
      </p:nvGrpSpPr>
      <p:grpSpPr>
        <a:xfrm>
          <a:off x="0" y="0"/>
          <a:ext cx="0" cy="0"/>
          <a:chOff x="0" y="0"/>
          <a:chExt cx="0" cy="0"/>
        </a:xfrm>
      </p:grpSpPr>
      <p:sp>
        <p:nvSpPr>
          <p:cNvPr id="985" name="Google Shape;985;p55"/>
          <p:cNvSpPr txBox="1"/>
          <p:nvPr>
            <p:ph idx="4294967295" type="body"/>
          </p:nvPr>
        </p:nvSpPr>
        <p:spPr>
          <a:xfrm>
            <a:off x="600075" y="2055340"/>
            <a:ext cx="8007300" cy="21870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lt1"/>
              </a:buClr>
              <a:buSzPts val="2100"/>
              <a:buNone/>
            </a:pPr>
            <a:r>
              <a:rPr lang="en-ZA" sz="1400"/>
              <a:t>Answers:</a:t>
            </a:r>
            <a:endParaRPr sz="1400"/>
          </a:p>
          <a:p>
            <a:pPr indent="-412750" lvl="0" marL="457200" rtl="0" algn="l">
              <a:lnSpc>
                <a:spcPct val="90000"/>
              </a:lnSpc>
              <a:spcBef>
                <a:spcPts val="1000"/>
              </a:spcBef>
              <a:spcAft>
                <a:spcPts val="0"/>
              </a:spcAft>
              <a:buSzPts val="1400"/>
              <a:buFont typeface="Arial"/>
              <a:buAutoNum type="alphaLcParenR"/>
            </a:pPr>
            <a:r>
              <a:rPr lang="en-ZA" sz="1400"/>
              <a:t>Constant</a:t>
            </a:r>
            <a:endParaRPr sz="1400"/>
          </a:p>
          <a:p>
            <a:pPr indent="-412750" lvl="0" marL="457200" rtl="0" algn="l">
              <a:lnSpc>
                <a:spcPct val="90000"/>
              </a:lnSpc>
              <a:spcBef>
                <a:spcPts val="1000"/>
              </a:spcBef>
              <a:spcAft>
                <a:spcPts val="0"/>
              </a:spcAft>
              <a:buSzPts val="1400"/>
              <a:buFont typeface="Arial"/>
              <a:buAutoNum type="alphaLcParenR"/>
            </a:pPr>
            <a:r>
              <a:rPr lang="en-ZA" sz="1400"/>
              <a:t>Simple trend</a:t>
            </a:r>
            <a:endParaRPr sz="1400"/>
          </a:p>
          <a:p>
            <a:pPr indent="-412750" lvl="0" marL="457200" rtl="0" algn="l">
              <a:lnSpc>
                <a:spcPct val="90000"/>
              </a:lnSpc>
              <a:spcBef>
                <a:spcPts val="1000"/>
              </a:spcBef>
              <a:spcAft>
                <a:spcPts val="1200"/>
              </a:spcAft>
              <a:buSzPts val="1400"/>
              <a:buFont typeface="Arial"/>
              <a:buAutoNum type="alphaLcParenR"/>
            </a:pPr>
            <a:r>
              <a:rPr lang="en-ZA" sz="1400"/>
              <a:t>Advanced trend</a:t>
            </a:r>
            <a:endParaRPr sz="1400"/>
          </a:p>
        </p:txBody>
      </p:sp>
      <p:sp>
        <p:nvSpPr>
          <p:cNvPr id="986" name="Google Shape;986;p55"/>
          <p:cNvSpPr txBox="1"/>
          <p:nvPr>
            <p:ph idx="4294967295" type="body"/>
          </p:nvPr>
        </p:nvSpPr>
        <p:spPr>
          <a:xfrm>
            <a:off x="600075" y="1249308"/>
            <a:ext cx="8026200" cy="962400"/>
          </a:xfrm>
          <a:prstGeom prst="rect">
            <a:avLst/>
          </a:prstGeom>
          <a:noFill/>
          <a:ln>
            <a:noFill/>
          </a:ln>
        </p:spPr>
        <p:txBody>
          <a:bodyPr anchorCtr="0" anchor="ctr" bIns="45700" lIns="91425" spcFirstLastPara="1" rIns="91425" wrap="square" tIns="45700">
            <a:normAutofit/>
          </a:bodyPr>
          <a:lstStyle/>
          <a:p>
            <a:pPr indent="0" lvl="0" marL="0" rtl="0" algn="l">
              <a:lnSpc>
                <a:spcPct val="120000"/>
              </a:lnSpc>
              <a:spcBef>
                <a:spcPts val="0"/>
              </a:spcBef>
              <a:spcAft>
                <a:spcPts val="0"/>
              </a:spcAft>
              <a:buClr>
                <a:srgbClr val="F4D63A"/>
              </a:buClr>
              <a:buSzPts val="2200"/>
              <a:buNone/>
            </a:pPr>
            <a:r>
              <a:rPr b="1" lang="en-ZA" sz="1400"/>
              <a:t>If the change in baseline parameter values is expected to remain stable over time which approach would be used to determine the baseline?</a:t>
            </a:r>
            <a:endParaRPr b="1" sz="1400"/>
          </a:p>
        </p:txBody>
      </p:sp>
      <p:sp>
        <p:nvSpPr>
          <p:cNvPr id="987" name="Google Shape;987;p55"/>
          <p:cNvSpPr/>
          <p:nvPr/>
        </p:nvSpPr>
        <p:spPr>
          <a:xfrm>
            <a:off x="612071" y="2683031"/>
            <a:ext cx="8002200" cy="329400"/>
          </a:xfrm>
          <a:prstGeom prst="rect">
            <a:avLst/>
          </a:prstGeom>
          <a:noFill/>
          <a:ln cap="flat" cmpd="sng" w="57150">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sp>
        <p:nvSpPr>
          <p:cNvPr id="988" name="Google Shape;988;p55"/>
          <p:cNvSpPr/>
          <p:nvPr/>
        </p:nvSpPr>
        <p:spPr>
          <a:xfrm>
            <a:off x="612134" y="3598658"/>
            <a:ext cx="1093800" cy="275700"/>
          </a:xfrm>
          <a:prstGeom prst="rect">
            <a:avLst/>
          </a:prstGeom>
          <a:solidFill>
            <a:schemeClr val="accent1"/>
          </a:solidFill>
          <a:ln cap="flat" cmpd="sng" w="12700">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ZA" sz="1400">
                <a:solidFill>
                  <a:srgbClr val="09294E"/>
                </a:solidFill>
                <a:latin typeface="Arial"/>
                <a:ea typeface="Arial"/>
                <a:cs typeface="Arial"/>
                <a:sym typeface="Arial"/>
              </a:rPr>
              <a:t>Answer</a:t>
            </a:r>
            <a:endParaRPr/>
          </a:p>
        </p:txBody>
      </p:sp>
      <p:sp>
        <p:nvSpPr>
          <p:cNvPr id="989" name="Google Shape;989;p55"/>
          <p:cNvSpPr txBox="1"/>
          <p:nvPr>
            <p:ph type="title"/>
          </p:nvPr>
        </p:nvSpPr>
        <p:spPr>
          <a:xfrm>
            <a:off x="311700" y="216425"/>
            <a:ext cx="8111400" cy="5727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n-ZA"/>
              <a:t>Part III: Quiz 1</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987"/>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94" name="Shape 994"/>
        <p:cNvGrpSpPr/>
        <p:nvPr/>
      </p:nvGrpSpPr>
      <p:grpSpPr>
        <a:xfrm>
          <a:off x="0" y="0"/>
          <a:ext cx="0" cy="0"/>
          <a:chOff x="0" y="0"/>
          <a:chExt cx="0" cy="0"/>
        </a:xfrm>
      </p:grpSpPr>
      <p:sp>
        <p:nvSpPr>
          <p:cNvPr id="995" name="Google Shape;995;p56"/>
          <p:cNvSpPr txBox="1"/>
          <p:nvPr>
            <p:ph idx="4294967295" type="body"/>
          </p:nvPr>
        </p:nvSpPr>
        <p:spPr>
          <a:xfrm>
            <a:off x="600075" y="1902940"/>
            <a:ext cx="8007300" cy="21870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lt1"/>
              </a:buClr>
              <a:buSzPts val="2100"/>
              <a:buNone/>
            </a:pPr>
            <a:r>
              <a:rPr lang="en-ZA" sz="1400"/>
              <a:t>Answers:</a:t>
            </a:r>
            <a:endParaRPr sz="1400"/>
          </a:p>
          <a:p>
            <a:pPr indent="-412750" lvl="0" marL="457200" rtl="0" algn="l">
              <a:lnSpc>
                <a:spcPct val="90000"/>
              </a:lnSpc>
              <a:spcBef>
                <a:spcPts val="1000"/>
              </a:spcBef>
              <a:spcAft>
                <a:spcPts val="0"/>
              </a:spcAft>
              <a:buSzPts val="1400"/>
              <a:buAutoNum type="alphaLcParenR"/>
            </a:pPr>
            <a:r>
              <a:rPr lang="en-ZA" sz="1400"/>
              <a:t>Identifying intended policy outcomes and policy drivers</a:t>
            </a:r>
            <a:endParaRPr sz="1400"/>
          </a:p>
          <a:p>
            <a:pPr indent="-412750" lvl="0" marL="457200" rtl="0" algn="l">
              <a:lnSpc>
                <a:spcPct val="90000"/>
              </a:lnSpc>
              <a:spcBef>
                <a:spcPts val="1000"/>
              </a:spcBef>
              <a:spcAft>
                <a:spcPts val="0"/>
              </a:spcAft>
              <a:buSzPts val="1400"/>
              <a:buAutoNum type="alphaLcParenR"/>
            </a:pPr>
            <a:r>
              <a:rPr lang="en-ZA" sz="1400"/>
              <a:t>Stratifying the land</a:t>
            </a:r>
            <a:endParaRPr sz="1400"/>
          </a:p>
          <a:p>
            <a:pPr indent="-412750" lvl="0" marL="457200" rtl="0" algn="l">
              <a:lnSpc>
                <a:spcPct val="90000"/>
              </a:lnSpc>
              <a:spcBef>
                <a:spcPts val="1000"/>
              </a:spcBef>
              <a:spcAft>
                <a:spcPts val="1200"/>
              </a:spcAft>
              <a:buSzPts val="1400"/>
              <a:buAutoNum type="alphaLcParenR"/>
            </a:pPr>
            <a:r>
              <a:rPr lang="en-ZA" sz="1400"/>
              <a:t>Estimating the carbon stock change</a:t>
            </a:r>
            <a:endParaRPr sz="1400"/>
          </a:p>
        </p:txBody>
      </p:sp>
      <p:sp>
        <p:nvSpPr>
          <p:cNvPr id="996" name="Google Shape;996;p56"/>
          <p:cNvSpPr txBox="1"/>
          <p:nvPr>
            <p:ph idx="4294967295" type="body"/>
          </p:nvPr>
        </p:nvSpPr>
        <p:spPr>
          <a:xfrm>
            <a:off x="600075" y="1096908"/>
            <a:ext cx="8026200" cy="962400"/>
          </a:xfrm>
          <a:prstGeom prst="rect">
            <a:avLst/>
          </a:prstGeom>
          <a:noFill/>
          <a:ln>
            <a:noFill/>
          </a:ln>
        </p:spPr>
        <p:txBody>
          <a:bodyPr anchorCtr="0" anchor="ctr" bIns="45700" lIns="91425" spcFirstLastPara="1" rIns="91425" wrap="square" tIns="45700">
            <a:normAutofit/>
          </a:bodyPr>
          <a:lstStyle/>
          <a:p>
            <a:pPr indent="0" lvl="0" marL="0" rtl="0" algn="l">
              <a:lnSpc>
                <a:spcPct val="120000"/>
              </a:lnSpc>
              <a:spcBef>
                <a:spcPts val="0"/>
              </a:spcBef>
              <a:spcAft>
                <a:spcPts val="0"/>
              </a:spcAft>
              <a:buClr>
                <a:srgbClr val="F4D63A"/>
              </a:buClr>
              <a:buSzPts val="2200"/>
              <a:buNone/>
            </a:pPr>
            <a:r>
              <a:rPr b="1" lang="en-ZA" sz="1400"/>
              <a:t>What is the first step in estimating the carbon stock change?</a:t>
            </a:r>
            <a:endParaRPr b="1" sz="1400"/>
          </a:p>
        </p:txBody>
      </p:sp>
      <p:sp>
        <p:nvSpPr>
          <p:cNvPr id="997" name="Google Shape;997;p56"/>
          <p:cNvSpPr/>
          <p:nvPr/>
        </p:nvSpPr>
        <p:spPr>
          <a:xfrm>
            <a:off x="624167" y="2204980"/>
            <a:ext cx="8002200" cy="329400"/>
          </a:xfrm>
          <a:prstGeom prst="rect">
            <a:avLst/>
          </a:prstGeom>
          <a:noFill/>
          <a:ln cap="flat" cmpd="sng" w="57150">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sp>
        <p:nvSpPr>
          <p:cNvPr id="998" name="Google Shape;998;p56"/>
          <p:cNvSpPr/>
          <p:nvPr/>
        </p:nvSpPr>
        <p:spPr>
          <a:xfrm>
            <a:off x="624184" y="3446258"/>
            <a:ext cx="1093800" cy="275700"/>
          </a:xfrm>
          <a:prstGeom prst="rect">
            <a:avLst/>
          </a:prstGeom>
          <a:solidFill>
            <a:schemeClr val="accent1"/>
          </a:solidFill>
          <a:ln cap="flat" cmpd="sng" w="12700">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ZA" sz="1400">
                <a:solidFill>
                  <a:srgbClr val="09294E"/>
                </a:solidFill>
                <a:latin typeface="Arial"/>
                <a:ea typeface="Arial"/>
                <a:cs typeface="Arial"/>
                <a:sym typeface="Arial"/>
              </a:rPr>
              <a:t>Answer</a:t>
            </a:r>
            <a:endParaRPr/>
          </a:p>
        </p:txBody>
      </p:sp>
      <p:sp>
        <p:nvSpPr>
          <p:cNvPr id="999" name="Google Shape;999;p56"/>
          <p:cNvSpPr txBox="1"/>
          <p:nvPr>
            <p:ph type="title"/>
          </p:nvPr>
        </p:nvSpPr>
        <p:spPr>
          <a:xfrm>
            <a:off x="311700" y="216425"/>
            <a:ext cx="8111400" cy="5727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n-ZA"/>
              <a:t>Part III: Quiz 2</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997"/>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04" name="Shape 1004"/>
        <p:cNvGrpSpPr/>
        <p:nvPr/>
      </p:nvGrpSpPr>
      <p:grpSpPr>
        <a:xfrm>
          <a:off x="0" y="0"/>
          <a:ext cx="0" cy="0"/>
          <a:chOff x="0" y="0"/>
          <a:chExt cx="0" cy="0"/>
        </a:xfrm>
      </p:grpSpPr>
      <p:sp>
        <p:nvSpPr>
          <p:cNvPr id="1005" name="Google Shape;1005;p57"/>
          <p:cNvSpPr txBox="1"/>
          <p:nvPr>
            <p:ph idx="4294967295" type="body"/>
          </p:nvPr>
        </p:nvSpPr>
        <p:spPr>
          <a:xfrm>
            <a:off x="600075" y="1902940"/>
            <a:ext cx="8007300" cy="21870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lt1"/>
              </a:buClr>
              <a:buSzPts val="2100"/>
              <a:buNone/>
            </a:pPr>
            <a:r>
              <a:rPr lang="en-ZA" sz="1400"/>
              <a:t>Answers:</a:t>
            </a:r>
            <a:endParaRPr sz="1400"/>
          </a:p>
          <a:p>
            <a:pPr indent="-412750" lvl="0" marL="457200" rtl="0" algn="l">
              <a:lnSpc>
                <a:spcPct val="90000"/>
              </a:lnSpc>
              <a:spcBef>
                <a:spcPts val="1000"/>
              </a:spcBef>
              <a:spcAft>
                <a:spcPts val="0"/>
              </a:spcAft>
              <a:buSzPts val="1400"/>
              <a:buAutoNum type="alphaLcParenR"/>
            </a:pPr>
            <a:r>
              <a:rPr lang="en-ZA" sz="1400"/>
              <a:t>Land change maps</a:t>
            </a:r>
            <a:endParaRPr sz="1400"/>
          </a:p>
          <a:p>
            <a:pPr indent="-412750" lvl="0" marL="457200" rtl="0" algn="l">
              <a:lnSpc>
                <a:spcPct val="90000"/>
              </a:lnSpc>
              <a:spcBef>
                <a:spcPts val="1000"/>
              </a:spcBef>
              <a:spcAft>
                <a:spcPts val="0"/>
              </a:spcAft>
              <a:buSzPts val="1400"/>
              <a:buAutoNum type="alphaLcParenR"/>
            </a:pPr>
            <a:r>
              <a:rPr lang="en-ZA" sz="1400"/>
              <a:t>Climate maps</a:t>
            </a:r>
            <a:endParaRPr sz="1400"/>
          </a:p>
          <a:p>
            <a:pPr indent="-412750" lvl="0" marL="457200" rtl="0" algn="l">
              <a:lnSpc>
                <a:spcPct val="90000"/>
              </a:lnSpc>
              <a:spcBef>
                <a:spcPts val="1000"/>
              </a:spcBef>
              <a:spcAft>
                <a:spcPts val="0"/>
              </a:spcAft>
              <a:buSzPts val="1400"/>
              <a:buAutoNum type="alphaLcParenR"/>
            </a:pPr>
            <a:r>
              <a:rPr lang="en-ZA" sz="1400"/>
              <a:t>Land management data</a:t>
            </a:r>
            <a:endParaRPr sz="1400"/>
          </a:p>
          <a:p>
            <a:pPr indent="-412750" lvl="0" marL="457200" rtl="0" algn="l">
              <a:lnSpc>
                <a:spcPct val="90000"/>
              </a:lnSpc>
              <a:spcBef>
                <a:spcPts val="1000"/>
              </a:spcBef>
              <a:spcAft>
                <a:spcPts val="1200"/>
              </a:spcAft>
              <a:buSzPts val="1400"/>
              <a:buAutoNum type="alphaLcParenR"/>
            </a:pPr>
            <a:r>
              <a:rPr lang="en-ZA" sz="1400"/>
              <a:t>All of the above</a:t>
            </a:r>
            <a:endParaRPr sz="1400"/>
          </a:p>
        </p:txBody>
      </p:sp>
      <p:sp>
        <p:nvSpPr>
          <p:cNvPr id="1006" name="Google Shape;1006;p57"/>
          <p:cNvSpPr txBox="1"/>
          <p:nvPr>
            <p:ph idx="4294967295" type="body"/>
          </p:nvPr>
        </p:nvSpPr>
        <p:spPr>
          <a:xfrm>
            <a:off x="600075" y="1096908"/>
            <a:ext cx="8026200" cy="962400"/>
          </a:xfrm>
          <a:prstGeom prst="rect">
            <a:avLst/>
          </a:prstGeom>
          <a:noFill/>
          <a:ln>
            <a:noFill/>
          </a:ln>
        </p:spPr>
        <p:txBody>
          <a:bodyPr anchorCtr="0" anchor="ctr" bIns="45700" lIns="91425" spcFirstLastPara="1" rIns="91425" wrap="square" tIns="45700">
            <a:normAutofit/>
          </a:bodyPr>
          <a:lstStyle/>
          <a:p>
            <a:pPr indent="0" lvl="0" marL="0" rtl="0" algn="l">
              <a:lnSpc>
                <a:spcPct val="120000"/>
              </a:lnSpc>
              <a:spcBef>
                <a:spcPts val="0"/>
              </a:spcBef>
              <a:spcAft>
                <a:spcPts val="0"/>
              </a:spcAft>
              <a:buClr>
                <a:srgbClr val="F4D63A"/>
              </a:buClr>
              <a:buSzPts val="2200"/>
              <a:buNone/>
            </a:pPr>
            <a:r>
              <a:rPr b="1" lang="en-ZA" sz="1400"/>
              <a:t>What data sources can be used to stratify the land?</a:t>
            </a:r>
            <a:endParaRPr b="1" sz="1400"/>
          </a:p>
        </p:txBody>
      </p:sp>
      <p:sp>
        <p:nvSpPr>
          <p:cNvPr id="1007" name="Google Shape;1007;p57"/>
          <p:cNvSpPr/>
          <p:nvPr/>
        </p:nvSpPr>
        <p:spPr>
          <a:xfrm>
            <a:off x="602625" y="3140573"/>
            <a:ext cx="8002200" cy="329400"/>
          </a:xfrm>
          <a:prstGeom prst="rect">
            <a:avLst/>
          </a:prstGeom>
          <a:noFill/>
          <a:ln cap="flat" cmpd="sng" w="57150">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Open Sans"/>
              <a:ea typeface="Open Sans"/>
              <a:cs typeface="Open Sans"/>
              <a:sym typeface="Open Sans"/>
            </a:endParaRPr>
          </a:p>
        </p:txBody>
      </p:sp>
      <p:sp>
        <p:nvSpPr>
          <p:cNvPr id="1008" name="Google Shape;1008;p57"/>
          <p:cNvSpPr/>
          <p:nvPr/>
        </p:nvSpPr>
        <p:spPr>
          <a:xfrm>
            <a:off x="602634" y="3740583"/>
            <a:ext cx="1093800" cy="275700"/>
          </a:xfrm>
          <a:prstGeom prst="rect">
            <a:avLst/>
          </a:prstGeom>
          <a:solidFill>
            <a:schemeClr val="accent1"/>
          </a:solidFill>
          <a:ln cap="flat" cmpd="sng" w="12700">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ZA" sz="1400">
                <a:solidFill>
                  <a:srgbClr val="09294E"/>
                </a:solidFill>
                <a:latin typeface="Arial"/>
                <a:ea typeface="Arial"/>
                <a:cs typeface="Arial"/>
                <a:sym typeface="Arial"/>
              </a:rPr>
              <a:t>Answer</a:t>
            </a:r>
            <a:endParaRPr/>
          </a:p>
        </p:txBody>
      </p:sp>
      <p:sp>
        <p:nvSpPr>
          <p:cNvPr id="1009" name="Google Shape;1009;p57"/>
          <p:cNvSpPr txBox="1"/>
          <p:nvPr>
            <p:ph type="title"/>
          </p:nvPr>
        </p:nvSpPr>
        <p:spPr>
          <a:xfrm>
            <a:off x="311700" y="216425"/>
            <a:ext cx="8111400" cy="5727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n-ZA"/>
              <a:t>Part III: Quiz 3</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007"/>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14" name="Shape 1014"/>
        <p:cNvGrpSpPr/>
        <p:nvPr/>
      </p:nvGrpSpPr>
      <p:grpSpPr>
        <a:xfrm>
          <a:off x="0" y="0"/>
          <a:ext cx="0" cy="0"/>
          <a:chOff x="0" y="0"/>
          <a:chExt cx="0" cy="0"/>
        </a:xfrm>
      </p:grpSpPr>
      <p:sp>
        <p:nvSpPr>
          <p:cNvPr id="1015" name="Google Shape;1015;p58"/>
          <p:cNvSpPr txBox="1"/>
          <p:nvPr>
            <p:ph idx="4294967295" type="body"/>
          </p:nvPr>
        </p:nvSpPr>
        <p:spPr>
          <a:xfrm>
            <a:off x="600075" y="2207740"/>
            <a:ext cx="8007300" cy="21870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lt1"/>
              </a:buClr>
              <a:buSzPts val="2100"/>
              <a:buNone/>
            </a:pPr>
            <a:r>
              <a:rPr lang="en-ZA" sz="1400"/>
              <a:t>Answers:</a:t>
            </a:r>
            <a:endParaRPr sz="1400"/>
          </a:p>
          <a:p>
            <a:pPr indent="-412750" lvl="0" marL="457200" rtl="0" algn="l">
              <a:lnSpc>
                <a:spcPct val="90000"/>
              </a:lnSpc>
              <a:spcBef>
                <a:spcPts val="1000"/>
              </a:spcBef>
              <a:spcAft>
                <a:spcPts val="0"/>
              </a:spcAft>
              <a:buSzPts val="1400"/>
              <a:buAutoNum type="alphaLcParenR"/>
            </a:pPr>
            <a:r>
              <a:rPr lang="en-ZA" sz="1400"/>
              <a:t>Yes</a:t>
            </a:r>
            <a:endParaRPr sz="1400"/>
          </a:p>
          <a:p>
            <a:pPr indent="-412750" lvl="0" marL="457200" rtl="0" algn="l">
              <a:lnSpc>
                <a:spcPct val="90000"/>
              </a:lnSpc>
              <a:spcBef>
                <a:spcPts val="1000"/>
              </a:spcBef>
              <a:spcAft>
                <a:spcPts val="1200"/>
              </a:spcAft>
              <a:buSzPts val="1400"/>
              <a:buAutoNum type="alphaLcParenR"/>
            </a:pPr>
            <a:r>
              <a:rPr lang="en-ZA" sz="1400"/>
              <a:t>No</a:t>
            </a:r>
            <a:endParaRPr sz="1400"/>
          </a:p>
        </p:txBody>
      </p:sp>
      <p:sp>
        <p:nvSpPr>
          <p:cNvPr id="1016" name="Google Shape;1016;p58"/>
          <p:cNvSpPr txBox="1"/>
          <p:nvPr>
            <p:ph idx="4294967295" type="body"/>
          </p:nvPr>
        </p:nvSpPr>
        <p:spPr>
          <a:xfrm>
            <a:off x="600075" y="1249308"/>
            <a:ext cx="8026200" cy="962400"/>
          </a:xfrm>
          <a:prstGeom prst="rect">
            <a:avLst/>
          </a:prstGeom>
          <a:noFill/>
          <a:ln>
            <a:noFill/>
          </a:ln>
        </p:spPr>
        <p:txBody>
          <a:bodyPr anchorCtr="0" anchor="ctr" bIns="45700" lIns="91425" spcFirstLastPara="1" rIns="91425" wrap="square" tIns="45700">
            <a:normAutofit/>
          </a:bodyPr>
          <a:lstStyle/>
          <a:p>
            <a:pPr indent="0" lvl="0" marL="0" rtl="0" algn="l">
              <a:lnSpc>
                <a:spcPct val="120000"/>
              </a:lnSpc>
              <a:spcBef>
                <a:spcPts val="0"/>
              </a:spcBef>
              <a:spcAft>
                <a:spcPts val="0"/>
              </a:spcAft>
              <a:buClr>
                <a:srgbClr val="F4D63A"/>
              </a:buClr>
              <a:buSzPts val="2200"/>
              <a:buNone/>
            </a:pPr>
            <a:r>
              <a:rPr b="1" lang="en-ZA" sz="1400"/>
              <a:t>Is the carbon stock for converted land calculated in the same way as for land remaining land?</a:t>
            </a:r>
            <a:endParaRPr b="1" sz="1400"/>
          </a:p>
        </p:txBody>
      </p:sp>
      <p:sp>
        <p:nvSpPr>
          <p:cNvPr id="1017" name="Google Shape;1017;p58"/>
          <p:cNvSpPr/>
          <p:nvPr/>
        </p:nvSpPr>
        <p:spPr>
          <a:xfrm>
            <a:off x="570932" y="2821718"/>
            <a:ext cx="8002200" cy="329400"/>
          </a:xfrm>
          <a:prstGeom prst="rect">
            <a:avLst/>
          </a:prstGeom>
          <a:noFill/>
          <a:ln cap="flat" cmpd="sng" w="57150">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sp>
        <p:nvSpPr>
          <p:cNvPr id="1018" name="Google Shape;1018;p58"/>
          <p:cNvSpPr/>
          <p:nvPr/>
        </p:nvSpPr>
        <p:spPr>
          <a:xfrm>
            <a:off x="570934" y="3526808"/>
            <a:ext cx="1093800" cy="275700"/>
          </a:xfrm>
          <a:prstGeom prst="rect">
            <a:avLst/>
          </a:prstGeom>
          <a:solidFill>
            <a:schemeClr val="accent1"/>
          </a:solidFill>
          <a:ln cap="flat" cmpd="sng" w="12700">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ZA" sz="1400">
                <a:solidFill>
                  <a:srgbClr val="09294E"/>
                </a:solidFill>
                <a:latin typeface="Arial"/>
                <a:ea typeface="Arial"/>
                <a:cs typeface="Arial"/>
                <a:sym typeface="Arial"/>
              </a:rPr>
              <a:t>Answer</a:t>
            </a:r>
            <a:endParaRPr/>
          </a:p>
        </p:txBody>
      </p:sp>
      <p:sp>
        <p:nvSpPr>
          <p:cNvPr id="1019" name="Google Shape;1019;p58"/>
          <p:cNvSpPr txBox="1"/>
          <p:nvPr>
            <p:ph type="title"/>
          </p:nvPr>
        </p:nvSpPr>
        <p:spPr>
          <a:xfrm>
            <a:off x="311700" y="216425"/>
            <a:ext cx="8111400" cy="5727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n-ZA"/>
              <a:t>Part III: Quiz 4</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017"/>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5" name="Shape 275"/>
        <p:cNvGrpSpPr/>
        <p:nvPr/>
      </p:nvGrpSpPr>
      <p:grpSpPr>
        <a:xfrm>
          <a:off x="0" y="0"/>
          <a:ext cx="0" cy="0"/>
          <a:chOff x="0" y="0"/>
          <a:chExt cx="0" cy="0"/>
        </a:xfrm>
      </p:grpSpPr>
      <p:sp>
        <p:nvSpPr>
          <p:cNvPr id="276" name="Google Shape;276;p32"/>
          <p:cNvSpPr txBox="1"/>
          <p:nvPr/>
        </p:nvSpPr>
        <p:spPr>
          <a:xfrm>
            <a:off x="311700" y="216425"/>
            <a:ext cx="8520600" cy="572700"/>
          </a:xfrm>
          <a:prstGeom prst="rect">
            <a:avLst/>
          </a:prstGeom>
          <a:noFill/>
          <a:ln>
            <a:noFill/>
          </a:ln>
        </p:spPr>
        <p:txBody>
          <a:bodyPr anchorCtr="0" anchor="t" bIns="91425" lIns="91425" spcFirstLastPara="1" rIns="91425" wrap="square" tIns="91425">
            <a:normAutofit/>
          </a:bodyPr>
          <a:lstStyle/>
          <a:p>
            <a:pPr indent="0" lvl="0" marL="0" rtl="0" algn="l">
              <a:spcBef>
                <a:spcPts val="0"/>
              </a:spcBef>
              <a:spcAft>
                <a:spcPts val="0"/>
              </a:spcAft>
              <a:buNone/>
            </a:pPr>
            <a:r>
              <a:rPr b="1" lang="en-ZA" sz="2200">
                <a:solidFill>
                  <a:srgbClr val="9D97F0"/>
                </a:solidFill>
                <a:latin typeface="Open Sans"/>
                <a:ea typeface="Open Sans"/>
                <a:cs typeface="Open Sans"/>
                <a:sym typeface="Open Sans"/>
              </a:rPr>
              <a:t>Overview of the Forest Methodology</a:t>
            </a:r>
            <a:endParaRPr b="1" sz="2200">
              <a:solidFill>
                <a:srgbClr val="9D97F0"/>
              </a:solidFill>
              <a:latin typeface="Open Sans"/>
              <a:ea typeface="Open Sans"/>
              <a:cs typeface="Open Sans"/>
              <a:sym typeface="Open Sans"/>
            </a:endParaRPr>
          </a:p>
        </p:txBody>
      </p:sp>
      <p:grpSp>
        <p:nvGrpSpPr>
          <p:cNvPr id="277" name="Google Shape;277;p32"/>
          <p:cNvGrpSpPr/>
          <p:nvPr/>
        </p:nvGrpSpPr>
        <p:grpSpPr>
          <a:xfrm>
            <a:off x="2067878" y="998725"/>
            <a:ext cx="5700101" cy="3768068"/>
            <a:chOff x="0" y="-13094"/>
            <a:chExt cx="5981218" cy="4335598"/>
          </a:xfrm>
        </p:grpSpPr>
        <p:sp>
          <p:nvSpPr>
            <p:cNvPr id="278" name="Google Shape;278;p32"/>
            <p:cNvSpPr/>
            <p:nvPr/>
          </p:nvSpPr>
          <p:spPr>
            <a:xfrm>
              <a:off x="0" y="2320370"/>
              <a:ext cx="5943600" cy="1000500"/>
            </a:xfrm>
            <a:prstGeom prst="roundRect">
              <a:avLst>
                <a:gd fmla="val 16667" name="adj"/>
              </a:avLst>
            </a:prstGeom>
            <a:solidFill>
              <a:srgbClr val="FAFAFA"/>
            </a:solidFill>
            <a:ln cap="flat" cmpd="sng" w="28575">
              <a:solidFill>
                <a:srgbClr val="FF8E00"/>
              </a:solidFill>
              <a:prstDash val="solid"/>
              <a:round/>
              <a:headEnd len="sm" w="sm" type="none"/>
              <a:tailEnd len="sm" w="sm" type="none"/>
            </a:ln>
          </p:spPr>
          <p:txBody>
            <a:bodyPr anchorCtr="0" anchor="ctr" bIns="45700" lIns="91425" spcFirstLastPara="1" rIns="91425" wrap="square" tIns="45700">
              <a:noAutofit/>
            </a:bodyPr>
            <a:lstStyle/>
            <a:p>
              <a:pPr indent="457200" lvl="0" marL="0" marR="0" rtl="0" algn="l">
                <a:lnSpc>
                  <a:spcPct val="113000"/>
                </a:lnSpc>
                <a:spcBef>
                  <a:spcPts val="0"/>
                </a:spcBef>
                <a:spcAft>
                  <a:spcPts val="0"/>
                </a:spcAft>
                <a:buNone/>
              </a:pPr>
              <a:r>
                <a:rPr b="1" i="0" lang="en-ZA" sz="1000" u="none" cap="none" strike="noStrike">
                  <a:solidFill>
                    <a:srgbClr val="000A3A"/>
                  </a:solidFill>
                  <a:latin typeface="Open Sans"/>
                  <a:ea typeface="Open Sans"/>
                  <a:cs typeface="Open Sans"/>
                  <a:sym typeface="Open Sans"/>
                </a:rPr>
                <a:t>Assessing impacts</a:t>
              </a:r>
              <a:endParaRPr i="0" sz="1200" u="none" cap="none" strike="noStrike">
                <a:solidFill>
                  <a:srgbClr val="000A3A"/>
                </a:solidFill>
                <a:latin typeface="Open Sans"/>
                <a:ea typeface="Open Sans"/>
                <a:cs typeface="Open Sans"/>
                <a:sym typeface="Open Sans"/>
              </a:endParaRPr>
            </a:p>
            <a:p>
              <a:pPr indent="457200" lvl="0" marL="0" marR="0" rtl="0" algn="l">
                <a:lnSpc>
                  <a:spcPct val="113000"/>
                </a:lnSpc>
                <a:spcBef>
                  <a:spcPts val="400"/>
                </a:spcBef>
                <a:spcAft>
                  <a:spcPts val="0"/>
                </a:spcAft>
                <a:buNone/>
              </a:pPr>
              <a:r>
                <a:rPr i="0" lang="en-ZA" sz="1000" u="none" cap="none" strike="noStrike">
                  <a:solidFill>
                    <a:srgbClr val="09294E"/>
                  </a:solidFill>
                  <a:latin typeface="Open Sans"/>
                  <a:ea typeface="Open Sans"/>
                  <a:cs typeface="Open Sans"/>
                  <a:sym typeface="Open Sans"/>
                </a:rPr>
                <a:t>Estimate the baseline scenario and emissions (Chapter 7)</a:t>
              </a:r>
              <a:endParaRPr i="0" sz="1000" u="none" cap="none" strike="noStrike">
                <a:solidFill>
                  <a:srgbClr val="09294E"/>
                </a:solidFill>
                <a:latin typeface="Open Sans"/>
                <a:ea typeface="Open Sans"/>
                <a:cs typeface="Open Sans"/>
                <a:sym typeface="Open Sans"/>
              </a:endParaRPr>
            </a:p>
            <a:p>
              <a:pPr indent="457200" lvl="0" marL="0" marR="0" rtl="0" algn="l">
                <a:lnSpc>
                  <a:spcPct val="113000"/>
                </a:lnSpc>
                <a:spcBef>
                  <a:spcPts val="400"/>
                </a:spcBef>
                <a:spcAft>
                  <a:spcPts val="0"/>
                </a:spcAft>
                <a:buNone/>
              </a:pPr>
              <a:r>
                <a:rPr i="0" lang="en-ZA" sz="1000" u="none" cap="none" strike="noStrike">
                  <a:solidFill>
                    <a:srgbClr val="09294E"/>
                  </a:solidFill>
                  <a:latin typeface="Open Sans"/>
                  <a:ea typeface="Open Sans"/>
                  <a:cs typeface="Open Sans"/>
                  <a:sym typeface="Open Sans"/>
                </a:rPr>
                <a:t>Estimate the GHG impacts of the policy ex-ante (Chapter 8)</a:t>
              </a:r>
              <a:endParaRPr i="0" sz="1000" u="none" cap="none" strike="noStrike">
                <a:solidFill>
                  <a:srgbClr val="09294E"/>
                </a:solidFill>
                <a:latin typeface="Open Sans"/>
                <a:ea typeface="Open Sans"/>
                <a:cs typeface="Open Sans"/>
                <a:sym typeface="Open Sans"/>
              </a:endParaRPr>
            </a:p>
            <a:p>
              <a:pPr indent="457200" lvl="0" marL="0" marR="0" rtl="0" algn="l">
                <a:lnSpc>
                  <a:spcPct val="113000"/>
                </a:lnSpc>
                <a:spcBef>
                  <a:spcPts val="400"/>
                </a:spcBef>
                <a:spcAft>
                  <a:spcPts val="0"/>
                </a:spcAft>
                <a:buNone/>
              </a:pPr>
              <a:r>
                <a:rPr i="0" lang="en-ZA" sz="1000" u="none" cap="none" strike="noStrike">
                  <a:solidFill>
                    <a:srgbClr val="09294E"/>
                  </a:solidFill>
                  <a:latin typeface="Open Sans"/>
                  <a:ea typeface="Open Sans"/>
                  <a:cs typeface="Open Sans"/>
                  <a:sym typeface="Open Sans"/>
                </a:rPr>
                <a:t>Estimate the GHG impacts of the policy ex-post (Chapter 9)</a:t>
              </a:r>
              <a:endParaRPr i="0" sz="1000" u="none" cap="none" strike="noStrike">
                <a:solidFill>
                  <a:srgbClr val="09294E"/>
                </a:solidFill>
                <a:latin typeface="Open Sans"/>
                <a:ea typeface="Open Sans"/>
                <a:cs typeface="Open Sans"/>
                <a:sym typeface="Open Sans"/>
              </a:endParaRPr>
            </a:p>
          </p:txBody>
        </p:sp>
        <p:sp>
          <p:nvSpPr>
            <p:cNvPr id="279" name="Google Shape;279;p32"/>
            <p:cNvSpPr/>
            <p:nvPr/>
          </p:nvSpPr>
          <p:spPr>
            <a:xfrm>
              <a:off x="37618" y="3406304"/>
              <a:ext cx="5943600" cy="916200"/>
            </a:xfrm>
            <a:prstGeom prst="roundRect">
              <a:avLst>
                <a:gd fmla="val 16667" name="adj"/>
              </a:avLst>
            </a:prstGeom>
            <a:solidFill>
              <a:srgbClr val="FAFAFA"/>
            </a:solidFill>
            <a:ln>
              <a:noFill/>
            </a:ln>
          </p:spPr>
          <p:txBody>
            <a:bodyPr anchorCtr="0" anchor="ctr" bIns="45700" lIns="91425" spcFirstLastPara="1" rIns="91425" wrap="square" tIns="45700">
              <a:noAutofit/>
            </a:bodyPr>
            <a:lstStyle/>
            <a:p>
              <a:pPr indent="457200" lvl="0" marL="0" marR="0" rtl="0" algn="l">
                <a:lnSpc>
                  <a:spcPct val="113000"/>
                </a:lnSpc>
                <a:spcBef>
                  <a:spcPts val="0"/>
                </a:spcBef>
                <a:spcAft>
                  <a:spcPts val="0"/>
                </a:spcAft>
                <a:buNone/>
              </a:pPr>
              <a:r>
                <a:rPr b="1" i="0" lang="en-ZA" sz="1000" u="none" cap="none" strike="noStrike">
                  <a:solidFill>
                    <a:srgbClr val="000A3A"/>
                  </a:solidFill>
                  <a:latin typeface="Open Sans"/>
                  <a:ea typeface="Open Sans"/>
                  <a:cs typeface="Open Sans"/>
                  <a:sym typeface="Open Sans"/>
                </a:rPr>
                <a:t>Monitoring and reporting</a:t>
              </a:r>
              <a:endParaRPr i="0" sz="1200" u="none" cap="none" strike="noStrike">
                <a:solidFill>
                  <a:srgbClr val="000A3A"/>
                </a:solidFill>
                <a:latin typeface="Open Sans"/>
                <a:ea typeface="Open Sans"/>
                <a:cs typeface="Open Sans"/>
                <a:sym typeface="Open Sans"/>
              </a:endParaRPr>
            </a:p>
            <a:p>
              <a:pPr indent="457200" lvl="0" marL="0" marR="0" rtl="0" algn="l">
                <a:lnSpc>
                  <a:spcPct val="113000"/>
                </a:lnSpc>
                <a:spcBef>
                  <a:spcPts val="400"/>
                </a:spcBef>
                <a:spcAft>
                  <a:spcPts val="0"/>
                </a:spcAft>
                <a:buNone/>
              </a:pPr>
              <a:r>
                <a:rPr i="0" lang="en-ZA" sz="1000" u="none" cap="none" strike="noStrike">
                  <a:solidFill>
                    <a:srgbClr val="09294E"/>
                  </a:solidFill>
                  <a:latin typeface="Open Sans"/>
                  <a:ea typeface="Open Sans"/>
                  <a:cs typeface="Open Sans"/>
                  <a:sym typeface="Open Sans"/>
                </a:rPr>
                <a:t>Understand how to monitor performance of the policy over time (Chapter 10)</a:t>
              </a:r>
              <a:endParaRPr i="0" sz="1200" u="none" cap="none" strike="noStrike">
                <a:solidFill>
                  <a:srgbClr val="000000"/>
                </a:solidFill>
                <a:latin typeface="Open Sans"/>
                <a:ea typeface="Open Sans"/>
                <a:cs typeface="Open Sans"/>
                <a:sym typeface="Open Sans"/>
              </a:endParaRPr>
            </a:p>
            <a:p>
              <a:pPr indent="457200" lvl="0" marL="0" marR="0" rtl="0" algn="l">
                <a:lnSpc>
                  <a:spcPct val="113000"/>
                </a:lnSpc>
                <a:spcBef>
                  <a:spcPts val="400"/>
                </a:spcBef>
                <a:spcAft>
                  <a:spcPts val="0"/>
                </a:spcAft>
                <a:buNone/>
              </a:pPr>
              <a:r>
                <a:rPr i="0" lang="en-ZA" sz="1000" u="none" cap="none" strike="noStrike">
                  <a:solidFill>
                    <a:srgbClr val="09294E"/>
                  </a:solidFill>
                  <a:latin typeface="Open Sans"/>
                  <a:ea typeface="Open Sans"/>
                  <a:cs typeface="Open Sans"/>
                  <a:sym typeface="Open Sans"/>
                </a:rPr>
                <a:t>Understand how to report (Chapter 11)</a:t>
              </a:r>
              <a:endParaRPr i="0" sz="1200" u="none" cap="none" strike="noStrike">
                <a:solidFill>
                  <a:srgbClr val="000000"/>
                </a:solidFill>
                <a:latin typeface="Open Sans"/>
                <a:ea typeface="Open Sans"/>
                <a:cs typeface="Open Sans"/>
                <a:sym typeface="Open Sans"/>
              </a:endParaRPr>
            </a:p>
          </p:txBody>
        </p:sp>
        <p:sp>
          <p:nvSpPr>
            <p:cNvPr id="280" name="Google Shape;280;p32"/>
            <p:cNvSpPr/>
            <p:nvPr/>
          </p:nvSpPr>
          <p:spPr>
            <a:xfrm>
              <a:off x="0" y="1441785"/>
              <a:ext cx="5943600" cy="803700"/>
            </a:xfrm>
            <a:prstGeom prst="roundRect">
              <a:avLst>
                <a:gd fmla="val 16667" name="adj"/>
              </a:avLst>
            </a:prstGeom>
            <a:solidFill>
              <a:srgbClr val="FAFAFA"/>
            </a:solidFill>
            <a:ln>
              <a:noFill/>
            </a:ln>
          </p:spPr>
          <p:txBody>
            <a:bodyPr anchorCtr="0" anchor="ctr" bIns="45700" lIns="91425" spcFirstLastPara="1" rIns="91425" wrap="square" tIns="45700">
              <a:noAutofit/>
            </a:bodyPr>
            <a:lstStyle/>
            <a:p>
              <a:pPr indent="457200" lvl="0" marL="0" rtl="0" algn="l">
                <a:lnSpc>
                  <a:spcPct val="113000"/>
                </a:lnSpc>
                <a:spcBef>
                  <a:spcPts val="0"/>
                </a:spcBef>
                <a:spcAft>
                  <a:spcPts val="0"/>
                </a:spcAft>
                <a:buNone/>
              </a:pPr>
              <a:r>
                <a:rPr b="1" lang="en-ZA" sz="1000">
                  <a:solidFill>
                    <a:srgbClr val="000A3A"/>
                  </a:solidFill>
                  <a:latin typeface="Open Sans"/>
                  <a:ea typeface="Open Sans"/>
                  <a:cs typeface="Open Sans"/>
                  <a:sym typeface="Open Sans"/>
                </a:rPr>
                <a:t>Defining the assessment </a:t>
              </a:r>
              <a:endParaRPr sz="1000">
                <a:solidFill>
                  <a:srgbClr val="000A3A"/>
                </a:solidFill>
                <a:latin typeface="Open Sans"/>
                <a:ea typeface="Open Sans"/>
                <a:cs typeface="Open Sans"/>
                <a:sym typeface="Open Sans"/>
              </a:endParaRPr>
            </a:p>
            <a:p>
              <a:pPr indent="457200" lvl="0" marL="0" marR="0" rtl="0" algn="l">
                <a:lnSpc>
                  <a:spcPct val="113000"/>
                </a:lnSpc>
                <a:spcBef>
                  <a:spcPts val="400"/>
                </a:spcBef>
                <a:spcAft>
                  <a:spcPts val="0"/>
                </a:spcAft>
                <a:buNone/>
              </a:pPr>
              <a:r>
                <a:rPr i="0" lang="en-ZA" sz="1000" u="none" cap="none" strike="noStrike">
                  <a:solidFill>
                    <a:srgbClr val="09294E"/>
                  </a:solidFill>
                  <a:latin typeface="Open Sans"/>
                  <a:ea typeface="Open Sans"/>
                  <a:cs typeface="Open Sans"/>
                  <a:sym typeface="Open Sans"/>
                </a:rPr>
                <a:t>Clearly describe the policy to be assessed (Chapter 5)</a:t>
              </a:r>
              <a:endParaRPr i="0" sz="1200" u="none" cap="none" strike="noStrike">
                <a:solidFill>
                  <a:srgbClr val="000000"/>
                </a:solidFill>
                <a:latin typeface="Open Sans"/>
                <a:ea typeface="Open Sans"/>
                <a:cs typeface="Open Sans"/>
                <a:sym typeface="Open Sans"/>
              </a:endParaRPr>
            </a:p>
            <a:p>
              <a:pPr indent="457200" lvl="0" marL="0" marR="0" rtl="0" algn="l">
                <a:lnSpc>
                  <a:spcPct val="113000"/>
                </a:lnSpc>
                <a:spcBef>
                  <a:spcPts val="400"/>
                </a:spcBef>
                <a:spcAft>
                  <a:spcPts val="0"/>
                </a:spcAft>
                <a:buNone/>
              </a:pPr>
              <a:r>
                <a:rPr i="0" lang="en-ZA" sz="1000" u="none" cap="none" strike="noStrike">
                  <a:solidFill>
                    <a:srgbClr val="09294E"/>
                  </a:solidFill>
                  <a:latin typeface="Open Sans"/>
                  <a:ea typeface="Open Sans"/>
                  <a:cs typeface="Open Sans"/>
                  <a:sym typeface="Open Sans"/>
                </a:rPr>
                <a:t>Identify the GHG impacts (Chapter 6)</a:t>
              </a:r>
              <a:endParaRPr>
                <a:latin typeface="Open Sans"/>
                <a:ea typeface="Open Sans"/>
                <a:cs typeface="Open Sans"/>
                <a:sym typeface="Open Sans"/>
              </a:endParaRPr>
            </a:p>
          </p:txBody>
        </p:sp>
        <p:sp>
          <p:nvSpPr>
            <p:cNvPr id="281" name="Google Shape;281;p32"/>
            <p:cNvSpPr/>
            <p:nvPr/>
          </p:nvSpPr>
          <p:spPr>
            <a:xfrm>
              <a:off x="28115" y="-13094"/>
              <a:ext cx="5943600" cy="1394100"/>
            </a:xfrm>
            <a:prstGeom prst="roundRect">
              <a:avLst>
                <a:gd fmla="val 10587" name="adj"/>
              </a:avLst>
            </a:prstGeom>
            <a:solidFill>
              <a:srgbClr val="FAFAFA"/>
            </a:solidFill>
            <a:ln>
              <a:noFill/>
            </a:ln>
          </p:spPr>
          <p:txBody>
            <a:bodyPr anchorCtr="0" anchor="ctr" bIns="45700" lIns="91425" spcFirstLastPara="1" rIns="91425" wrap="square" tIns="45700">
              <a:noAutofit/>
            </a:bodyPr>
            <a:lstStyle/>
            <a:p>
              <a:pPr indent="457200" lvl="0" marL="0" rtl="0" algn="l">
                <a:lnSpc>
                  <a:spcPct val="113000"/>
                </a:lnSpc>
                <a:spcBef>
                  <a:spcPts val="0"/>
                </a:spcBef>
                <a:spcAft>
                  <a:spcPts val="0"/>
                </a:spcAft>
                <a:buNone/>
              </a:pPr>
              <a:r>
                <a:rPr b="1" lang="en-ZA" sz="1000">
                  <a:solidFill>
                    <a:srgbClr val="000A3A"/>
                  </a:solidFill>
                  <a:latin typeface="Open Sans"/>
                  <a:ea typeface="Open Sans"/>
                  <a:cs typeface="Open Sans"/>
                  <a:sym typeface="Open Sans"/>
                </a:rPr>
                <a:t>Introduction, objectives, key steps and overview of forest policies</a:t>
              </a:r>
              <a:endParaRPr sz="1000">
                <a:solidFill>
                  <a:srgbClr val="000A3A"/>
                </a:solidFill>
                <a:latin typeface="Open Sans"/>
                <a:ea typeface="Open Sans"/>
                <a:cs typeface="Open Sans"/>
                <a:sym typeface="Open Sans"/>
              </a:endParaRPr>
            </a:p>
            <a:p>
              <a:pPr indent="457200" lvl="0" marL="0" marR="0" rtl="0" algn="l">
                <a:lnSpc>
                  <a:spcPct val="113000"/>
                </a:lnSpc>
                <a:spcBef>
                  <a:spcPts val="400"/>
                </a:spcBef>
                <a:spcAft>
                  <a:spcPts val="0"/>
                </a:spcAft>
                <a:buNone/>
              </a:pPr>
              <a:r>
                <a:rPr i="0" lang="en-ZA" sz="1000" u="none" cap="none" strike="noStrike">
                  <a:solidFill>
                    <a:srgbClr val="09294E"/>
                  </a:solidFill>
                  <a:latin typeface="Open Sans"/>
                  <a:ea typeface="Open Sans"/>
                  <a:cs typeface="Open Sans"/>
                  <a:sym typeface="Open Sans"/>
                </a:rPr>
                <a:t>Understand purpose and applicability of the methodology (Chapter 1)</a:t>
              </a:r>
              <a:endParaRPr i="0" sz="1200" u="none" cap="none" strike="noStrike">
                <a:solidFill>
                  <a:srgbClr val="000000"/>
                </a:solidFill>
                <a:latin typeface="Open Sans"/>
                <a:ea typeface="Open Sans"/>
                <a:cs typeface="Open Sans"/>
                <a:sym typeface="Open Sans"/>
              </a:endParaRPr>
            </a:p>
            <a:p>
              <a:pPr indent="457200" lvl="0" marL="0" marR="0" rtl="0" algn="l">
                <a:lnSpc>
                  <a:spcPct val="113000"/>
                </a:lnSpc>
                <a:spcBef>
                  <a:spcPts val="400"/>
                </a:spcBef>
                <a:spcAft>
                  <a:spcPts val="0"/>
                </a:spcAft>
                <a:buNone/>
              </a:pPr>
              <a:r>
                <a:rPr i="0" lang="en-ZA" sz="1000" u="none" cap="none" strike="noStrike">
                  <a:solidFill>
                    <a:srgbClr val="09294E"/>
                  </a:solidFill>
                  <a:latin typeface="Open Sans"/>
                  <a:ea typeface="Open Sans"/>
                  <a:cs typeface="Open Sans"/>
                  <a:sym typeface="Open Sans"/>
                </a:rPr>
                <a:t>Determine the objectives of estimating GHG impacts (Chapter 2)</a:t>
              </a:r>
              <a:endParaRPr i="0" sz="1200" u="none" cap="none" strike="noStrike">
                <a:solidFill>
                  <a:srgbClr val="000000"/>
                </a:solidFill>
                <a:latin typeface="Open Sans"/>
                <a:ea typeface="Open Sans"/>
                <a:cs typeface="Open Sans"/>
                <a:sym typeface="Open Sans"/>
              </a:endParaRPr>
            </a:p>
            <a:p>
              <a:pPr indent="457200" lvl="0" marL="0" marR="0" rtl="0" algn="l">
                <a:lnSpc>
                  <a:spcPct val="113000"/>
                </a:lnSpc>
                <a:spcBef>
                  <a:spcPts val="400"/>
                </a:spcBef>
                <a:spcAft>
                  <a:spcPts val="0"/>
                </a:spcAft>
                <a:buNone/>
              </a:pPr>
              <a:r>
                <a:rPr i="0" lang="en-ZA" sz="1000" u="none" cap="none" strike="noStrike">
                  <a:solidFill>
                    <a:srgbClr val="09294E"/>
                  </a:solidFill>
                  <a:latin typeface="Open Sans"/>
                  <a:ea typeface="Open Sans"/>
                  <a:cs typeface="Open Sans"/>
                  <a:sym typeface="Open Sans"/>
                </a:rPr>
                <a:t>Understand forest policies (Chapter 3)</a:t>
              </a:r>
              <a:endParaRPr>
                <a:latin typeface="Open Sans"/>
                <a:ea typeface="Open Sans"/>
                <a:cs typeface="Open Sans"/>
                <a:sym typeface="Open Sans"/>
              </a:endParaRPr>
            </a:p>
            <a:p>
              <a:pPr indent="457200" lvl="0" marL="0" marR="0" rtl="0" algn="l">
                <a:lnSpc>
                  <a:spcPct val="113000"/>
                </a:lnSpc>
                <a:spcBef>
                  <a:spcPts val="400"/>
                </a:spcBef>
                <a:spcAft>
                  <a:spcPts val="0"/>
                </a:spcAft>
                <a:buNone/>
              </a:pPr>
              <a:r>
                <a:rPr i="0" lang="en-ZA" sz="1000" u="none" cap="none" strike="noStrike">
                  <a:solidFill>
                    <a:srgbClr val="09294E"/>
                  </a:solidFill>
                  <a:latin typeface="Open Sans"/>
                  <a:ea typeface="Open Sans"/>
                  <a:cs typeface="Open Sans"/>
                  <a:sym typeface="Open Sans"/>
                </a:rPr>
                <a:t>Understand how to use the methodology guidance (Chapter 4)</a:t>
              </a:r>
              <a:endParaRPr i="0" sz="1200" u="none" cap="none" strike="noStrike">
                <a:solidFill>
                  <a:srgbClr val="000000"/>
                </a:solidFill>
                <a:latin typeface="Open Sans"/>
                <a:ea typeface="Open Sans"/>
                <a:cs typeface="Open Sans"/>
                <a:sym typeface="Open Sans"/>
              </a:endParaRPr>
            </a:p>
          </p:txBody>
        </p:sp>
        <p:sp>
          <p:nvSpPr>
            <p:cNvPr id="282" name="Google Shape;282;p32"/>
            <p:cNvSpPr/>
            <p:nvPr/>
          </p:nvSpPr>
          <p:spPr>
            <a:xfrm rot="5400000">
              <a:off x="2859021" y="2152171"/>
              <a:ext cx="225600" cy="195900"/>
            </a:xfrm>
            <a:prstGeom prst="rightArrow">
              <a:avLst>
                <a:gd fmla="val 50000" name="adj1"/>
                <a:gd fmla="val 50000" name="adj2"/>
              </a:avLst>
            </a:prstGeom>
            <a:solidFill>
              <a:srgbClr val="000A3A"/>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Arial"/>
                <a:ea typeface="Arial"/>
                <a:cs typeface="Arial"/>
                <a:sym typeface="Arial"/>
              </a:endParaRPr>
            </a:p>
          </p:txBody>
        </p:sp>
        <p:sp>
          <p:nvSpPr>
            <p:cNvPr id="283" name="Google Shape;283;p32"/>
            <p:cNvSpPr/>
            <p:nvPr/>
          </p:nvSpPr>
          <p:spPr>
            <a:xfrm rot="5400000">
              <a:off x="2859021" y="3309816"/>
              <a:ext cx="225600" cy="195900"/>
            </a:xfrm>
            <a:prstGeom prst="rightArrow">
              <a:avLst>
                <a:gd fmla="val 50000" name="adj1"/>
                <a:gd fmla="val 50000" name="adj2"/>
              </a:avLst>
            </a:prstGeom>
            <a:solidFill>
              <a:srgbClr val="000A3A"/>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Arial"/>
                <a:ea typeface="Arial"/>
                <a:cs typeface="Arial"/>
                <a:sym typeface="Arial"/>
              </a:endParaRPr>
            </a:p>
          </p:txBody>
        </p:sp>
        <p:sp>
          <p:nvSpPr>
            <p:cNvPr id="284" name="Google Shape;284;p32"/>
            <p:cNvSpPr/>
            <p:nvPr/>
          </p:nvSpPr>
          <p:spPr>
            <a:xfrm rot="5400000">
              <a:off x="2859021" y="1300162"/>
              <a:ext cx="225600" cy="195900"/>
            </a:xfrm>
            <a:prstGeom prst="rightArrow">
              <a:avLst>
                <a:gd fmla="val 50000" name="adj1"/>
                <a:gd fmla="val 50000" name="adj2"/>
              </a:avLst>
            </a:prstGeom>
            <a:solidFill>
              <a:srgbClr val="000A3A"/>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Arial"/>
                <a:ea typeface="Arial"/>
                <a:cs typeface="Arial"/>
                <a:sym typeface="Arial"/>
              </a:endParaRPr>
            </a:p>
          </p:txBody>
        </p:sp>
      </p:grpSp>
      <p:sp>
        <p:nvSpPr>
          <p:cNvPr id="285" name="Google Shape;285;p32"/>
          <p:cNvSpPr/>
          <p:nvPr/>
        </p:nvSpPr>
        <p:spPr>
          <a:xfrm>
            <a:off x="1376025" y="1009200"/>
            <a:ext cx="892800" cy="892800"/>
          </a:xfrm>
          <a:prstGeom prst="ellipse">
            <a:avLst/>
          </a:prstGeom>
          <a:solidFill>
            <a:srgbClr val="E4DEFF"/>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None/>
            </a:pPr>
            <a:r>
              <a:rPr lang="en-ZA" sz="1500">
                <a:solidFill>
                  <a:srgbClr val="9E99F2"/>
                </a:solidFill>
                <a:latin typeface="Open Sans"/>
                <a:ea typeface="Open Sans"/>
                <a:cs typeface="Open Sans"/>
                <a:sym typeface="Open Sans"/>
              </a:rPr>
              <a:t>Part 1</a:t>
            </a:r>
            <a:endParaRPr sz="1500">
              <a:latin typeface="Open Sans"/>
              <a:ea typeface="Open Sans"/>
              <a:cs typeface="Open Sans"/>
              <a:sym typeface="Open Sans"/>
            </a:endParaRPr>
          </a:p>
        </p:txBody>
      </p:sp>
      <p:sp>
        <p:nvSpPr>
          <p:cNvPr id="286" name="Google Shape;286;p32"/>
          <p:cNvSpPr/>
          <p:nvPr/>
        </p:nvSpPr>
        <p:spPr>
          <a:xfrm>
            <a:off x="1376025" y="1972062"/>
            <a:ext cx="892800" cy="892800"/>
          </a:xfrm>
          <a:prstGeom prst="ellipse">
            <a:avLst/>
          </a:prstGeom>
          <a:solidFill>
            <a:srgbClr val="E4DEFF"/>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None/>
            </a:pPr>
            <a:r>
              <a:rPr lang="en-ZA" sz="1500">
                <a:solidFill>
                  <a:srgbClr val="9E99F2"/>
                </a:solidFill>
                <a:latin typeface="Open Sans"/>
                <a:ea typeface="Open Sans"/>
                <a:cs typeface="Open Sans"/>
                <a:sym typeface="Open Sans"/>
              </a:rPr>
              <a:t>Part 2</a:t>
            </a:r>
            <a:endParaRPr sz="1500">
              <a:latin typeface="Open Sans"/>
              <a:ea typeface="Open Sans"/>
              <a:cs typeface="Open Sans"/>
              <a:sym typeface="Open Sans"/>
            </a:endParaRPr>
          </a:p>
        </p:txBody>
      </p:sp>
      <p:sp>
        <p:nvSpPr>
          <p:cNvPr id="287" name="Google Shape;287;p32"/>
          <p:cNvSpPr/>
          <p:nvPr/>
        </p:nvSpPr>
        <p:spPr>
          <a:xfrm>
            <a:off x="1376025" y="2941002"/>
            <a:ext cx="892800" cy="892800"/>
          </a:xfrm>
          <a:prstGeom prst="ellipse">
            <a:avLst/>
          </a:prstGeom>
          <a:solidFill>
            <a:srgbClr val="E4DEFF"/>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None/>
            </a:pPr>
            <a:r>
              <a:rPr lang="en-ZA" sz="1500">
                <a:solidFill>
                  <a:srgbClr val="9E99F2"/>
                </a:solidFill>
                <a:latin typeface="Open Sans"/>
                <a:ea typeface="Open Sans"/>
                <a:cs typeface="Open Sans"/>
                <a:sym typeface="Open Sans"/>
              </a:rPr>
              <a:t>Part 3</a:t>
            </a:r>
            <a:endParaRPr sz="1500">
              <a:latin typeface="Open Sans"/>
              <a:ea typeface="Open Sans"/>
              <a:cs typeface="Open Sans"/>
              <a:sym typeface="Open Sans"/>
            </a:endParaRPr>
          </a:p>
        </p:txBody>
      </p:sp>
      <p:sp>
        <p:nvSpPr>
          <p:cNvPr id="288" name="Google Shape;288;p32"/>
          <p:cNvSpPr/>
          <p:nvPr/>
        </p:nvSpPr>
        <p:spPr>
          <a:xfrm>
            <a:off x="1376025" y="3910044"/>
            <a:ext cx="892800" cy="892800"/>
          </a:xfrm>
          <a:prstGeom prst="ellipse">
            <a:avLst/>
          </a:prstGeom>
          <a:solidFill>
            <a:srgbClr val="E4DEFF"/>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None/>
            </a:pPr>
            <a:r>
              <a:rPr lang="en-ZA" sz="1500">
                <a:solidFill>
                  <a:srgbClr val="9E99F2"/>
                </a:solidFill>
                <a:latin typeface="Open Sans"/>
                <a:ea typeface="Open Sans"/>
                <a:cs typeface="Open Sans"/>
                <a:sym typeface="Open Sans"/>
              </a:rPr>
              <a:t>Part 4</a:t>
            </a:r>
            <a:endParaRPr sz="1500">
              <a:latin typeface="Open Sans"/>
              <a:ea typeface="Open Sans"/>
              <a:cs typeface="Open Sans"/>
              <a:sym typeface="Open Sans"/>
            </a:endParaRPr>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24" name="Shape 1024"/>
        <p:cNvGrpSpPr/>
        <p:nvPr/>
      </p:nvGrpSpPr>
      <p:grpSpPr>
        <a:xfrm>
          <a:off x="0" y="0"/>
          <a:ext cx="0" cy="0"/>
          <a:chOff x="0" y="0"/>
          <a:chExt cx="0" cy="0"/>
        </a:xfrm>
      </p:grpSpPr>
      <p:sp>
        <p:nvSpPr>
          <p:cNvPr id="1025" name="Google Shape;1025;p59"/>
          <p:cNvSpPr txBox="1"/>
          <p:nvPr>
            <p:ph idx="4294967295" type="body"/>
          </p:nvPr>
        </p:nvSpPr>
        <p:spPr>
          <a:xfrm>
            <a:off x="600075" y="2207740"/>
            <a:ext cx="8007300" cy="21870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lt1"/>
              </a:buClr>
              <a:buSzPts val="2100"/>
              <a:buNone/>
            </a:pPr>
            <a:r>
              <a:rPr lang="en-ZA" sz="1400"/>
              <a:t>Answers:</a:t>
            </a:r>
            <a:endParaRPr sz="1400"/>
          </a:p>
          <a:p>
            <a:pPr indent="-412750" lvl="0" marL="457200" rtl="0" algn="l">
              <a:lnSpc>
                <a:spcPct val="90000"/>
              </a:lnSpc>
              <a:spcBef>
                <a:spcPts val="1000"/>
              </a:spcBef>
              <a:spcAft>
                <a:spcPts val="0"/>
              </a:spcAft>
              <a:buSzPts val="1400"/>
              <a:buFont typeface="Arial"/>
              <a:buAutoNum type="alphaLcParenR"/>
            </a:pPr>
            <a:r>
              <a:rPr lang="en-ZA" sz="1400"/>
              <a:t>Stock difference</a:t>
            </a:r>
            <a:endParaRPr sz="1400"/>
          </a:p>
          <a:p>
            <a:pPr indent="-412750" lvl="0" marL="457200" rtl="0" algn="l">
              <a:lnSpc>
                <a:spcPct val="90000"/>
              </a:lnSpc>
              <a:spcBef>
                <a:spcPts val="1000"/>
              </a:spcBef>
              <a:spcAft>
                <a:spcPts val="1200"/>
              </a:spcAft>
              <a:buSzPts val="1400"/>
              <a:buFont typeface="Arial"/>
              <a:buAutoNum type="alphaLcParenR"/>
            </a:pPr>
            <a:r>
              <a:rPr lang="en-ZA" sz="1400"/>
              <a:t>Gain-loss</a:t>
            </a:r>
            <a:endParaRPr sz="1400"/>
          </a:p>
        </p:txBody>
      </p:sp>
      <p:sp>
        <p:nvSpPr>
          <p:cNvPr id="1026" name="Google Shape;1026;p59"/>
          <p:cNvSpPr txBox="1"/>
          <p:nvPr>
            <p:ph idx="4294967295" type="body"/>
          </p:nvPr>
        </p:nvSpPr>
        <p:spPr>
          <a:xfrm>
            <a:off x="600075" y="1249308"/>
            <a:ext cx="8026200" cy="962400"/>
          </a:xfrm>
          <a:prstGeom prst="rect">
            <a:avLst/>
          </a:prstGeom>
          <a:noFill/>
          <a:ln>
            <a:noFill/>
          </a:ln>
        </p:spPr>
        <p:txBody>
          <a:bodyPr anchorCtr="0" anchor="ctr" bIns="45700" lIns="91425" spcFirstLastPara="1" rIns="91425" wrap="square" tIns="45700">
            <a:normAutofit/>
          </a:bodyPr>
          <a:lstStyle/>
          <a:p>
            <a:pPr indent="0" lvl="0" marL="0" rtl="0" algn="l">
              <a:lnSpc>
                <a:spcPct val="120000"/>
              </a:lnSpc>
              <a:spcBef>
                <a:spcPts val="0"/>
              </a:spcBef>
              <a:spcAft>
                <a:spcPts val="0"/>
              </a:spcAft>
              <a:buClr>
                <a:srgbClr val="F4D63A"/>
              </a:buClr>
              <a:buSzPts val="2200"/>
              <a:buNone/>
            </a:pPr>
            <a:r>
              <a:rPr b="1" lang="en-ZA" sz="1400"/>
              <a:t>Which carbon stock estimation method would be used if there was a national forest inventory and carbon stock data over time was available?</a:t>
            </a:r>
            <a:endParaRPr b="1" sz="1400"/>
          </a:p>
        </p:txBody>
      </p:sp>
      <p:sp>
        <p:nvSpPr>
          <p:cNvPr id="1027" name="Google Shape;1027;p59"/>
          <p:cNvSpPr/>
          <p:nvPr/>
        </p:nvSpPr>
        <p:spPr>
          <a:xfrm>
            <a:off x="570907" y="2519479"/>
            <a:ext cx="8002200" cy="329400"/>
          </a:xfrm>
          <a:prstGeom prst="rect">
            <a:avLst/>
          </a:prstGeom>
          <a:noFill/>
          <a:ln cap="flat" cmpd="sng" w="57150">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sp>
        <p:nvSpPr>
          <p:cNvPr id="1028" name="Google Shape;1028;p59"/>
          <p:cNvSpPr/>
          <p:nvPr/>
        </p:nvSpPr>
        <p:spPr>
          <a:xfrm>
            <a:off x="570934" y="3526808"/>
            <a:ext cx="1093800" cy="275700"/>
          </a:xfrm>
          <a:prstGeom prst="rect">
            <a:avLst/>
          </a:prstGeom>
          <a:solidFill>
            <a:schemeClr val="accent1"/>
          </a:solidFill>
          <a:ln cap="flat" cmpd="sng" w="12700">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ZA" sz="1400">
                <a:solidFill>
                  <a:srgbClr val="09294E"/>
                </a:solidFill>
                <a:latin typeface="Arial"/>
                <a:ea typeface="Arial"/>
                <a:cs typeface="Arial"/>
                <a:sym typeface="Arial"/>
              </a:rPr>
              <a:t>Answer</a:t>
            </a:r>
            <a:endParaRPr/>
          </a:p>
        </p:txBody>
      </p:sp>
      <p:sp>
        <p:nvSpPr>
          <p:cNvPr id="1029" name="Google Shape;1029;p59"/>
          <p:cNvSpPr txBox="1"/>
          <p:nvPr>
            <p:ph type="title"/>
          </p:nvPr>
        </p:nvSpPr>
        <p:spPr>
          <a:xfrm>
            <a:off x="311700" y="216425"/>
            <a:ext cx="8111400" cy="5727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n-ZA"/>
              <a:t>Part III: Quiz 5</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027"/>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34" name="Shape 1034"/>
        <p:cNvGrpSpPr/>
        <p:nvPr/>
      </p:nvGrpSpPr>
      <p:grpSpPr>
        <a:xfrm>
          <a:off x="0" y="0"/>
          <a:ext cx="0" cy="0"/>
          <a:chOff x="0" y="0"/>
          <a:chExt cx="0" cy="0"/>
        </a:xfrm>
      </p:grpSpPr>
      <p:sp>
        <p:nvSpPr>
          <p:cNvPr id="1035" name="Google Shape;1035;p60"/>
          <p:cNvSpPr txBox="1"/>
          <p:nvPr>
            <p:ph idx="4294967295" type="body"/>
          </p:nvPr>
        </p:nvSpPr>
        <p:spPr>
          <a:xfrm>
            <a:off x="600075" y="1674340"/>
            <a:ext cx="8007300" cy="21870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lt1"/>
              </a:buClr>
              <a:buSzPts val="2100"/>
              <a:buNone/>
            </a:pPr>
            <a:r>
              <a:rPr lang="en-ZA" sz="1400"/>
              <a:t>Answers:</a:t>
            </a:r>
            <a:endParaRPr sz="1400"/>
          </a:p>
          <a:p>
            <a:pPr indent="-412750" lvl="0" marL="457200" rtl="0" algn="l">
              <a:lnSpc>
                <a:spcPct val="90000"/>
              </a:lnSpc>
              <a:spcBef>
                <a:spcPts val="1000"/>
              </a:spcBef>
              <a:spcAft>
                <a:spcPts val="0"/>
              </a:spcAft>
              <a:buSzPts val="1400"/>
              <a:buFont typeface="Arial"/>
              <a:buAutoNum type="alphaLcParenR"/>
            </a:pPr>
            <a:r>
              <a:rPr lang="en-ZA" sz="1400"/>
              <a:t>Average annual above ground biomass growth</a:t>
            </a:r>
            <a:endParaRPr sz="1400"/>
          </a:p>
          <a:p>
            <a:pPr indent="-412750" lvl="0" marL="457200" rtl="0" algn="l">
              <a:lnSpc>
                <a:spcPct val="90000"/>
              </a:lnSpc>
              <a:spcBef>
                <a:spcPts val="1000"/>
              </a:spcBef>
              <a:spcAft>
                <a:spcPts val="0"/>
              </a:spcAft>
              <a:buSzPts val="1400"/>
              <a:buFont typeface="Arial"/>
              <a:buAutoNum type="alphaLcParenR"/>
            </a:pPr>
            <a:r>
              <a:rPr lang="en-ZA" sz="1400"/>
              <a:t>Fuelwood removals</a:t>
            </a:r>
            <a:endParaRPr sz="1400"/>
          </a:p>
          <a:p>
            <a:pPr indent="-412750" lvl="0" marL="457200" rtl="0" algn="l">
              <a:lnSpc>
                <a:spcPct val="90000"/>
              </a:lnSpc>
              <a:spcBef>
                <a:spcPts val="1000"/>
              </a:spcBef>
              <a:spcAft>
                <a:spcPts val="0"/>
              </a:spcAft>
              <a:buSzPts val="1400"/>
              <a:buFont typeface="Arial"/>
              <a:buAutoNum type="alphaLcParenR"/>
            </a:pPr>
            <a:r>
              <a:rPr lang="en-ZA" sz="1400"/>
              <a:t>Disturbance losses</a:t>
            </a:r>
            <a:endParaRPr sz="1400"/>
          </a:p>
          <a:p>
            <a:pPr indent="-412750" lvl="0" marL="457200" rtl="0" algn="l">
              <a:lnSpc>
                <a:spcPct val="90000"/>
              </a:lnSpc>
              <a:spcBef>
                <a:spcPts val="1000"/>
              </a:spcBef>
              <a:spcAft>
                <a:spcPts val="0"/>
              </a:spcAft>
              <a:buSzPts val="1400"/>
              <a:buFont typeface="Arial"/>
              <a:buAutoNum type="alphaLcParenR"/>
            </a:pPr>
            <a:r>
              <a:rPr lang="en-ZA" sz="1400"/>
              <a:t>Carbon stock in final year</a:t>
            </a:r>
            <a:endParaRPr sz="1400"/>
          </a:p>
          <a:p>
            <a:pPr indent="-412750" lvl="0" marL="457200" rtl="0" algn="l">
              <a:lnSpc>
                <a:spcPct val="90000"/>
              </a:lnSpc>
              <a:spcBef>
                <a:spcPts val="1000"/>
              </a:spcBef>
              <a:spcAft>
                <a:spcPts val="0"/>
              </a:spcAft>
              <a:buSzPts val="1400"/>
              <a:buFont typeface="Arial"/>
              <a:buAutoNum type="alphaLcParenR"/>
            </a:pPr>
            <a:r>
              <a:rPr lang="en-ZA" sz="1400"/>
              <a:t>All of the above</a:t>
            </a:r>
            <a:endParaRPr sz="1400"/>
          </a:p>
          <a:p>
            <a:pPr indent="-412750" lvl="0" marL="457200" rtl="0" algn="l">
              <a:lnSpc>
                <a:spcPct val="90000"/>
              </a:lnSpc>
              <a:spcBef>
                <a:spcPts val="1000"/>
              </a:spcBef>
              <a:spcAft>
                <a:spcPts val="0"/>
              </a:spcAft>
              <a:buSzPts val="1400"/>
              <a:buFont typeface="Arial"/>
              <a:buAutoNum type="alphaLcParenR"/>
            </a:pPr>
            <a:r>
              <a:rPr lang="en-ZA" sz="1400"/>
              <a:t>a), b) and c) above</a:t>
            </a:r>
            <a:endParaRPr sz="1400"/>
          </a:p>
          <a:p>
            <a:pPr indent="-323850" lvl="0" marL="457200" rtl="0" algn="l">
              <a:lnSpc>
                <a:spcPct val="90000"/>
              </a:lnSpc>
              <a:spcBef>
                <a:spcPts val="1000"/>
              </a:spcBef>
              <a:spcAft>
                <a:spcPts val="1200"/>
              </a:spcAft>
              <a:buClr>
                <a:schemeClr val="lt1"/>
              </a:buClr>
              <a:buSzPts val="2100"/>
              <a:buFont typeface="Arial"/>
              <a:buNone/>
            </a:pPr>
            <a:r>
              <a:t/>
            </a:r>
            <a:endParaRPr sz="1400"/>
          </a:p>
        </p:txBody>
      </p:sp>
      <p:sp>
        <p:nvSpPr>
          <p:cNvPr id="1036" name="Google Shape;1036;p60"/>
          <p:cNvSpPr txBox="1"/>
          <p:nvPr>
            <p:ph idx="4294967295" type="body"/>
          </p:nvPr>
        </p:nvSpPr>
        <p:spPr>
          <a:xfrm>
            <a:off x="600075" y="792108"/>
            <a:ext cx="8026200" cy="962400"/>
          </a:xfrm>
          <a:prstGeom prst="rect">
            <a:avLst/>
          </a:prstGeom>
          <a:noFill/>
          <a:ln>
            <a:noFill/>
          </a:ln>
        </p:spPr>
        <p:txBody>
          <a:bodyPr anchorCtr="0" anchor="ctr" bIns="45700" lIns="91425" spcFirstLastPara="1" rIns="91425" wrap="square" tIns="45700">
            <a:normAutofit/>
          </a:bodyPr>
          <a:lstStyle/>
          <a:p>
            <a:pPr indent="0" lvl="0" marL="0" rtl="0" algn="l">
              <a:lnSpc>
                <a:spcPct val="120000"/>
              </a:lnSpc>
              <a:spcBef>
                <a:spcPts val="0"/>
              </a:spcBef>
              <a:spcAft>
                <a:spcPts val="0"/>
              </a:spcAft>
              <a:buClr>
                <a:srgbClr val="F4D63A"/>
              </a:buClr>
              <a:buSzPts val="2200"/>
              <a:buNone/>
            </a:pPr>
            <a:r>
              <a:rPr b="1" lang="en-ZA" sz="1400"/>
              <a:t>Which of these parameters are required to calculate carbon stock change using the gain loss method?</a:t>
            </a:r>
            <a:endParaRPr b="1" sz="1400"/>
          </a:p>
        </p:txBody>
      </p:sp>
      <p:sp>
        <p:nvSpPr>
          <p:cNvPr id="1037" name="Google Shape;1037;p60"/>
          <p:cNvSpPr/>
          <p:nvPr/>
        </p:nvSpPr>
        <p:spPr>
          <a:xfrm>
            <a:off x="612121" y="3532034"/>
            <a:ext cx="8002200" cy="329400"/>
          </a:xfrm>
          <a:prstGeom prst="rect">
            <a:avLst/>
          </a:prstGeom>
          <a:noFill/>
          <a:ln cap="flat" cmpd="sng" w="57150">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sp>
        <p:nvSpPr>
          <p:cNvPr id="1038" name="Google Shape;1038;p60"/>
          <p:cNvSpPr/>
          <p:nvPr/>
        </p:nvSpPr>
        <p:spPr>
          <a:xfrm>
            <a:off x="600084" y="4171508"/>
            <a:ext cx="1093800" cy="275700"/>
          </a:xfrm>
          <a:prstGeom prst="rect">
            <a:avLst/>
          </a:prstGeom>
          <a:solidFill>
            <a:schemeClr val="accent1"/>
          </a:solidFill>
          <a:ln cap="flat" cmpd="sng" w="12700">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ZA" sz="1400">
                <a:solidFill>
                  <a:srgbClr val="09294E"/>
                </a:solidFill>
                <a:latin typeface="Arial"/>
                <a:ea typeface="Arial"/>
                <a:cs typeface="Arial"/>
                <a:sym typeface="Arial"/>
              </a:rPr>
              <a:t>Answer</a:t>
            </a:r>
            <a:endParaRPr/>
          </a:p>
        </p:txBody>
      </p:sp>
      <p:sp>
        <p:nvSpPr>
          <p:cNvPr id="1039" name="Google Shape;1039;p60"/>
          <p:cNvSpPr txBox="1"/>
          <p:nvPr>
            <p:ph type="title"/>
          </p:nvPr>
        </p:nvSpPr>
        <p:spPr>
          <a:xfrm>
            <a:off x="311700" y="216425"/>
            <a:ext cx="8111400" cy="5727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n-ZA"/>
              <a:t>Part III: Quiz 6</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037"/>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44" name="Shape 1044"/>
        <p:cNvGrpSpPr/>
        <p:nvPr/>
      </p:nvGrpSpPr>
      <p:grpSpPr>
        <a:xfrm>
          <a:off x="0" y="0"/>
          <a:ext cx="0" cy="0"/>
          <a:chOff x="0" y="0"/>
          <a:chExt cx="0" cy="0"/>
        </a:xfrm>
      </p:grpSpPr>
      <p:sp>
        <p:nvSpPr>
          <p:cNvPr id="1045" name="Google Shape;1045;p61"/>
          <p:cNvSpPr txBox="1"/>
          <p:nvPr>
            <p:ph idx="4294967295" type="body"/>
          </p:nvPr>
        </p:nvSpPr>
        <p:spPr>
          <a:xfrm>
            <a:off x="600075" y="1902940"/>
            <a:ext cx="8007300" cy="21870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lt1"/>
              </a:buClr>
              <a:buSzPts val="2100"/>
              <a:buNone/>
            </a:pPr>
            <a:r>
              <a:rPr lang="en-ZA" sz="1400"/>
              <a:t>Answers:</a:t>
            </a:r>
            <a:endParaRPr sz="1400"/>
          </a:p>
          <a:p>
            <a:pPr indent="-412750" lvl="0" marL="457200" rtl="0" algn="l">
              <a:lnSpc>
                <a:spcPct val="90000"/>
              </a:lnSpc>
              <a:spcBef>
                <a:spcPts val="1000"/>
              </a:spcBef>
              <a:spcAft>
                <a:spcPts val="0"/>
              </a:spcAft>
              <a:buSzPts val="1400"/>
              <a:buAutoNum type="alphaLcParenR"/>
            </a:pPr>
            <a:r>
              <a:rPr lang="en-ZA" sz="1400"/>
              <a:t>-55 million t CO</a:t>
            </a:r>
            <a:r>
              <a:rPr baseline="-25000" lang="en-ZA" sz="1400"/>
              <a:t>2</a:t>
            </a:r>
            <a:endParaRPr sz="1400"/>
          </a:p>
          <a:p>
            <a:pPr indent="-412750" lvl="0" marL="457200" rtl="0" algn="l">
              <a:lnSpc>
                <a:spcPct val="90000"/>
              </a:lnSpc>
              <a:spcBef>
                <a:spcPts val="1000"/>
              </a:spcBef>
              <a:spcAft>
                <a:spcPts val="0"/>
              </a:spcAft>
              <a:buSzPts val="1400"/>
              <a:buAutoNum type="alphaLcParenR"/>
            </a:pPr>
            <a:r>
              <a:rPr lang="en-ZA" sz="1400"/>
              <a:t>-4 million t CO</a:t>
            </a:r>
            <a:r>
              <a:rPr baseline="-25000" lang="en-ZA" sz="1400"/>
              <a:t>2</a:t>
            </a:r>
            <a:endParaRPr sz="1400"/>
          </a:p>
          <a:p>
            <a:pPr indent="-412750" lvl="0" marL="457200" rtl="0" algn="l">
              <a:lnSpc>
                <a:spcPct val="90000"/>
              </a:lnSpc>
              <a:spcBef>
                <a:spcPts val="1000"/>
              </a:spcBef>
              <a:spcAft>
                <a:spcPts val="0"/>
              </a:spcAft>
              <a:buSzPts val="1400"/>
              <a:buAutoNum type="alphaLcParenR"/>
            </a:pPr>
            <a:r>
              <a:rPr lang="en-ZA" sz="1400"/>
              <a:t>55 million t CO</a:t>
            </a:r>
            <a:r>
              <a:rPr baseline="-25000" lang="en-ZA" sz="1400"/>
              <a:t>2</a:t>
            </a:r>
            <a:endParaRPr sz="1400"/>
          </a:p>
          <a:p>
            <a:pPr indent="-412750" lvl="0" marL="457200" rtl="0" algn="l">
              <a:lnSpc>
                <a:spcPct val="90000"/>
              </a:lnSpc>
              <a:spcBef>
                <a:spcPts val="1000"/>
              </a:spcBef>
              <a:spcAft>
                <a:spcPts val="1200"/>
              </a:spcAft>
              <a:buSzPts val="1400"/>
              <a:buAutoNum type="alphaLcParenR"/>
            </a:pPr>
            <a:r>
              <a:rPr lang="en-ZA" sz="1400"/>
              <a:t>None of the above</a:t>
            </a:r>
            <a:endParaRPr sz="1400"/>
          </a:p>
        </p:txBody>
      </p:sp>
      <p:sp>
        <p:nvSpPr>
          <p:cNvPr id="1046" name="Google Shape;1046;p61"/>
          <p:cNvSpPr txBox="1"/>
          <p:nvPr>
            <p:ph idx="4294967295" type="body"/>
          </p:nvPr>
        </p:nvSpPr>
        <p:spPr>
          <a:xfrm>
            <a:off x="600075" y="944508"/>
            <a:ext cx="8026200" cy="962400"/>
          </a:xfrm>
          <a:prstGeom prst="rect">
            <a:avLst/>
          </a:prstGeom>
          <a:noFill/>
          <a:ln>
            <a:noFill/>
          </a:ln>
        </p:spPr>
        <p:txBody>
          <a:bodyPr anchorCtr="0" anchor="ctr" bIns="45700" lIns="91425" spcFirstLastPara="1" rIns="91425" wrap="square" tIns="45700">
            <a:normAutofit/>
          </a:bodyPr>
          <a:lstStyle/>
          <a:p>
            <a:pPr indent="0" lvl="0" marL="0" rtl="0" algn="l">
              <a:lnSpc>
                <a:spcPct val="120000"/>
              </a:lnSpc>
              <a:spcBef>
                <a:spcPts val="0"/>
              </a:spcBef>
              <a:spcAft>
                <a:spcPts val="0"/>
              </a:spcAft>
              <a:buClr>
                <a:srgbClr val="F4D63A"/>
              </a:buClr>
              <a:buSzPts val="2200"/>
              <a:buNone/>
            </a:pPr>
            <a:r>
              <a:rPr b="1" lang="en-ZA" sz="1400"/>
              <a:t>If the cumulative carbon stock change in the baseline is 15 million t C, what would the CO</a:t>
            </a:r>
            <a:r>
              <a:rPr b="1" baseline="-25000" lang="en-ZA" sz="1400"/>
              <a:t>2</a:t>
            </a:r>
            <a:r>
              <a:rPr b="1" lang="en-ZA" sz="1400"/>
              <a:t> emissions or removals be?</a:t>
            </a:r>
            <a:endParaRPr b="1" sz="1400"/>
          </a:p>
        </p:txBody>
      </p:sp>
      <p:sp>
        <p:nvSpPr>
          <p:cNvPr id="1047" name="Google Shape;1047;p61"/>
          <p:cNvSpPr/>
          <p:nvPr/>
        </p:nvSpPr>
        <p:spPr>
          <a:xfrm>
            <a:off x="612121" y="2213018"/>
            <a:ext cx="8002200" cy="329400"/>
          </a:xfrm>
          <a:prstGeom prst="rect">
            <a:avLst/>
          </a:prstGeom>
          <a:noFill/>
          <a:ln cap="flat" cmpd="sng" w="57150">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a:solidFill>
                <a:schemeClr val="lt1"/>
              </a:solidFill>
              <a:latin typeface="Open Sans"/>
              <a:ea typeface="Open Sans"/>
              <a:cs typeface="Open Sans"/>
              <a:sym typeface="Open Sans"/>
            </a:endParaRPr>
          </a:p>
        </p:txBody>
      </p:sp>
      <p:sp>
        <p:nvSpPr>
          <p:cNvPr id="1048" name="Google Shape;1048;p61"/>
          <p:cNvSpPr/>
          <p:nvPr/>
        </p:nvSpPr>
        <p:spPr>
          <a:xfrm>
            <a:off x="612134" y="3684508"/>
            <a:ext cx="1093800" cy="275700"/>
          </a:xfrm>
          <a:prstGeom prst="rect">
            <a:avLst/>
          </a:prstGeom>
          <a:solidFill>
            <a:schemeClr val="accent1"/>
          </a:solidFill>
          <a:ln cap="flat" cmpd="sng" w="12700">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ZA" sz="1400">
                <a:solidFill>
                  <a:srgbClr val="09294E"/>
                </a:solidFill>
                <a:latin typeface="Arial"/>
                <a:ea typeface="Arial"/>
                <a:cs typeface="Arial"/>
                <a:sym typeface="Arial"/>
              </a:rPr>
              <a:t>Answer</a:t>
            </a:r>
            <a:endParaRPr/>
          </a:p>
        </p:txBody>
      </p:sp>
      <p:sp>
        <p:nvSpPr>
          <p:cNvPr id="1049" name="Google Shape;1049;p61"/>
          <p:cNvSpPr txBox="1"/>
          <p:nvPr>
            <p:ph type="title"/>
          </p:nvPr>
        </p:nvSpPr>
        <p:spPr>
          <a:xfrm>
            <a:off x="311700" y="216425"/>
            <a:ext cx="8111400" cy="5727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n-ZA"/>
              <a:t>Part III: Quiz 7</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047"/>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54" name="Shape 1054"/>
        <p:cNvGrpSpPr/>
        <p:nvPr/>
      </p:nvGrpSpPr>
      <p:grpSpPr>
        <a:xfrm>
          <a:off x="0" y="0"/>
          <a:ext cx="0" cy="0"/>
          <a:chOff x="0" y="0"/>
          <a:chExt cx="0" cy="0"/>
        </a:xfrm>
      </p:grpSpPr>
      <p:sp>
        <p:nvSpPr>
          <p:cNvPr id="1055" name="Google Shape;1055;p62"/>
          <p:cNvSpPr txBox="1"/>
          <p:nvPr/>
        </p:nvSpPr>
        <p:spPr>
          <a:xfrm>
            <a:off x="311700" y="216425"/>
            <a:ext cx="8520600" cy="572700"/>
          </a:xfrm>
          <a:prstGeom prst="rect">
            <a:avLst/>
          </a:prstGeom>
          <a:noFill/>
          <a:ln>
            <a:noFill/>
          </a:ln>
        </p:spPr>
        <p:txBody>
          <a:bodyPr anchorCtr="0" anchor="t" bIns="91425" lIns="91425" spcFirstLastPara="1" rIns="91425" wrap="square" tIns="91425">
            <a:normAutofit/>
          </a:bodyPr>
          <a:lstStyle/>
          <a:p>
            <a:pPr indent="0" lvl="0" marL="0" rtl="0" algn="l">
              <a:spcBef>
                <a:spcPts val="0"/>
              </a:spcBef>
              <a:spcAft>
                <a:spcPts val="0"/>
              </a:spcAft>
              <a:buNone/>
            </a:pPr>
            <a:r>
              <a:rPr b="1" lang="en-ZA" sz="2200">
                <a:solidFill>
                  <a:srgbClr val="9D97F0"/>
                </a:solidFill>
                <a:latin typeface="Open Sans"/>
                <a:ea typeface="Open Sans"/>
                <a:cs typeface="Open Sans"/>
                <a:sym typeface="Open Sans"/>
              </a:rPr>
              <a:t>Part II: Analysis map</a:t>
            </a:r>
            <a:endParaRPr b="1" sz="2200">
              <a:solidFill>
                <a:srgbClr val="9D97F0"/>
              </a:solidFill>
              <a:latin typeface="Open Sans"/>
              <a:ea typeface="Open Sans"/>
              <a:cs typeface="Open Sans"/>
              <a:sym typeface="Open Sans"/>
            </a:endParaRPr>
          </a:p>
        </p:txBody>
      </p:sp>
      <p:sp>
        <p:nvSpPr>
          <p:cNvPr id="1056" name="Google Shape;1056;p62"/>
          <p:cNvSpPr txBox="1"/>
          <p:nvPr/>
        </p:nvSpPr>
        <p:spPr>
          <a:xfrm>
            <a:off x="311700" y="757500"/>
            <a:ext cx="6735600" cy="750600"/>
          </a:xfrm>
          <a:prstGeom prst="rect">
            <a:avLst/>
          </a:prstGeom>
          <a:noFill/>
          <a:ln>
            <a:noFill/>
          </a:ln>
        </p:spPr>
        <p:txBody>
          <a:bodyPr anchorCtr="0" anchor="t" bIns="45700" lIns="91425" spcFirstLastPara="1" rIns="91425" wrap="square" tIns="45700">
            <a:normAutofit/>
          </a:bodyPr>
          <a:lstStyle/>
          <a:p>
            <a:pPr indent="0" lvl="0" marL="0" marR="0" rtl="0" algn="l">
              <a:lnSpc>
                <a:spcPct val="120000"/>
              </a:lnSpc>
              <a:spcBef>
                <a:spcPts val="0"/>
              </a:spcBef>
              <a:spcAft>
                <a:spcPts val="0"/>
              </a:spcAft>
              <a:buNone/>
            </a:pPr>
            <a:r>
              <a:rPr lang="en-ZA" sz="1800">
                <a:solidFill>
                  <a:srgbClr val="000A3A"/>
                </a:solidFill>
                <a:latin typeface="Open Sans"/>
                <a:ea typeface="Open Sans"/>
                <a:cs typeface="Open Sans"/>
                <a:sym typeface="Open Sans"/>
              </a:rPr>
              <a:t>PART III: Assessing impacts</a:t>
            </a:r>
            <a:endParaRPr sz="1800">
              <a:solidFill>
                <a:srgbClr val="000A3A"/>
              </a:solidFill>
              <a:latin typeface="Open Sans"/>
              <a:ea typeface="Open Sans"/>
              <a:cs typeface="Open Sans"/>
              <a:sym typeface="Open Sans"/>
            </a:endParaRPr>
          </a:p>
        </p:txBody>
      </p:sp>
      <p:sp>
        <p:nvSpPr>
          <p:cNvPr id="1057" name="Google Shape;1057;p62"/>
          <p:cNvSpPr/>
          <p:nvPr/>
        </p:nvSpPr>
        <p:spPr>
          <a:xfrm>
            <a:off x="136050" y="1369900"/>
            <a:ext cx="2688300" cy="3650700"/>
          </a:xfrm>
          <a:prstGeom prst="rect">
            <a:avLst/>
          </a:prstGeom>
          <a:solidFill>
            <a:srgbClr val="A5A5A5"/>
          </a:solidFill>
          <a:ln cap="flat" cmpd="sng" w="9525">
            <a:solidFill>
              <a:srgbClr val="FAFAFA"/>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58" name="Google Shape;1058;p62"/>
          <p:cNvSpPr txBox="1"/>
          <p:nvPr/>
        </p:nvSpPr>
        <p:spPr>
          <a:xfrm>
            <a:off x="136150" y="1508100"/>
            <a:ext cx="2688300" cy="572700"/>
          </a:xfrm>
          <a:prstGeom prst="rect">
            <a:avLst/>
          </a:prstGeom>
          <a:noFill/>
          <a:ln>
            <a:noFill/>
          </a:ln>
        </p:spPr>
        <p:txBody>
          <a:bodyPr anchorCtr="0" anchor="t" bIns="45700" lIns="91425" spcFirstLastPara="1" rIns="91425" wrap="square" tIns="45700">
            <a:normAutofit/>
          </a:bodyPr>
          <a:lstStyle/>
          <a:p>
            <a:pPr indent="0" lvl="0" marL="0" marR="0" rtl="0" algn="l">
              <a:lnSpc>
                <a:spcPct val="120000"/>
              </a:lnSpc>
              <a:spcBef>
                <a:spcPts val="0"/>
              </a:spcBef>
              <a:spcAft>
                <a:spcPts val="0"/>
              </a:spcAft>
              <a:buNone/>
            </a:pPr>
            <a:r>
              <a:rPr b="1" lang="en-ZA" sz="1200">
                <a:solidFill>
                  <a:srgbClr val="FFFFFF"/>
                </a:solidFill>
                <a:latin typeface="Open Sans"/>
                <a:ea typeface="Open Sans"/>
                <a:cs typeface="Open Sans"/>
                <a:sym typeface="Open Sans"/>
              </a:rPr>
              <a:t>CHAPTER 7: </a:t>
            </a:r>
            <a:r>
              <a:rPr lang="en-ZA" sz="1200">
                <a:solidFill>
                  <a:srgbClr val="FFFFFF"/>
                </a:solidFill>
                <a:latin typeface="Open Sans"/>
                <a:ea typeface="Open Sans"/>
                <a:cs typeface="Open Sans"/>
                <a:sym typeface="Open Sans"/>
              </a:rPr>
              <a:t>Estimate baseline scenario and emissions</a:t>
            </a:r>
            <a:endParaRPr sz="1200">
              <a:solidFill>
                <a:srgbClr val="FFFFFF"/>
              </a:solidFill>
              <a:latin typeface="Open Sans"/>
              <a:ea typeface="Open Sans"/>
              <a:cs typeface="Open Sans"/>
              <a:sym typeface="Open Sans"/>
            </a:endParaRPr>
          </a:p>
        </p:txBody>
      </p:sp>
      <p:sp>
        <p:nvSpPr>
          <p:cNvPr id="1059" name="Google Shape;1059;p62"/>
          <p:cNvSpPr/>
          <p:nvPr/>
        </p:nvSpPr>
        <p:spPr>
          <a:xfrm>
            <a:off x="212250" y="2200350"/>
            <a:ext cx="993300" cy="2712900"/>
          </a:xfrm>
          <a:prstGeom prst="rect">
            <a:avLst/>
          </a:prstGeom>
          <a:solidFill>
            <a:schemeClr val="lt2"/>
          </a:solidFill>
          <a:ln cap="flat" cmpd="sng" w="9525">
            <a:solidFill>
              <a:srgbClr val="595959"/>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60" name="Google Shape;1060;p62"/>
          <p:cNvSpPr/>
          <p:nvPr/>
        </p:nvSpPr>
        <p:spPr>
          <a:xfrm>
            <a:off x="1340575" y="2200350"/>
            <a:ext cx="1371600" cy="2712900"/>
          </a:xfrm>
          <a:prstGeom prst="rect">
            <a:avLst/>
          </a:prstGeom>
          <a:solidFill>
            <a:schemeClr val="lt2"/>
          </a:solidFill>
          <a:ln cap="flat" cmpd="sng" w="9525">
            <a:solidFill>
              <a:srgbClr val="595959"/>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61" name="Google Shape;1061;p62"/>
          <p:cNvSpPr txBox="1"/>
          <p:nvPr/>
        </p:nvSpPr>
        <p:spPr>
          <a:xfrm>
            <a:off x="212250" y="2288275"/>
            <a:ext cx="993300" cy="845700"/>
          </a:xfrm>
          <a:prstGeom prst="rect">
            <a:avLst/>
          </a:prstGeom>
          <a:noFill/>
          <a:ln>
            <a:noFill/>
          </a:ln>
        </p:spPr>
        <p:txBody>
          <a:bodyPr anchorCtr="0" anchor="t" bIns="45700" lIns="91425" spcFirstLastPara="1" rIns="91425" wrap="square" tIns="45700">
            <a:normAutofit/>
          </a:bodyPr>
          <a:lstStyle/>
          <a:p>
            <a:pPr indent="0" lvl="0" marL="0" marR="0" rtl="0" algn="l">
              <a:lnSpc>
                <a:spcPct val="120000"/>
              </a:lnSpc>
              <a:spcBef>
                <a:spcPts val="0"/>
              </a:spcBef>
              <a:spcAft>
                <a:spcPts val="0"/>
              </a:spcAft>
              <a:buNone/>
            </a:pPr>
            <a:r>
              <a:rPr lang="en-ZA" sz="800">
                <a:solidFill>
                  <a:srgbClr val="000A3A"/>
                </a:solidFill>
                <a:latin typeface="Open Sans"/>
                <a:ea typeface="Open Sans"/>
                <a:cs typeface="Open Sans"/>
                <a:sym typeface="Open Sans"/>
              </a:rPr>
              <a:t>Determine the baseline scenario</a:t>
            </a:r>
            <a:endParaRPr sz="800">
              <a:solidFill>
                <a:srgbClr val="000A3A"/>
              </a:solidFill>
              <a:latin typeface="Open Sans"/>
              <a:ea typeface="Open Sans"/>
              <a:cs typeface="Open Sans"/>
              <a:sym typeface="Open Sans"/>
            </a:endParaRPr>
          </a:p>
        </p:txBody>
      </p:sp>
      <p:sp>
        <p:nvSpPr>
          <p:cNvPr id="1062" name="Google Shape;1062;p62"/>
          <p:cNvSpPr/>
          <p:nvPr/>
        </p:nvSpPr>
        <p:spPr>
          <a:xfrm>
            <a:off x="1144370" y="3046370"/>
            <a:ext cx="196200" cy="186600"/>
          </a:xfrm>
          <a:prstGeom prst="rightArrow">
            <a:avLst>
              <a:gd fmla="val 50000" name="adj1"/>
              <a:gd fmla="val 50000" name="adj2"/>
            </a:avLst>
          </a:prstGeom>
          <a:solidFill>
            <a:srgbClr val="FF8E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Arial"/>
              <a:ea typeface="Arial"/>
              <a:cs typeface="Arial"/>
              <a:sym typeface="Arial"/>
            </a:endParaRPr>
          </a:p>
        </p:txBody>
      </p:sp>
      <p:sp>
        <p:nvSpPr>
          <p:cNvPr id="1063" name="Google Shape;1063;p62"/>
          <p:cNvSpPr/>
          <p:nvPr/>
        </p:nvSpPr>
        <p:spPr>
          <a:xfrm>
            <a:off x="2901275" y="1369900"/>
            <a:ext cx="3476100" cy="3650700"/>
          </a:xfrm>
          <a:prstGeom prst="rect">
            <a:avLst/>
          </a:prstGeom>
          <a:solidFill>
            <a:srgbClr val="9D97F0"/>
          </a:solidFill>
          <a:ln cap="flat" cmpd="sng" w="2857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64" name="Google Shape;1064;p62"/>
          <p:cNvSpPr txBox="1"/>
          <p:nvPr/>
        </p:nvSpPr>
        <p:spPr>
          <a:xfrm>
            <a:off x="1367613" y="2280838"/>
            <a:ext cx="1371600" cy="471300"/>
          </a:xfrm>
          <a:prstGeom prst="rect">
            <a:avLst/>
          </a:prstGeom>
          <a:noFill/>
          <a:ln>
            <a:noFill/>
          </a:ln>
        </p:spPr>
        <p:txBody>
          <a:bodyPr anchorCtr="0" anchor="t" bIns="45700" lIns="91425" spcFirstLastPara="1" rIns="91425" wrap="square" tIns="45700">
            <a:normAutofit/>
          </a:bodyPr>
          <a:lstStyle/>
          <a:p>
            <a:pPr indent="0" lvl="0" marL="0" marR="0" rtl="0" algn="l">
              <a:lnSpc>
                <a:spcPct val="120000"/>
              </a:lnSpc>
              <a:spcBef>
                <a:spcPts val="0"/>
              </a:spcBef>
              <a:spcAft>
                <a:spcPts val="0"/>
              </a:spcAft>
              <a:buNone/>
            </a:pPr>
            <a:r>
              <a:rPr lang="en-ZA" sz="800">
                <a:solidFill>
                  <a:srgbClr val="000A3A"/>
                </a:solidFill>
                <a:latin typeface="Open Sans"/>
                <a:ea typeface="Open Sans"/>
                <a:cs typeface="Open Sans"/>
                <a:sym typeface="Open Sans"/>
              </a:rPr>
              <a:t>Estimate baseline emissions</a:t>
            </a:r>
            <a:endParaRPr sz="800">
              <a:solidFill>
                <a:srgbClr val="000A3A"/>
              </a:solidFill>
              <a:latin typeface="Open Sans"/>
              <a:ea typeface="Open Sans"/>
              <a:cs typeface="Open Sans"/>
              <a:sym typeface="Open Sans"/>
            </a:endParaRPr>
          </a:p>
        </p:txBody>
      </p:sp>
      <p:sp>
        <p:nvSpPr>
          <p:cNvPr id="1065" name="Google Shape;1065;p62"/>
          <p:cNvSpPr txBox="1"/>
          <p:nvPr/>
        </p:nvSpPr>
        <p:spPr>
          <a:xfrm>
            <a:off x="1406725" y="4432163"/>
            <a:ext cx="1239300" cy="334200"/>
          </a:xfrm>
          <a:prstGeom prst="rect">
            <a:avLst/>
          </a:prstGeom>
          <a:solidFill>
            <a:schemeClr val="lt1"/>
          </a:solidFill>
          <a:ln>
            <a:noFill/>
          </a:ln>
        </p:spPr>
        <p:txBody>
          <a:bodyPr anchorCtr="0" anchor="t" bIns="45700" lIns="91425" spcFirstLastPara="1" rIns="91425" wrap="square" tIns="45700">
            <a:normAutofit fontScale="92500" lnSpcReduction="20000"/>
          </a:bodyPr>
          <a:lstStyle/>
          <a:p>
            <a:pPr indent="0" lvl="0" marL="0" marR="0" rtl="0" algn="ctr">
              <a:lnSpc>
                <a:spcPct val="120000"/>
              </a:lnSpc>
              <a:spcBef>
                <a:spcPts val="0"/>
              </a:spcBef>
              <a:spcAft>
                <a:spcPts val="0"/>
              </a:spcAft>
              <a:buNone/>
            </a:pPr>
            <a:r>
              <a:rPr lang="en-ZA" sz="550">
                <a:solidFill>
                  <a:srgbClr val="000A3A"/>
                </a:solidFill>
                <a:latin typeface="Open Sans"/>
                <a:ea typeface="Open Sans"/>
                <a:cs typeface="Open Sans"/>
                <a:sym typeface="Open Sans"/>
              </a:rPr>
              <a:t>Calculate GHG emissions and removals</a:t>
            </a:r>
            <a:endParaRPr sz="550">
              <a:solidFill>
                <a:srgbClr val="000A3A"/>
              </a:solidFill>
              <a:latin typeface="Open Sans"/>
              <a:ea typeface="Open Sans"/>
              <a:cs typeface="Open Sans"/>
              <a:sym typeface="Open Sans"/>
            </a:endParaRPr>
          </a:p>
          <a:p>
            <a:pPr indent="0" lvl="0" marL="0" marR="0" rtl="0" algn="ctr">
              <a:lnSpc>
                <a:spcPct val="120000"/>
              </a:lnSpc>
              <a:spcBef>
                <a:spcPts val="0"/>
              </a:spcBef>
              <a:spcAft>
                <a:spcPts val="0"/>
              </a:spcAft>
              <a:buNone/>
            </a:pPr>
            <a:r>
              <a:t/>
            </a:r>
            <a:endParaRPr sz="550">
              <a:solidFill>
                <a:srgbClr val="000A3A"/>
              </a:solidFill>
              <a:latin typeface="Open Sans"/>
              <a:ea typeface="Open Sans"/>
              <a:cs typeface="Open Sans"/>
              <a:sym typeface="Open Sans"/>
            </a:endParaRPr>
          </a:p>
        </p:txBody>
      </p:sp>
      <p:sp>
        <p:nvSpPr>
          <p:cNvPr id="1066" name="Google Shape;1066;p62"/>
          <p:cNvSpPr txBox="1"/>
          <p:nvPr/>
        </p:nvSpPr>
        <p:spPr>
          <a:xfrm>
            <a:off x="1686725" y="4831775"/>
            <a:ext cx="613200" cy="141900"/>
          </a:xfrm>
          <a:prstGeom prst="rect">
            <a:avLst/>
          </a:prstGeom>
          <a:solidFill>
            <a:srgbClr val="09294E"/>
          </a:solidFill>
          <a:ln cap="flat" cmpd="sng" w="12700">
            <a:solidFill>
              <a:srgbClr val="BFBFB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90000"/>
              </a:lnSpc>
              <a:spcBef>
                <a:spcPts val="0"/>
              </a:spcBef>
              <a:spcAft>
                <a:spcPts val="0"/>
              </a:spcAft>
              <a:buClr>
                <a:schemeClr val="lt1"/>
              </a:buClr>
              <a:buSzPts val="800"/>
              <a:buFont typeface="Arial"/>
              <a:buNone/>
            </a:pPr>
            <a:r>
              <a:rPr lang="en-ZA" sz="800">
                <a:solidFill>
                  <a:schemeClr val="lt1"/>
                </a:solidFill>
                <a:latin typeface="Open Sans"/>
                <a:ea typeface="Open Sans"/>
                <a:cs typeface="Open Sans"/>
                <a:sym typeface="Open Sans"/>
              </a:rPr>
              <a:t>Exercise</a:t>
            </a:r>
            <a:endParaRPr>
              <a:latin typeface="Open Sans"/>
              <a:ea typeface="Open Sans"/>
              <a:cs typeface="Open Sans"/>
              <a:sym typeface="Open Sans"/>
            </a:endParaRPr>
          </a:p>
        </p:txBody>
      </p:sp>
      <p:sp>
        <p:nvSpPr>
          <p:cNvPr id="1067" name="Google Shape;1067;p62"/>
          <p:cNvSpPr/>
          <p:nvPr/>
        </p:nvSpPr>
        <p:spPr>
          <a:xfrm>
            <a:off x="3027500" y="2200350"/>
            <a:ext cx="1011000" cy="2712900"/>
          </a:xfrm>
          <a:prstGeom prst="rect">
            <a:avLst/>
          </a:prstGeom>
          <a:solidFill>
            <a:srgbClr val="E4DEFF"/>
          </a:solidFill>
          <a:ln cap="flat" cmpd="sng" w="9525">
            <a:solidFill>
              <a:srgbClr val="FAFAFA"/>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68" name="Google Shape;1068;p62"/>
          <p:cNvSpPr/>
          <p:nvPr/>
        </p:nvSpPr>
        <p:spPr>
          <a:xfrm>
            <a:off x="4140858" y="2200350"/>
            <a:ext cx="1011000" cy="2712900"/>
          </a:xfrm>
          <a:prstGeom prst="rect">
            <a:avLst/>
          </a:prstGeom>
          <a:solidFill>
            <a:srgbClr val="E4DEFF"/>
          </a:solidFill>
          <a:ln cap="flat" cmpd="sng" w="9525">
            <a:solidFill>
              <a:srgbClr val="FAFAFA"/>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69" name="Google Shape;1069;p62"/>
          <p:cNvSpPr/>
          <p:nvPr/>
        </p:nvSpPr>
        <p:spPr>
          <a:xfrm>
            <a:off x="5254217" y="2200350"/>
            <a:ext cx="1011000" cy="2712900"/>
          </a:xfrm>
          <a:prstGeom prst="rect">
            <a:avLst/>
          </a:prstGeom>
          <a:solidFill>
            <a:srgbClr val="E4DEFF"/>
          </a:solidFill>
          <a:ln cap="flat" cmpd="sng" w="9525">
            <a:solidFill>
              <a:srgbClr val="FAFAFA"/>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70" name="Google Shape;1070;p62"/>
          <p:cNvSpPr txBox="1"/>
          <p:nvPr/>
        </p:nvSpPr>
        <p:spPr>
          <a:xfrm>
            <a:off x="2955550" y="1508100"/>
            <a:ext cx="2688300" cy="572700"/>
          </a:xfrm>
          <a:prstGeom prst="rect">
            <a:avLst/>
          </a:prstGeom>
          <a:noFill/>
          <a:ln>
            <a:noFill/>
          </a:ln>
        </p:spPr>
        <p:txBody>
          <a:bodyPr anchorCtr="0" anchor="t" bIns="45700" lIns="91425" spcFirstLastPara="1" rIns="91425" wrap="square" tIns="45700">
            <a:normAutofit/>
          </a:bodyPr>
          <a:lstStyle/>
          <a:p>
            <a:pPr indent="0" lvl="0" marL="0" marR="0" rtl="0" algn="l">
              <a:lnSpc>
                <a:spcPct val="120000"/>
              </a:lnSpc>
              <a:spcBef>
                <a:spcPts val="0"/>
              </a:spcBef>
              <a:spcAft>
                <a:spcPts val="0"/>
              </a:spcAft>
              <a:buNone/>
            </a:pPr>
            <a:r>
              <a:rPr b="1" lang="en-ZA" sz="1200">
                <a:solidFill>
                  <a:srgbClr val="FFFFFF"/>
                </a:solidFill>
                <a:latin typeface="Open Sans"/>
                <a:ea typeface="Open Sans"/>
                <a:cs typeface="Open Sans"/>
                <a:sym typeface="Open Sans"/>
              </a:rPr>
              <a:t>CHAPTER 8: </a:t>
            </a:r>
            <a:r>
              <a:rPr lang="en-ZA" sz="1200">
                <a:solidFill>
                  <a:srgbClr val="FFFFFF"/>
                </a:solidFill>
                <a:latin typeface="Open Sans"/>
                <a:ea typeface="Open Sans"/>
                <a:cs typeface="Open Sans"/>
                <a:sym typeface="Open Sans"/>
              </a:rPr>
              <a:t>Estimate GHG </a:t>
            </a:r>
            <a:br>
              <a:rPr lang="en-ZA" sz="1200">
                <a:solidFill>
                  <a:srgbClr val="FFFFFF"/>
                </a:solidFill>
                <a:latin typeface="Open Sans"/>
                <a:ea typeface="Open Sans"/>
                <a:cs typeface="Open Sans"/>
                <a:sym typeface="Open Sans"/>
              </a:rPr>
            </a:br>
            <a:r>
              <a:rPr lang="en-ZA" sz="1200">
                <a:solidFill>
                  <a:srgbClr val="FFFFFF"/>
                </a:solidFill>
                <a:latin typeface="Open Sans"/>
                <a:ea typeface="Open Sans"/>
                <a:cs typeface="Open Sans"/>
                <a:sym typeface="Open Sans"/>
              </a:rPr>
              <a:t>impacts ex-ante</a:t>
            </a:r>
            <a:endParaRPr sz="1200">
              <a:solidFill>
                <a:srgbClr val="FFFFFF"/>
              </a:solidFill>
              <a:latin typeface="Open Sans"/>
              <a:ea typeface="Open Sans"/>
              <a:cs typeface="Open Sans"/>
              <a:sym typeface="Open Sans"/>
            </a:endParaRPr>
          </a:p>
        </p:txBody>
      </p:sp>
      <p:sp>
        <p:nvSpPr>
          <p:cNvPr id="1071" name="Google Shape;1071;p62"/>
          <p:cNvSpPr/>
          <p:nvPr/>
        </p:nvSpPr>
        <p:spPr>
          <a:xfrm>
            <a:off x="2646029" y="1687129"/>
            <a:ext cx="351300" cy="334200"/>
          </a:xfrm>
          <a:prstGeom prst="rightArrow">
            <a:avLst>
              <a:gd fmla="val 50000" name="adj1"/>
              <a:gd fmla="val 50000" name="adj2"/>
            </a:avLst>
          </a:prstGeom>
          <a:solidFill>
            <a:srgbClr val="FF8E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Arial"/>
              <a:ea typeface="Arial"/>
              <a:cs typeface="Arial"/>
              <a:sym typeface="Arial"/>
            </a:endParaRPr>
          </a:p>
        </p:txBody>
      </p:sp>
      <p:sp>
        <p:nvSpPr>
          <p:cNvPr id="1072" name="Google Shape;1072;p62"/>
          <p:cNvSpPr/>
          <p:nvPr/>
        </p:nvSpPr>
        <p:spPr>
          <a:xfrm>
            <a:off x="3991570" y="2964020"/>
            <a:ext cx="196200" cy="186600"/>
          </a:xfrm>
          <a:prstGeom prst="rightArrow">
            <a:avLst>
              <a:gd fmla="val 50000" name="adj1"/>
              <a:gd fmla="val 50000" name="adj2"/>
            </a:avLst>
          </a:prstGeom>
          <a:solidFill>
            <a:srgbClr val="FF8E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Arial"/>
              <a:ea typeface="Arial"/>
              <a:cs typeface="Arial"/>
              <a:sym typeface="Arial"/>
            </a:endParaRPr>
          </a:p>
        </p:txBody>
      </p:sp>
      <p:sp>
        <p:nvSpPr>
          <p:cNvPr id="1073" name="Google Shape;1073;p62"/>
          <p:cNvSpPr/>
          <p:nvPr/>
        </p:nvSpPr>
        <p:spPr>
          <a:xfrm>
            <a:off x="5134570" y="2964020"/>
            <a:ext cx="196200" cy="186600"/>
          </a:xfrm>
          <a:prstGeom prst="rightArrow">
            <a:avLst>
              <a:gd fmla="val 50000" name="adj1"/>
              <a:gd fmla="val 50000" name="adj2"/>
            </a:avLst>
          </a:prstGeom>
          <a:solidFill>
            <a:srgbClr val="FF8E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Arial"/>
              <a:ea typeface="Arial"/>
              <a:cs typeface="Arial"/>
              <a:sym typeface="Arial"/>
            </a:endParaRPr>
          </a:p>
        </p:txBody>
      </p:sp>
      <p:sp>
        <p:nvSpPr>
          <p:cNvPr id="1074" name="Google Shape;1074;p62"/>
          <p:cNvSpPr txBox="1"/>
          <p:nvPr/>
        </p:nvSpPr>
        <p:spPr>
          <a:xfrm>
            <a:off x="3045175" y="2288275"/>
            <a:ext cx="993300" cy="845700"/>
          </a:xfrm>
          <a:prstGeom prst="rect">
            <a:avLst/>
          </a:prstGeom>
          <a:noFill/>
          <a:ln>
            <a:noFill/>
          </a:ln>
        </p:spPr>
        <p:txBody>
          <a:bodyPr anchorCtr="0" anchor="t" bIns="45700" lIns="91425" spcFirstLastPara="1" rIns="91425" wrap="square" tIns="45700">
            <a:normAutofit/>
          </a:bodyPr>
          <a:lstStyle/>
          <a:p>
            <a:pPr indent="0" lvl="0" marL="0" marR="0" rtl="0" algn="l">
              <a:lnSpc>
                <a:spcPct val="120000"/>
              </a:lnSpc>
              <a:spcBef>
                <a:spcPts val="0"/>
              </a:spcBef>
              <a:spcAft>
                <a:spcPts val="0"/>
              </a:spcAft>
              <a:buNone/>
            </a:pPr>
            <a:r>
              <a:rPr lang="en-ZA" sz="800">
                <a:solidFill>
                  <a:srgbClr val="000A3A"/>
                </a:solidFill>
                <a:latin typeface="Open Sans"/>
                <a:ea typeface="Open Sans"/>
                <a:cs typeface="Open Sans"/>
                <a:sym typeface="Open Sans"/>
              </a:rPr>
              <a:t>Estimate the maximum implementation potential</a:t>
            </a:r>
            <a:endParaRPr sz="800">
              <a:solidFill>
                <a:srgbClr val="000A3A"/>
              </a:solidFill>
              <a:latin typeface="Open Sans"/>
              <a:ea typeface="Open Sans"/>
              <a:cs typeface="Open Sans"/>
              <a:sym typeface="Open Sans"/>
            </a:endParaRPr>
          </a:p>
        </p:txBody>
      </p:sp>
      <p:sp>
        <p:nvSpPr>
          <p:cNvPr id="1075" name="Google Shape;1075;p62"/>
          <p:cNvSpPr txBox="1"/>
          <p:nvPr/>
        </p:nvSpPr>
        <p:spPr>
          <a:xfrm>
            <a:off x="5254200" y="2329675"/>
            <a:ext cx="993300" cy="572700"/>
          </a:xfrm>
          <a:prstGeom prst="rect">
            <a:avLst/>
          </a:prstGeom>
          <a:noFill/>
          <a:ln>
            <a:noFill/>
          </a:ln>
        </p:spPr>
        <p:txBody>
          <a:bodyPr anchorCtr="0" anchor="t" bIns="45700" lIns="91425" spcFirstLastPara="1" rIns="91425" wrap="square" tIns="45700">
            <a:normAutofit/>
          </a:bodyPr>
          <a:lstStyle/>
          <a:p>
            <a:pPr indent="0" lvl="0" marL="0" marR="0" rtl="0" algn="l">
              <a:lnSpc>
                <a:spcPct val="120000"/>
              </a:lnSpc>
              <a:spcBef>
                <a:spcPts val="0"/>
              </a:spcBef>
              <a:spcAft>
                <a:spcPts val="0"/>
              </a:spcAft>
              <a:buNone/>
            </a:pPr>
            <a:r>
              <a:rPr lang="en-ZA" sz="800">
                <a:solidFill>
                  <a:srgbClr val="000A3A"/>
                </a:solidFill>
                <a:latin typeface="Open Sans"/>
                <a:ea typeface="Open Sans"/>
                <a:cs typeface="Open Sans"/>
                <a:sym typeface="Open Sans"/>
              </a:rPr>
              <a:t>Estimate the GHG impact on the policy</a:t>
            </a:r>
            <a:endParaRPr sz="800">
              <a:solidFill>
                <a:srgbClr val="000A3A"/>
              </a:solidFill>
              <a:latin typeface="Open Sans"/>
              <a:ea typeface="Open Sans"/>
              <a:cs typeface="Open Sans"/>
              <a:sym typeface="Open Sans"/>
            </a:endParaRPr>
          </a:p>
        </p:txBody>
      </p:sp>
      <p:sp>
        <p:nvSpPr>
          <p:cNvPr id="1076" name="Google Shape;1076;p62"/>
          <p:cNvSpPr txBox="1"/>
          <p:nvPr/>
        </p:nvSpPr>
        <p:spPr>
          <a:xfrm>
            <a:off x="4187400" y="2329675"/>
            <a:ext cx="993300" cy="634200"/>
          </a:xfrm>
          <a:prstGeom prst="rect">
            <a:avLst/>
          </a:prstGeom>
          <a:noFill/>
          <a:ln>
            <a:noFill/>
          </a:ln>
        </p:spPr>
        <p:txBody>
          <a:bodyPr anchorCtr="0" anchor="t" bIns="45700" lIns="91425" spcFirstLastPara="1" rIns="91425" wrap="square" tIns="45700">
            <a:normAutofit lnSpcReduction="10000"/>
          </a:bodyPr>
          <a:lstStyle/>
          <a:p>
            <a:pPr indent="0" lvl="0" marL="0" marR="0" rtl="0" algn="l">
              <a:lnSpc>
                <a:spcPct val="120000"/>
              </a:lnSpc>
              <a:spcBef>
                <a:spcPts val="0"/>
              </a:spcBef>
              <a:spcAft>
                <a:spcPts val="0"/>
              </a:spcAft>
              <a:buNone/>
            </a:pPr>
            <a:r>
              <a:rPr lang="en-ZA" sz="800">
                <a:solidFill>
                  <a:srgbClr val="000A3A"/>
                </a:solidFill>
                <a:latin typeface="Open Sans"/>
                <a:ea typeface="Open Sans"/>
                <a:cs typeface="Open Sans"/>
                <a:sym typeface="Open Sans"/>
              </a:rPr>
              <a:t>Refine the maximum implementation potential</a:t>
            </a:r>
            <a:endParaRPr sz="800">
              <a:solidFill>
                <a:srgbClr val="000A3A"/>
              </a:solidFill>
              <a:latin typeface="Open Sans"/>
              <a:ea typeface="Open Sans"/>
              <a:cs typeface="Open Sans"/>
              <a:sym typeface="Open Sans"/>
            </a:endParaRPr>
          </a:p>
        </p:txBody>
      </p:sp>
      <p:sp>
        <p:nvSpPr>
          <p:cNvPr id="1077" name="Google Shape;1077;p62"/>
          <p:cNvSpPr txBox="1"/>
          <p:nvPr/>
        </p:nvSpPr>
        <p:spPr>
          <a:xfrm>
            <a:off x="4198600" y="4293437"/>
            <a:ext cx="895500" cy="471300"/>
          </a:xfrm>
          <a:prstGeom prst="rect">
            <a:avLst/>
          </a:prstGeom>
          <a:solidFill>
            <a:srgbClr val="FFF0DA"/>
          </a:solidFill>
          <a:ln>
            <a:noFill/>
          </a:ln>
        </p:spPr>
        <p:txBody>
          <a:bodyPr anchorCtr="0" anchor="t" bIns="45700" lIns="91425" spcFirstLastPara="1" rIns="91425" wrap="square" tIns="45700">
            <a:normAutofit lnSpcReduction="10000"/>
          </a:bodyPr>
          <a:lstStyle/>
          <a:p>
            <a:pPr indent="0" lvl="0" marL="0" marR="0" rtl="0" algn="ctr">
              <a:lnSpc>
                <a:spcPct val="120000"/>
              </a:lnSpc>
              <a:spcBef>
                <a:spcPts val="0"/>
              </a:spcBef>
              <a:spcAft>
                <a:spcPts val="0"/>
              </a:spcAft>
              <a:buNone/>
            </a:pPr>
            <a:r>
              <a:rPr lang="en-ZA" sz="550">
                <a:solidFill>
                  <a:srgbClr val="000A3A"/>
                </a:solidFill>
                <a:latin typeface="Open Sans"/>
                <a:ea typeface="Open Sans"/>
                <a:cs typeface="Open Sans"/>
                <a:sym typeface="Open Sans"/>
              </a:rPr>
              <a:t>Refine the implementation potential based on other barriers</a:t>
            </a:r>
            <a:endParaRPr sz="550">
              <a:solidFill>
                <a:srgbClr val="000A3A"/>
              </a:solidFill>
              <a:latin typeface="Open Sans"/>
              <a:ea typeface="Open Sans"/>
              <a:cs typeface="Open Sans"/>
              <a:sym typeface="Open Sans"/>
            </a:endParaRPr>
          </a:p>
        </p:txBody>
      </p:sp>
      <p:cxnSp>
        <p:nvCxnSpPr>
          <p:cNvPr id="1078" name="Google Shape;1078;p62"/>
          <p:cNvCxnSpPr>
            <a:stCxn id="1079" idx="0"/>
            <a:endCxn id="1080" idx="0"/>
          </p:cNvCxnSpPr>
          <p:nvPr/>
        </p:nvCxnSpPr>
        <p:spPr>
          <a:xfrm>
            <a:off x="2026375" y="2799775"/>
            <a:ext cx="0" cy="408000"/>
          </a:xfrm>
          <a:prstGeom prst="straightConnector1">
            <a:avLst/>
          </a:prstGeom>
          <a:noFill/>
          <a:ln cap="flat" cmpd="sng" w="9525">
            <a:solidFill>
              <a:schemeClr val="dk2"/>
            </a:solidFill>
            <a:prstDash val="solid"/>
            <a:round/>
            <a:headEnd len="med" w="med" type="none"/>
            <a:tailEnd len="med" w="med" type="triangle"/>
          </a:ln>
        </p:spPr>
      </p:cxnSp>
      <p:sp>
        <p:nvSpPr>
          <p:cNvPr id="1081" name="Google Shape;1081;p62"/>
          <p:cNvSpPr txBox="1"/>
          <p:nvPr/>
        </p:nvSpPr>
        <p:spPr>
          <a:xfrm>
            <a:off x="4350494" y="4824020"/>
            <a:ext cx="613200" cy="157500"/>
          </a:xfrm>
          <a:prstGeom prst="rect">
            <a:avLst/>
          </a:prstGeom>
          <a:solidFill>
            <a:schemeClr val="accent1"/>
          </a:solidFill>
          <a:ln cap="flat" cmpd="sng" w="12700">
            <a:solidFill>
              <a:srgbClr val="BFBFB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90000"/>
              </a:lnSpc>
              <a:spcBef>
                <a:spcPts val="0"/>
              </a:spcBef>
              <a:spcAft>
                <a:spcPts val="0"/>
              </a:spcAft>
              <a:buClr>
                <a:srgbClr val="FFFFFF"/>
              </a:buClr>
              <a:buSzPts val="800"/>
              <a:buFont typeface="Arial"/>
              <a:buNone/>
            </a:pPr>
            <a:r>
              <a:rPr lang="en-ZA" sz="800">
                <a:solidFill>
                  <a:srgbClr val="FFFFFF"/>
                </a:solidFill>
                <a:latin typeface="Open Sans"/>
                <a:ea typeface="Open Sans"/>
                <a:cs typeface="Open Sans"/>
                <a:sym typeface="Open Sans"/>
              </a:rPr>
              <a:t>Exercise</a:t>
            </a:r>
            <a:endParaRPr>
              <a:latin typeface="Open Sans"/>
              <a:ea typeface="Open Sans"/>
              <a:cs typeface="Open Sans"/>
              <a:sym typeface="Open Sans"/>
            </a:endParaRPr>
          </a:p>
        </p:txBody>
      </p:sp>
      <p:sp>
        <p:nvSpPr>
          <p:cNvPr id="1079" name="Google Shape;1079;p62"/>
          <p:cNvSpPr txBox="1"/>
          <p:nvPr/>
        </p:nvSpPr>
        <p:spPr>
          <a:xfrm>
            <a:off x="1406725" y="2799775"/>
            <a:ext cx="1239300" cy="334200"/>
          </a:xfrm>
          <a:prstGeom prst="rect">
            <a:avLst/>
          </a:prstGeom>
          <a:solidFill>
            <a:schemeClr val="lt1"/>
          </a:solidFill>
          <a:ln>
            <a:noFill/>
          </a:ln>
        </p:spPr>
        <p:txBody>
          <a:bodyPr anchorCtr="0" anchor="t" bIns="45700" lIns="91425" spcFirstLastPara="1" rIns="91425" wrap="square" tIns="45700">
            <a:normAutofit/>
          </a:bodyPr>
          <a:lstStyle/>
          <a:p>
            <a:pPr indent="0" lvl="0" marL="0" marR="0" rtl="0" algn="ctr">
              <a:lnSpc>
                <a:spcPct val="120000"/>
              </a:lnSpc>
              <a:spcBef>
                <a:spcPts val="0"/>
              </a:spcBef>
              <a:spcAft>
                <a:spcPts val="0"/>
              </a:spcAft>
              <a:buNone/>
            </a:pPr>
            <a:r>
              <a:rPr lang="en-ZA" sz="550">
                <a:solidFill>
                  <a:srgbClr val="000A3A"/>
                </a:solidFill>
                <a:latin typeface="Open Sans"/>
                <a:ea typeface="Open Sans"/>
                <a:cs typeface="Open Sans"/>
                <a:sym typeface="Open Sans"/>
              </a:rPr>
              <a:t>Identify intended policy outcomes and target drivers</a:t>
            </a:r>
            <a:endParaRPr sz="550">
              <a:solidFill>
                <a:srgbClr val="000A3A"/>
              </a:solidFill>
              <a:latin typeface="Open Sans"/>
              <a:ea typeface="Open Sans"/>
              <a:cs typeface="Open Sans"/>
              <a:sym typeface="Open Sans"/>
            </a:endParaRPr>
          </a:p>
        </p:txBody>
      </p:sp>
      <p:cxnSp>
        <p:nvCxnSpPr>
          <p:cNvPr id="1082" name="Google Shape;1082;p62"/>
          <p:cNvCxnSpPr>
            <a:endCxn id="1083" idx="0"/>
          </p:cNvCxnSpPr>
          <p:nvPr/>
        </p:nvCxnSpPr>
        <p:spPr>
          <a:xfrm>
            <a:off x="2026375" y="3207963"/>
            <a:ext cx="0" cy="408000"/>
          </a:xfrm>
          <a:prstGeom prst="straightConnector1">
            <a:avLst/>
          </a:prstGeom>
          <a:noFill/>
          <a:ln cap="flat" cmpd="sng" w="9525">
            <a:solidFill>
              <a:schemeClr val="dk2"/>
            </a:solidFill>
            <a:prstDash val="solid"/>
            <a:round/>
            <a:headEnd len="med" w="med" type="none"/>
            <a:tailEnd len="med" w="med" type="triangle"/>
          </a:ln>
        </p:spPr>
      </p:cxnSp>
      <p:sp>
        <p:nvSpPr>
          <p:cNvPr id="1080" name="Google Shape;1080;p62"/>
          <p:cNvSpPr txBox="1"/>
          <p:nvPr/>
        </p:nvSpPr>
        <p:spPr>
          <a:xfrm>
            <a:off x="1406725" y="3207863"/>
            <a:ext cx="1239300" cy="334200"/>
          </a:xfrm>
          <a:prstGeom prst="rect">
            <a:avLst/>
          </a:prstGeom>
          <a:solidFill>
            <a:schemeClr val="lt1"/>
          </a:solidFill>
          <a:ln>
            <a:noFill/>
          </a:ln>
        </p:spPr>
        <p:txBody>
          <a:bodyPr anchorCtr="0" anchor="t" bIns="45700" lIns="91425" spcFirstLastPara="1" rIns="91425" wrap="square" tIns="45700">
            <a:normAutofit/>
          </a:bodyPr>
          <a:lstStyle/>
          <a:p>
            <a:pPr indent="0" lvl="0" marL="0" marR="0" rtl="0" algn="ctr">
              <a:lnSpc>
                <a:spcPct val="120000"/>
              </a:lnSpc>
              <a:spcBef>
                <a:spcPts val="0"/>
              </a:spcBef>
              <a:spcAft>
                <a:spcPts val="0"/>
              </a:spcAft>
              <a:buNone/>
            </a:pPr>
            <a:r>
              <a:rPr lang="en-ZA" sz="550">
                <a:solidFill>
                  <a:srgbClr val="000A3A"/>
                </a:solidFill>
                <a:latin typeface="Open Sans"/>
                <a:ea typeface="Open Sans"/>
                <a:cs typeface="Open Sans"/>
                <a:sym typeface="Open Sans"/>
              </a:rPr>
              <a:t>Stratify land</a:t>
            </a:r>
            <a:endParaRPr sz="550">
              <a:solidFill>
                <a:srgbClr val="000A3A"/>
              </a:solidFill>
              <a:latin typeface="Open Sans"/>
              <a:ea typeface="Open Sans"/>
              <a:cs typeface="Open Sans"/>
              <a:sym typeface="Open Sans"/>
            </a:endParaRPr>
          </a:p>
        </p:txBody>
      </p:sp>
      <p:cxnSp>
        <p:nvCxnSpPr>
          <p:cNvPr id="1084" name="Google Shape;1084;p62"/>
          <p:cNvCxnSpPr>
            <a:stCxn id="1080" idx="2"/>
            <a:endCxn id="1085" idx="0"/>
          </p:cNvCxnSpPr>
          <p:nvPr/>
        </p:nvCxnSpPr>
        <p:spPr>
          <a:xfrm>
            <a:off x="2026375" y="3542063"/>
            <a:ext cx="0" cy="482100"/>
          </a:xfrm>
          <a:prstGeom prst="straightConnector1">
            <a:avLst/>
          </a:prstGeom>
          <a:noFill/>
          <a:ln cap="flat" cmpd="sng" w="9525">
            <a:solidFill>
              <a:schemeClr val="dk2"/>
            </a:solidFill>
            <a:prstDash val="solid"/>
            <a:round/>
            <a:headEnd len="med" w="med" type="none"/>
            <a:tailEnd len="med" w="med" type="triangle"/>
          </a:ln>
        </p:spPr>
      </p:cxnSp>
      <p:sp>
        <p:nvSpPr>
          <p:cNvPr id="1083" name="Google Shape;1083;p62"/>
          <p:cNvSpPr txBox="1"/>
          <p:nvPr/>
        </p:nvSpPr>
        <p:spPr>
          <a:xfrm>
            <a:off x="1406725" y="3615963"/>
            <a:ext cx="1239300" cy="334200"/>
          </a:xfrm>
          <a:prstGeom prst="rect">
            <a:avLst/>
          </a:prstGeom>
          <a:solidFill>
            <a:schemeClr val="lt1"/>
          </a:solidFill>
          <a:ln>
            <a:noFill/>
          </a:ln>
        </p:spPr>
        <p:txBody>
          <a:bodyPr anchorCtr="0" anchor="t" bIns="45700" lIns="91425" spcFirstLastPara="1" rIns="91425" wrap="square" tIns="45700">
            <a:noAutofit/>
          </a:bodyPr>
          <a:lstStyle/>
          <a:p>
            <a:pPr indent="0" lvl="0" marL="0" marR="0" rtl="0" algn="ctr">
              <a:lnSpc>
                <a:spcPct val="120000"/>
              </a:lnSpc>
              <a:spcBef>
                <a:spcPts val="0"/>
              </a:spcBef>
              <a:spcAft>
                <a:spcPts val="0"/>
              </a:spcAft>
              <a:buSzPts val="935"/>
              <a:buNone/>
            </a:pPr>
            <a:r>
              <a:rPr lang="en-ZA" sz="567">
                <a:solidFill>
                  <a:srgbClr val="000A3A"/>
                </a:solidFill>
                <a:latin typeface="Open Sans"/>
                <a:ea typeface="Open Sans"/>
                <a:cs typeface="Open Sans"/>
                <a:sym typeface="Open Sans"/>
              </a:rPr>
              <a:t>Estimate area of land in each stratum</a:t>
            </a:r>
            <a:endParaRPr sz="567">
              <a:solidFill>
                <a:srgbClr val="000A3A"/>
              </a:solidFill>
              <a:latin typeface="Open Sans"/>
              <a:ea typeface="Open Sans"/>
              <a:cs typeface="Open Sans"/>
              <a:sym typeface="Open Sans"/>
            </a:endParaRPr>
          </a:p>
          <a:p>
            <a:pPr indent="0" lvl="0" marL="0" marR="0" rtl="0" algn="ctr">
              <a:lnSpc>
                <a:spcPct val="120000"/>
              </a:lnSpc>
              <a:spcBef>
                <a:spcPts val="0"/>
              </a:spcBef>
              <a:spcAft>
                <a:spcPts val="0"/>
              </a:spcAft>
              <a:buSzPts val="935"/>
              <a:buNone/>
            </a:pPr>
            <a:r>
              <a:t/>
            </a:r>
            <a:endParaRPr sz="567">
              <a:solidFill>
                <a:srgbClr val="000A3A"/>
              </a:solidFill>
              <a:latin typeface="Open Sans"/>
              <a:ea typeface="Open Sans"/>
              <a:cs typeface="Open Sans"/>
              <a:sym typeface="Open Sans"/>
            </a:endParaRPr>
          </a:p>
          <a:p>
            <a:pPr indent="0" lvl="0" marL="0" marR="0" rtl="0" algn="ctr">
              <a:lnSpc>
                <a:spcPct val="120000"/>
              </a:lnSpc>
              <a:spcBef>
                <a:spcPts val="0"/>
              </a:spcBef>
              <a:spcAft>
                <a:spcPts val="0"/>
              </a:spcAft>
              <a:buSzPts val="935"/>
              <a:buNone/>
            </a:pPr>
            <a:r>
              <a:t/>
            </a:r>
            <a:endParaRPr sz="567">
              <a:solidFill>
                <a:srgbClr val="000A3A"/>
              </a:solidFill>
              <a:latin typeface="Open Sans"/>
              <a:ea typeface="Open Sans"/>
              <a:cs typeface="Open Sans"/>
              <a:sym typeface="Open Sans"/>
            </a:endParaRPr>
          </a:p>
        </p:txBody>
      </p:sp>
      <p:cxnSp>
        <p:nvCxnSpPr>
          <p:cNvPr id="1086" name="Google Shape;1086;p62"/>
          <p:cNvCxnSpPr>
            <a:stCxn id="1083" idx="2"/>
            <a:endCxn id="1065" idx="0"/>
          </p:cNvCxnSpPr>
          <p:nvPr/>
        </p:nvCxnSpPr>
        <p:spPr>
          <a:xfrm>
            <a:off x="2026375" y="3950163"/>
            <a:ext cx="0" cy="482100"/>
          </a:xfrm>
          <a:prstGeom prst="straightConnector1">
            <a:avLst/>
          </a:prstGeom>
          <a:noFill/>
          <a:ln cap="flat" cmpd="sng" w="9525">
            <a:solidFill>
              <a:schemeClr val="dk2"/>
            </a:solidFill>
            <a:prstDash val="solid"/>
            <a:round/>
            <a:headEnd len="med" w="med" type="none"/>
            <a:tailEnd len="med" w="med" type="triangle"/>
          </a:ln>
        </p:spPr>
      </p:cxnSp>
      <p:sp>
        <p:nvSpPr>
          <p:cNvPr id="1085" name="Google Shape;1085;p62"/>
          <p:cNvSpPr txBox="1"/>
          <p:nvPr/>
        </p:nvSpPr>
        <p:spPr>
          <a:xfrm>
            <a:off x="1406725" y="4024063"/>
            <a:ext cx="1239300" cy="334200"/>
          </a:xfrm>
          <a:prstGeom prst="rect">
            <a:avLst/>
          </a:prstGeom>
          <a:solidFill>
            <a:schemeClr val="lt1"/>
          </a:solidFill>
          <a:ln>
            <a:noFill/>
          </a:ln>
        </p:spPr>
        <p:txBody>
          <a:bodyPr anchorCtr="0" anchor="t" bIns="45700" lIns="91425" spcFirstLastPara="1" rIns="91425" wrap="square" tIns="45700">
            <a:normAutofit fontScale="92500" lnSpcReduction="20000"/>
          </a:bodyPr>
          <a:lstStyle/>
          <a:p>
            <a:pPr indent="0" lvl="0" marL="0" marR="0" rtl="0" algn="ctr">
              <a:lnSpc>
                <a:spcPct val="120000"/>
              </a:lnSpc>
              <a:spcBef>
                <a:spcPts val="0"/>
              </a:spcBef>
              <a:spcAft>
                <a:spcPts val="0"/>
              </a:spcAft>
              <a:buNone/>
            </a:pPr>
            <a:r>
              <a:rPr lang="en-ZA" sz="550">
                <a:solidFill>
                  <a:srgbClr val="000A3A"/>
                </a:solidFill>
                <a:latin typeface="Open Sans"/>
                <a:ea typeface="Open Sans"/>
                <a:cs typeface="Open Sans"/>
                <a:sym typeface="Open Sans"/>
              </a:rPr>
              <a:t>Estimate carbon stock change</a:t>
            </a:r>
            <a:endParaRPr sz="550">
              <a:solidFill>
                <a:srgbClr val="000A3A"/>
              </a:solidFill>
              <a:latin typeface="Open Sans"/>
              <a:ea typeface="Open Sans"/>
              <a:cs typeface="Open Sans"/>
              <a:sym typeface="Open Sans"/>
            </a:endParaRPr>
          </a:p>
          <a:p>
            <a:pPr indent="0" lvl="0" marL="0" marR="0" rtl="0" algn="ctr">
              <a:lnSpc>
                <a:spcPct val="120000"/>
              </a:lnSpc>
              <a:spcBef>
                <a:spcPts val="0"/>
              </a:spcBef>
              <a:spcAft>
                <a:spcPts val="0"/>
              </a:spcAft>
              <a:buNone/>
            </a:pPr>
            <a:r>
              <a:t/>
            </a:r>
            <a:endParaRPr sz="550">
              <a:solidFill>
                <a:srgbClr val="000A3A"/>
              </a:solidFill>
              <a:latin typeface="Open Sans"/>
              <a:ea typeface="Open Sans"/>
              <a:cs typeface="Open Sans"/>
              <a:sym typeface="Open Sans"/>
            </a:endParaRPr>
          </a:p>
          <a:p>
            <a:pPr indent="0" lvl="0" marL="0" marR="0" rtl="0" algn="ctr">
              <a:lnSpc>
                <a:spcPct val="120000"/>
              </a:lnSpc>
              <a:spcBef>
                <a:spcPts val="0"/>
              </a:spcBef>
              <a:spcAft>
                <a:spcPts val="0"/>
              </a:spcAft>
              <a:buNone/>
            </a:pPr>
            <a:r>
              <a:t/>
            </a:r>
            <a:endParaRPr sz="550">
              <a:solidFill>
                <a:srgbClr val="000A3A"/>
              </a:solidFill>
              <a:latin typeface="Open Sans"/>
              <a:ea typeface="Open Sans"/>
              <a:cs typeface="Open Sans"/>
              <a:sym typeface="Open Sans"/>
            </a:endParaRPr>
          </a:p>
        </p:txBody>
      </p:sp>
      <p:cxnSp>
        <p:nvCxnSpPr>
          <p:cNvPr id="1087" name="Google Shape;1087;p62"/>
          <p:cNvCxnSpPr>
            <a:stCxn id="1088" idx="0"/>
            <a:endCxn id="1089" idx="0"/>
          </p:cNvCxnSpPr>
          <p:nvPr/>
        </p:nvCxnSpPr>
        <p:spPr>
          <a:xfrm>
            <a:off x="4661175" y="2964025"/>
            <a:ext cx="0" cy="732600"/>
          </a:xfrm>
          <a:prstGeom prst="straightConnector1">
            <a:avLst/>
          </a:prstGeom>
          <a:noFill/>
          <a:ln cap="flat" cmpd="sng" w="9525">
            <a:solidFill>
              <a:schemeClr val="dk2"/>
            </a:solidFill>
            <a:prstDash val="solid"/>
            <a:round/>
            <a:headEnd len="med" w="med" type="none"/>
            <a:tailEnd len="med" w="med" type="triangle"/>
          </a:ln>
        </p:spPr>
      </p:cxnSp>
      <p:sp>
        <p:nvSpPr>
          <p:cNvPr id="1088" name="Google Shape;1088;p62"/>
          <p:cNvSpPr txBox="1"/>
          <p:nvPr/>
        </p:nvSpPr>
        <p:spPr>
          <a:xfrm>
            <a:off x="4213425" y="2964025"/>
            <a:ext cx="895500" cy="634200"/>
          </a:xfrm>
          <a:prstGeom prst="rect">
            <a:avLst/>
          </a:prstGeom>
          <a:solidFill>
            <a:srgbClr val="FFF0DA"/>
          </a:solidFill>
          <a:ln>
            <a:noFill/>
          </a:ln>
        </p:spPr>
        <p:txBody>
          <a:bodyPr anchorCtr="0" anchor="t" bIns="45700" lIns="91425" spcFirstLastPara="1" rIns="91425" wrap="square" tIns="45700">
            <a:normAutofit lnSpcReduction="20000"/>
          </a:bodyPr>
          <a:lstStyle/>
          <a:p>
            <a:pPr indent="0" lvl="0" marL="0" marR="0" rtl="0" algn="ctr">
              <a:lnSpc>
                <a:spcPct val="120000"/>
              </a:lnSpc>
              <a:spcBef>
                <a:spcPts val="0"/>
              </a:spcBef>
              <a:spcAft>
                <a:spcPts val="0"/>
              </a:spcAft>
              <a:buNone/>
            </a:pPr>
            <a:r>
              <a:rPr lang="en-ZA" sz="550">
                <a:solidFill>
                  <a:srgbClr val="000A3A"/>
                </a:solidFill>
                <a:latin typeface="Open Sans"/>
                <a:ea typeface="Open Sans"/>
                <a:cs typeface="Open Sans"/>
                <a:sym typeface="Open Sans"/>
              </a:rPr>
              <a:t>Refine implementation potential based on policy design and national circumstances</a:t>
            </a:r>
            <a:endParaRPr sz="550">
              <a:solidFill>
                <a:srgbClr val="000A3A"/>
              </a:solidFill>
              <a:latin typeface="Open Sans"/>
              <a:ea typeface="Open Sans"/>
              <a:cs typeface="Open Sans"/>
              <a:sym typeface="Open Sans"/>
            </a:endParaRPr>
          </a:p>
        </p:txBody>
      </p:sp>
      <p:cxnSp>
        <p:nvCxnSpPr>
          <p:cNvPr id="1090" name="Google Shape;1090;p62"/>
          <p:cNvCxnSpPr>
            <a:stCxn id="1088" idx="2"/>
            <a:endCxn id="1077" idx="0"/>
          </p:cNvCxnSpPr>
          <p:nvPr/>
        </p:nvCxnSpPr>
        <p:spPr>
          <a:xfrm flipH="1">
            <a:off x="4646475" y="3598225"/>
            <a:ext cx="14700" cy="695100"/>
          </a:xfrm>
          <a:prstGeom prst="straightConnector1">
            <a:avLst/>
          </a:prstGeom>
          <a:noFill/>
          <a:ln cap="flat" cmpd="sng" w="9525">
            <a:solidFill>
              <a:schemeClr val="dk2"/>
            </a:solidFill>
            <a:prstDash val="solid"/>
            <a:round/>
            <a:headEnd len="med" w="med" type="none"/>
            <a:tailEnd len="med" w="med" type="triangle"/>
          </a:ln>
        </p:spPr>
      </p:cxnSp>
      <p:sp>
        <p:nvSpPr>
          <p:cNvPr id="1089" name="Google Shape;1089;p62"/>
          <p:cNvSpPr txBox="1"/>
          <p:nvPr/>
        </p:nvSpPr>
        <p:spPr>
          <a:xfrm>
            <a:off x="4213425" y="3696557"/>
            <a:ext cx="895500" cy="537600"/>
          </a:xfrm>
          <a:prstGeom prst="rect">
            <a:avLst/>
          </a:prstGeom>
          <a:solidFill>
            <a:srgbClr val="FFF0DA"/>
          </a:solidFill>
          <a:ln>
            <a:noFill/>
          </a:ln>
        </p:spPr>
        <p:txBody>
          <a:bodyPr anchorCtr="0" anchor="t" bIns="45700" lIns="91425" spcFirstLastPara="1" rIns="91425" wrap="square" tIns="45700">
            <a:normAutofit/>
          </a:bodyPr>
          <a:lstStyle/>
          <a:p>
            <a:pPr indent="0" lvl="0" marL="0" marR="0" rtl="0" algn="ctr">
              <a:lnSpc>
                <a:spcPct val="120000"/>
              </a:lnSpc>
              <a:spcBef>
                <a:spcPts val="0"/>
              </a:spcBef>
              <a:spcAft>
                <a:spcPts val="0"/>
              </a:spcAft>
              <a:buNone/>
            </a:pPr>
            <a:r>
              <a:rPr lang="en-ZA" sz="550">
                <a:solidFill>
                  <a:srgbClr val="000A3A"/>
                </a:solidFill>
                <a:latin typeface="Open Sans"/>
                <a:ea typeface="Open Sans"/>
                <a:cs typeface="Open Sans"/>
                <a:sym typeface="Open Sans"/>
              </a:rPr>
              <a:t>Refine the implementation potential based on financial feasibility</a:t>
            </a:r>
            <a:endParaRPr sz="550">
              <a:solidFill>
                <a:srgbClr val="000A3A"/>
              </a:solidFill>
              <a:latin typeface="Open Sans"/>
              <a:ea typeface="Open Sans"/>
              <a:cs typeface="Open Sans"/>
              <a:sym typeface="Open Sans"/>
            </a:endParaRPr>
          </a:p>
        </p:txBody>
      </p:sp>
      <p:sp>
        <p:nvSpPr>
          <p:cNvPr id="1091" name="Google Shape;1091;p62"/>
          <p:cNvSpPr/>
          <p:nvPr/>
        </p:nvSpPr>
        <p:spPr>
          <a:xfrm>
            <a:off x="6496874" y="1369900"/>
            <a:ext cx="2500800" cy="3650700"/>
          </a:xfrm>
          <a:prstGeom prst="rect">
            <a:avLst/>
          </a:prstGeom>
          <a:solidFill>
            <a:srgbClr val="A5A5A5"/>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92" name="Google Shape;1092;p62"/>
          <p:cNvSpPr/>
          <p:nvPr/>
        </p:nvSpPr>
        <p:spPr>
          <a:xfrm>
            <a:off x="6671125" y="2200350"/>
            <a:ext cx="1042200" cy="2712900"/>
          </a:xfrm>
          <a:prstGeom prst="rect">
            <a:avLst/>
          </a:prstGeom>
          <a:solidFill>
            <a:schemeClr val="lt2"/>
          </a:solidFill>
          <a:ln cap="flat" cmpd="sng" w="9525">
            <a:solidFill>
              <a:srgbClr val="595959"/>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93" name="Google Shape;1093;p62"/>
          <p:cNvSpPr/>
          <p:nvPr/>
        </p:nvSpPr>
        <p:spPr>
          <a:xfrm>
            <a:off x="7790096" y="2200350"/>
            <a:ext cx="1042200" cy="2712900"/>
          </a:xfrm>
          <a:prstGeom prst="rect">
            <a:avLst/>
          </a:prstGeom>
          <a:solidFill>
            <a:schemeClr val="lt2"/>
          </a:solidFill>
          <a:ln cap="flat" cmpd="sng" w="9525">
            <a:solidFill>
              <a:srgbClr val="595959"/>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94" name="Google Shape;1094;p62"/>
          <p:cNvSpPr txBox="1"/>
          <p:nvPr/>
        </p:nvSpPr>
        <p:spPr>
          <a:xfrm>
            <a:off x="6613150" y="1508100"/>
            <a:ext cx="2328300" cy="572700"/>
          </a:xfrm>
          <a:prstGeom prst="rect">
            <a:avLst/>
          </a:prstGeom>
          <a:solidFill>
            <a:srgbClr val="A5A5A5"/>
          </a:solidFill>
          <a:ln>
            <a:noFill/>
          </a:ln>
        </p:spPr>
        <p:txBody>
          <a:bodyPr anchorCtr="0" anchor="t" bIns="45700" lIns="91425" spcFirstLastPara="1" rIns="91425" wrap="square" tIns="45700">
            <a:normAutofit/>
          </a:bodyPr>
          <a:lstStyle/>
          <a:p>
            <a:pPr indent="0" lvl="0" marL="0" marR="0" rtl="0" algn="l">
              <a:lnSpc>
                <a:spcPct val="120000"/>
              </a:lnSpc>
              <a:spcBef>
                <a:spcPts val="0"/>
              </a:spcBef>
              <a:spcAft>
                <a:spcPts val="0"/>
              </a:spcAft>
              <a:buNone/>
            </a:pPr>
            <a:r>
              <a:rPr b="1" lang="en-ZA" sz="1200">
                <a:solidFill>
                  <a:schemeClr val="lt1"/>
                </a:solidFill>
                <a:latin typeface="Open Sans"/>
                <a:ea typeface="Open Sans"/>
                <a:cs typeface="Open Sans"/>
                <a:sym typeface="Open Sans"/>
              </a:rPr>
              <a:t>CHAPTER 9: </a:t>
            </a:r>
            <a:r>
              <a:rPr lang="en-ZA" sz="1200">
                <a:solidFill>
                  <a:schemeClr val="lt1"/>
                </a:solidFill>
                <a:latin typeface="Open Sans"/>
                <a:ea typeface="Open Sans"/>
                <a:cs typeface="Open Sans"/>
                <a:sym typeface="Open Sans"/>
              </a:rPr>
              <a:t>Estimate GHG </a:t>
            </a:r>
            <a:br>
              <a:rPr lang="en-ZA" sz="1200">
                <a:solidFill>
                  <a:schemeClr val="lt1"/>
                </a:solidFill>
                <a:latin typeface="Open Sans"/>
                <a:ea typeface="Open Sans"/>
                <a:cs typeface="Open Sans"/>
                <a:sym typeface="Open Sans"/>
              </a:rPr>
            </a:br>
            <a:r>
              <a:rPr lang="en-ZA" sz="1200">
                <a:solidFill>
                  <a:schemeClr val="lt1"/>
                </a:solidFill>
                <a:latin typeface="Open Sans"/>
                <a:ea typeface="Open Sans"/>
                <a:cs typeface="Open Sans"/>
                <a:sym typeface="Open Sans"/>
              </a:rPr>
              <a:t>impacts ex-post</a:t>
            </a:r>
            <a:endParaRPr sz="1200">
              <a:solidFill>
                <a:schemeClr val="lt1"/>
              </a:solidFill>
              <a:latin typeface="Open Sans"/>
              <a:ea typeface="Open Sans"/>
              <a:cs typeface="Open Sans"/>
              <a:sym typeface="Open Sans"/>
            </a:endParaRPr>
          </a:p>
        </p:txBody>
      </p:sp>
      <p:sp>
        <p:nvSpPr>
          <p:cNvPr id="1095" name="Google Shape;1095;p62"/>
          <p:cNvSpPr txBox="1"/>
          <p:nvPr/>
        </p:nvSpPr>
        <p:spPr>
          <a:xfrm>
            <a:off x="6695575" y="2288275"/>
            <a:ext cx="993300" cy="845700"/>
          </a:xfrm>
          <a:prstGeom prst="rect">
            <a:avLst/>
          </a:prstGeom>
          <a:solidFill>
            <a:schemeClr val="lt2"/>
          </a:solidFill>
          <a:ln>
            <a:noFill/>
          </a:ln>
        </p:spPr>
        <p:txBody>
          <a:bodyPr anchorCtr="0" anchor="t" bIns="45700" lIns="91425" spcFirstLastPara="1" rIns="91425" wrap="square" tIns="45700">
            <a:normAutofit/>
          </a:bodyPr>
          <a:lstStyle/>
          <a:p>
            <a:pPr indent="0" lvl="0" marL="0" marR="0" rtl="0" algn="l">
              <a:lnSpc>
                <a:spcPct val="120000"/>
              </a:lnSpc>
              <a:spcBef>
                <a:spcPts val="0"/>
              </a:spcBef>
              <a:spcAft>
                <a:spcPts val="0"/>
              </a:spcAft>
              <a:buNone/>
            </a:pPr>
            <a:r>
              <a:rPr lang="en-ZA" sz="800">
                <a:solidFill>
                  <a:schemeClr val="dk2"/>
                </a:solidFill>
                <a:latin typeface="Open Sans"/>
                <a:ea typeface="Open Sans"/>
                <a:cs typeface="Open Sans"/>
                <a:sym typeface="Open Sans"/>
              </a:rPr>
              <a:t>Estimate or update baseline</a:t>
            </a:r>
            <a:endParaRPr sz="800">
              <a:solidFill>
                <a:schemeClr val="dk2"/>
              </a:solidFill>
              <a:latin typeface="Open Sans"/>
              <a:ea typeface="Open Sans"/>
              <a:cs typeface="Open Sans"/>
              <a:sym typeface="Open Sans"/>
            </a:endParaRPr>
          </a:p>
        </p:txBody>
      </p:sp>
      <p:sp>
        <p:nvSpPr>
          <p:cNvPr id="1096" name="Google Shape;1096;p62"/>
          <p:cNvSpPr txBox="1"/>
          <p:nvPr/>
        </p:nvSpPr>
        <p:spPr>
          <a:xfrm>
            <a:off x="7814550" y="2288275"/>
            <a:ext cx="993300" cy="845700"/>
          </a:xfrm>
          <a:prstGeom prst="rect">
            <a:avLst/>
          </a:prstGeom>
          <a:solidFill>
            <a:schemeClr val="lt2"/>
          </a:solidFill>
          <a:ln>
            <a:noFill/>
          </a:ln>
        </p:spPr>
        <p:txBody>
          <a:bodyPr anchorCtr="0" anchor="t" bIns="45700" lIns="91425" spcFirstLastPara="1" rIns="91425" wrap="square" tIns="45700">
            <a:normAutofit/>
          </a:bodyPr>
          <a:lstStyle/>
          <a:p>
            <a:pPr indent="0" lvl="0" marL="0" marR="0" rtl="0" algn="l">
              <a:lnSpc>
                <a:spcPct val="120000"/>
              </a:lnSpc>
              <a:spcBef>
                <a:spcPts val="0"/>
              </a:spcBef>
              <a:spcAft>
                <a:spcPts val="0"/>
              </a:spcAft>
              <a:buNone/>
            </a:pPr>
            <a:r>
              <a:rPr lang="en-ZA" sz="800">
                <a:solidFill>
                  <a:schemeClr val="dk2"/>
                </a:solidFill>
                <a:latin typeface="Open Sans"/>
                <a:ea typeface="Open Sans"/>
                <a:cs typeface="Open Sans"/>
                <a:sym typeface="Open Sans"/>
              </a:rPr>
              <a:t>Estimate GHG impacts</a:t>
            </a:r>
            <a:endParaRPr sz="800">
              <a:solidFill>
                <a:schemeClr val="dk2"/>
              </a:solidFill>
              <a:latin typeface="Open Sans"/>
              <a:ea typeface="Open Sans"/>
              <a:cs typeface="Open Sans"/>
              <a:sym typeface="Open Sans"/>
            </a:endParaRPr>
          </a:p>
        </p:txBody>
      </p:sp>
      <p:sp>
        <p:nvSpPr>
          <p:cNvPr id="1097" name="Google Shape;1097;p62"/>
          <p:cNvSpPr/>
          <p:nvPr/>
        </p:nvSpPr>
        <p:spPr>
          <a:xfrm>
            <a:off x="7649170" y="2430620"/>
            <a:ext cx="196200" cy="186600"/>
          </a:xfrm>
          <a:prstGeom prst="rightArrow">
            <a:avLst>
              <a:gd fmla="val 50000" name="adj1"/>
              <a:gd fmla="val 50000" name="adj2"/>
            </a:avLst>
          </a:prstGeom>
          <a:solidFill>
            <a:schemeClr val="accent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Arial"/>
              <a:ea typeface="Arial"/>
              <a:cs typeface="Arial"/>
              <a:sym typeface="Arial"/>
            </a:endParaRPr>
          </a:p>
        </p:txBody>
      </p:sp>
      <p:sp>
        <p:nvSpPr>
          <p:cNvPr id="1098" name="Google Shape;1098;p62"/>
          <p:cNvSpPr/>
          <p:nvPr/>
        </p:nvSpPr>
        <p:spPr>
          <a:xfrm>
            <a:off x="6227429" y="1687129"/>
            <a:ext cx="351300" cy="334200"/>
          </a:xfrm>
          <a:prstGeom prst="rightArrow">
            <a:avLst>
              <a:gd fmla="val 50000" name="adj1"/>
              <a:gd fmla="val 50000" name="adj2"/>
            </a:avLst>
          </a:prstGeom>
          <a:solidFill>
            <a:srgbClr val="FF8E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Arial"/>
              <a:ea typeface="Arial"/>
              <a:cs typeface="Arial"/>
              <a:sym typeface="Arial"/>
            </a:endParaRPr>
          </a:p>
        </p:txBody>
      </p:sp>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03" name="Shape 1103"/>
        <p:cNvGrpSpPr/>
        <p:nvPr/>
      </p:nvGrpSpPr>
      <p:grpSpPr>
        <a:xfrm>
          <a:off x="0" y="0"/>
          <a:ext cx="0" cy="0"/>
          <a:chOff x="0" y="0"/>
          <a:chExt cx="0" cy="0"/>
        </a:xfrm>
      </p:grpSpPr>
      <p:sp>
        <p:nvSpPr>
          <p:cNvPr id="1104" name="Google Shape;1104;p63">
            <a:hlinkClick action="ppaction://hlinksldjump" r:id="rId3"/>
          </p:cNvPr>
          <p:cNvSpPr/>
          <p:nvPr/>
        </p:nvSpPr>
        <p:spPr>
          <a:xfrm>
            <a:off x="455225" y="2069850"/>
            <a:ext cx="2076000" cy="1602000"/>
          </a:xfrm>
          <a:prstGeom prst="roundRect">
            <a:avLst>
              <a:gd fmla="val 16667" name="adj"/>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ZA" sz="1000">
                <a:solidFill>
                  <a:schemeClr val="dk2"/>
                </a:solidFill>
                <a:latin typeface="Open Sans"/>
                <a:ea typeface="Open Sans"/>
                <a:cs typeface="Open Sans"/>
                <a:sym typeface="Open Sans"/>
              </a:rPr>
              <a:t>Estimate the maximum</a:t>
            </a:r>
            <a:endParaRPr sz="1000">
              <a:solidFill>
                <a:schemeClr val="dk2"/>
              </a:solidFill>
              <a:latin typeface="Open Sans"/>
              <a:ea typeface="Open Sans"/>
              <a:cs typeface="Open Sans"/>
              <a:sym typeface="Open Sans"/>
            </a:endParaRPr>
          </a:p>
          <a:p>
            <a:pPr indent="0" lvl="0" marL="0" marR="0" rtl="0" algn="ctr">
              <a:spcBef>
                <a:spcPts val="0"/>
              </a:spcBef>
              <a:spcAft>
                <a:spcPts val="0"/>
              </a:spcAft>
              <a:buNone/>
            </a:pPr>
            <a:r>
              <a:rPr lang="en-ZA" sz="1000">
                <a:solidFill>
                  <a:schemeClr val="dk2"/>
                </a:solidFill>
                <a:latin typeface="Open Sans"/>
                <a:ea typeface="Open Sans"/>
                <a:cs typeface="Open Sans"/>
                <a:sym typeface="Open Sans"/>
              </a:rPr>
              <a:t>implementation potential</a:t>
            </a:r>
            <a:endParaRPr sz="1000">
              <a:solidFill>
                <a:schemeClr val="dk2"/>
              </a:solidFill>
              <a:latin typeface="Open Sans"/>
              <a:ea typeface="Open Sans"/>
              <a:cs typeface="Open Sans"/>
              <a:sym typeface="Open Sans"/>
            </a:endParaRPr>
          </a:p>
          <a:p>
            <a:pPr indent="0" lvl="0" marL="0" marR="0" rtl="0" algn="ctr">
              <a:spcBef>
                <a:spcPts val="0"/>
              </a:spcBef>
              <a:spcAft>
                <a:spcPts val="0"/>
              </a:spcAft>
              <a:buNone/>
            </a:pPr>
            <a:r>
              <a:rPr lang="en-ZA" sz="1000">
                <a:solidFill>
                  <a:schemeClr val="dk2"/>
                </a:solidFill>
                <a:latin typeface="Open Sans"/>
                <a:ea typeface="Open Sans"/>
                <a:cs typeface="Open Sans"/>
                <a:sym typeface="Open Sans"/>
              </a:rPr>
              <a:t>of the policy</a:t>
            </a:r>
            <a:endParaRPr sz="1000">
              <a:solidFill>
                <a:schemeClr val="dk2"/>
              </a:solidFill>
              <a:latin typeface="Open Sans"/>
              <a:ea typeface="Open Sans"/>
              <a:cs typeface="Open Sans"/>
              <a:sym typeface="Open Sans"/>
            </a:endParaRPr>
          </a:p>
          <a:p>
            <a:pPr indent="0" lvl="0" marL="0" marR="0" rtl="0" algn="ctr">
              <a:spcBef>
                <a:spcPts val="0"/>
              </a:spcBef>
              <a:spcAft>
                <a:spcPts val="0"/>
              </a:spcAft>
              <a:buNone/>
            </a:pPr>
            <a:r>
              <a:rPr lang="en-ZA" sz="1000">
                <a:solidFill>
                  <a:schemeClr val="dk2"/>
                </a:solidFill>
                <a:latin typeface="Open Sans"/>
                <a:ea typeface="Open Sans"/>
                <a:cs typeface="Open Sans"/>
                <a:sym typeface="Open Sans"/>
              </a:rPr>
              <a:t>(Section 8.2)</a:t>
            </a:r>
            <a:endParaRPr sz="1000">
              <a:solidFill>
                <a:schemeClr val="dk2"/>
              </a:solidFill>
              <a:latin typeface="Open Sans"/>
              <a:ea typeface="Open Sans"/>
              <a:cs typeface="Open Sans"/>
              <a:sym typeface="Open Sans"/>
            </a:endParaRPr>
          </a:p>
        </p:txBody>
      </p:sp>
      <p:sp>
        <p:nvSpPr>
          <p:cNvPr id="1105" name="Google Shape;1105;p63">
            <a:hlinkClick action="ppaction://hlinksldjump" r:id="rId4"/>
          </p:cNvPr>
          <p:cNvSpPr/>
          <p:nvPr/>
        </p:nvSpPr>
        <p:spPr>
          <a:xfrm>
            <a:off x="2954431" y="2069850"/>
            <a:ext cx="2076000" cy="1602000"/>
          </a:xfrm>
          <a:prstGeom prst="roundRect">
            <a:avLst>
              <a:gd fmla="val 16667" name="adj"/>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ZA" sz="1000">
                <a:solidFill>
                  <a:schemeClr val="dk2"/>
                </a:solidFill>
                <a:latin typeface="Open Sans"/>
                <a:ea typeface="Open Sans"/>
                <a:cs typeface="Open Sans"/>
                <a:sym typeface="Open Sans"/>
              </a:rPr>
              <a:t>Refine the maximum</a:t>
            </a:r>
            <a:endParaRPr sz="1000">
              <a:solidFill>
                <a:schemeClr val="dk2"/>
              </a:solidFill>
              <a:latin typeface="Open Sans"/>
              <a:ea typeface="Open Sans"/>
              <a:cs typeface="Open Sans"/>
              <a:sym typeface="Open Sans"/>
            </a:endParaRPr>
          </a:p>
          <a:p>
            <a:pPr indent="0" lvl="0" marL="0" marR="0" rtl="0" algn="ctr">
              <a:spcBef>
                <a:spcPts val="0"/>
              </a:spcBef>
              <a:spcAft>
                <a:spcPts val="0"/>
              </a:spcAft>
              <a:buNone/>
            </a:pPr>
            <a:r>
              <a:rPr lang="en-ZA" sz="1000">
                <a:solidFill>
                  <a:schemeClr val="dk2"/>
                </a:solidFill>
                <a:latin typeface="Open Sans"/>
                <a:ea typeface="Open Sans"/>
                <a:cs typeface="Open Sans"/>
                <a:sym typeface="Open Sans"/>
              </a:rPr>
              <a:t>implementation potential to</a:t>
            </a:r>
            <a:endParaRPr sz="1000">
              <a:solidFill>
                <a:schemeClr val="dk2"/>
              </a:solidFill>
              <a:latin typeface="Open Sans"/>
              <a:ea typeface="Open Sans"/>
              <a:cs typeface="Open Sans"/>
              <a:sym typeface="Open Sans"/>
            </a:endParaRPr>
          </a:p>
          <a:p>
            <a:pPr indent="0" lvl="0" marL="0" marR="0" rtl="0" algn="ctr">
              <a:spcBef>
                <a:spcPts val="0"/>
              </a:spcBef>
              <a:spcAft>
                <a:spcPts val="0"/>
              </a:spcAft>
              <a:buNone/>
            </a:pPr>
            <a:r>
              <a:rPr lang="en-ZA" sz="1000">
                <a:solidFill>
                  <a:schemeClr val="dk2"/>
                </a:solidFill>
                <a:latin typeface="Open Sans"/>
                <a:ea typeface="Open Sans"/>
                <a:cs typeface="Open Sans"/>
                <a:sym typeface="Open Sans"/>
              </a:rPr>
              <a:t>the likely implementation</a:t>
            </a:r>
            <a:endParaRPr sz="1000">
              <a:solidFill>
                <a:schemeClr val="dk2"/>
              </a:solidFill>
              <a:latin typeface="Open Sans"/>
              <a:ea typeface="Open Sans"/>
              <a:cs typeface="Open Sans"/>
              <a:sym typeface="Open Sans"/>
            </a:endParaRPr>
          </a:p>
          <a:p>
            <a:pPr indent="0" lvl="0" marL="0" marR="0" rtl="0" algn="ctr">
              <a:spcBef>
                <a:spcPts val="0"/>
              </a:spcBef>
              <a:spcAft>
                <a:spcPts val="0"/>
              </a:spcAft>
              <a:buNone/>
            </a:pPr>
            <a:r>
              <a:rPr lang="en-ZA" sz="1000">
                <a:solidFill>
                  <a:schemeClr val="dk2"/>
                </a:solidFill>
                <a:latin typeface="Open Sans"/>
                <a:ea typeface="Open Sans"/>
                <a:cs typeface="Open Sans"/>
                <a:sym typeface="Open Sans"/>
              </a:rPr>
              <a:t>Potential</a:t>
            </a:r>
            <a:endParaRPr sz="1000">
              <a:solidFill>
                <a:schemeClr val="dk2"/>
              </a:solidFill>
              <a:latin typeface="Open Sans"/>
              <a:ea typeface="Open Sans"/>
              <a:cs typeface="Open Sans"/>
              <a:sym typeface="Open Sans"/>
            </a:endParaRPr>
          </a:p>
          <a:p>
            <a:pPr indent="0" lvl="0" marL="0" marR="0" rtl="0" algn="ctr">
              <a:spcBef>
                <a:spcPts val="0"/>
              </a:spcBef>
              <a:spcAft>
                <a:spcPts val="0"/>
              </a:spcAft>
              <a:buNone/>
            </a:pPr>
            <a:r>
              <a:rPr lang="en-ZA" sz="1000">
                <a:solidFill>
                  <a:schemeClr val="dk2"/>
                </a:solidFill>
                <a:latin typeface="Open Sans"/>
                <a:ea typeface="Open Sans"/>
                <a:cs typeface="Open Sans"/>
                <a:sym typeface="Open Sans"/>
              </a:rPr>
              <a:t>(Section 8.3 to 8.5)</a:t>
            </a:r>
            <a:endParaRPr sz="1000">
              <a:solidFill>
                <a:schemeClr val="dk2"/>
              </a:solidFill>
              <a:latin typeface="Open Sans"/>
              <a:ea typeface="Open Sans"/>
              <a:cs typeface="Open Sans"/>
              <a:sym typeface="Open Sans"/>
            </a:endParaRPr>
          </a:p>
        </p:txBody>
      </p:sp>
      <p:sp>
        <p:nvSpPr>
          <p:cNvPr id="1106" name="Google Shape;1106;p63">
            <a:hlinkClick action="ppaction://hlinksldjump" r:id="rId5"/>
          </p:cNvPr>
          <p:cNvSpPr/>
          <p:nvPr/>
        </p:nvSpPr>
        <p:spPr>
          <a:xfrm>
            <a:off x="5453637" y="2069850"/>
            <a:ext cx="2076000" cy="1602000"/>
          </a:xfrm>
          <a:prstGeom prst="roundRect">
            <a:avLst>
              <a:gd fmla="val 16667" name="adj"/>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ZA" sz="1000">
                <a:solidFill>
                  <a:schemeClr val="dk2"/>
                </a:solidFill>
                <a:latin typeface="Open Sans"/>
                <a:ea typeface="Open Sans"/>
                <a:cs typeface="Open Sans"/>
                <a:sym typeface="Open Sans"/>
              </a:rPr>
              <a:t>Estimate the GHG</a:t>
            </a:r>
            <a:endParaRPr sz="1000">
              <a:solidFill>
                <a:schemeClr val="dk2"/>
              </a:solidFill>
              <a:latin typeface="Open Sans"/>
              <a:ea typeface="Open Sans"/>
              <a:cs typeface="Open Sans"/>
              <a:sym typeface="Open Sans"/>
            </a:endParaRPr>
          </a:p>
          <a:p>
            <a:pPr indent="0" lvl="0" marL="0" marR="0" rtl="0" algn="ctr">
              <a:spcBef>
                <a:spcPts val="0"/>
              </a:spcBef>
              <a:spcAft>
                <a:spcPts val="0"/>
              </a:spcAft>
              <a:buNone/>
            </a:pPr>
            <a:r>
              <a:rPr lang="en-ZA" sz="1000">
                <a:solidFill>
                  <a:schemeClr val="dk2"/>
                </a:solidFill>
                <a:latin typeface="Open Sans"/>
                <a:ea typeface="Open Sans"/>
                <a:cs typeface="Open Sans"/>
                <a:sym typeface="Open Sans"/>
              </a:rPr>
              <a:t>impact of the policy</a:t>
            </a:r>
            <a:endParaRPr sz="1000">
              <a:solidFill>
                <a:schemeClr val="dk2"/>
              </a:solidFill>
              <a:latin typeface="Open Sans"/>
              <a:ea typeface="Open Sans"/>
              <a:cs typeface="Open Sans"/>
              <a:sym typeface="Open Sans"/>
            </a:endParaRPr>
          </a:p>
          <a:p>
            <a:pPr indent="0" lvl="0" marL="0" marR="0" rtl="0" algn="ctr">
              <a:spcBef>
                <a:spcPts val="0"/>
              </a:spcBef>
              <a:spcAft>
                <a:spcPts val="0"/>
              </a:spcAft>
              <a:buNone/>
            </a:pPr>
            <a:r>
              <a:rPr lang="en-ZA" sz="1000">
                <a:solidFill>
                  <a:schemeClr val="dk2"/>
                </a:solidFill>
                <a:latin typeface="Open Sans"/>
                <a:ea typeface="Open Sans"/>
                <a:cs typeface="Open Sans"/>
                <a:sym typeface="Open Sans"/>
              </a:rPr>
              <a:t>(Section 8.6)</a:t>
            </a:r>
            <a:endParaRPr sz="1000">
              <a:solidFill>
                <a:schemeClr val="dk2"/>
              </a:solidFill>
              <a:latin typeface="Open Sans"/>
              <a:ea typeface="Open Sans"/>
              <a:cs typeface="Open Sans"/>
              <a:sym typeface="Open Sans"/>
            </a:endParaRPr>
          </a:p>
        </p:txBody>
      </p:sp>
      <p:sp>
        <p:nvSpPr>
          <p:cNvPr id="1107" name="Google Shape;1107;p63"/>
          <p:cNvSpPr txBox="1"/>
          <p:nvPr/>
        </p:nvSpPr>
        <p:spPr>
          <a:xfrm>
            <a:off x="311711" y="1319472"/>
            <a:ext cx="8084100" cy="5232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ZA">
                <a:solidFill>
                  <a:srgbClr val="223F60"/>
                </a:solidFill>
                <a:latin typeface="Open Sans"/>
                <a:ea typeface="Open Sans"/>
                <a:cs typeface="Open Sans"/>
                <a:sym typeface="Open Sans"/>
              </a:rPr>
              <a:t>The likely implementation potential represents the effects that are expected to occur as a result of the policy. </a:t>
            </a:r>
            <a:endParaRPr>
              <a:latin typeface="Open Sans"/>
              <a:ea typeface="Open Sans"/>
              <a:cs typeface="Open Sans"/>
              <a:sym typeface="Open Sans"/>
            </a:endParaRPr>
          </a:p>
        </p:txBody>
      </p:sp>
      <p:sp>
        <p:nvSpPr>
          <p:cNvPr id="1108" name="Google Shape;1108;p63"/>
          <p:cNvSpPr txBox="1"/>
          <p:nvPr>
            <p:ph type="title"/>
          </p:nvPr>
        </p:nvSpPr>
        <p:spPr>
          <a:xfrm>
            <a:off x="311700" y="216425"/>
            <a:ext cx="70743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ZA"/>
              <a:t>Chapter 8. Estimating GHG impacts of the policy ex-ante</a:t>
            </a:r>
            <a:endParaRPr/>
          </a:p>
        </p:txBody>
      </p:sp>
      <p:cxnSp>
        <p:nvCxnSpPr>
          <p:cNvPr id="1109" name="Google Shape;1109;p63"/>
          <p:cNvCxnSpPr>
            <a:stCxn id="1104" idx="3"/>
            <a:endCxn id="1105" idx="1"/>
          </p:cNvCxnSpPr>
          <p:nvPr/>
        </p:nvCxnSpPr>
        <p:spPr>
          <a:xfrm>
            <a:off x="2531225" y="2870850"/>
            <a:ext cx="423300" cy="0"/>
          </a:xfrm>
          <a:prstGeom prst="straightConnector1">
            <a:avLst/>
          </a:prstGeom>
          <a:noFill/>
          <a:ln cap="flat" cmpd="sng" w="9525">
            <a:solidFill>
              <a:schemeClr val="dk2"/>
            </a:solidFill>
            <a:prstDash val="solid"/>
            <a:round/>
            <a:headEnd len="med" w="med" type="none"/>
            <a:tailEnd len="med" w="med" type="triangle"/>
          </a:ln>
        </p:spPr>
      </p:cxnSp>
      <p:cxnSp>
        <p:nvCxnSpPr>
          <p:cNvPr id="1110" name="Google Shape;1110;p63"/>
          <p:cNvCxnSpPr>
            <a:stCxn id="1105" idx="3"/>
            <a:endCxn id="1106" idx="1"/>
          </p:cNvCxnSpPr>
          <p:nvPr/>
        </p:nvCxnSpPr>
        <p:spPr>
          <a:xfrm>
            <a:off x="5030431" y="2870850"/>
            <a:ext cx="423300" cy="0"/>
          </a:xfrm>
          <a:prstGeom prst="straightConnector1">
            <a:avLst/>
          </a:prstGeom>
          <a:noFill/>
          <a:ln cap="flat" cmpd="sng" w="9525">
            <a:solidFill>
              <a:schemeClr val="dk2"/>
            </a:solidFill>
            <a:prstDash val="solid"/>
            <a:round/>
            <a:headEnd len="med" w="med" type="none"/>
            <a:tailEnd len="med" w="med" type="triangle"/>
          </a:ln>
        </p:spPr>
      </p:cxnSp>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15" name="Shape 1115"/>
        <p:cNvGrpSpPr/>
        <p:nvPr/>
      </p:nvGrpSpPr>
      <p:grpSpPr>
        <a:xfrm>
          <a:off x="0" y="0"/>
          <a:ext cx="0" cy="0"/>
          <a:chOff x="0" y="0"/>
          <a:chExt cx="0" cy="0"/>
        </a:xfrm>
      </p:grpSpPr>
      <p:sp>
        <p:nvSpPr>
          <p:cNvPr id="1116" name="Google Shape;1116;p64"/>
          <p:cNvSpPr/>
          <p:nvPr/>
        </p:nvSpPr>
        <p:spPr>
          <a:xfrm>
            <a:off x="651850" y="1076637"/>
            <a:ext cx="1625998" cy="1601908"/>
          </a:xfrm>
          <a:custGeom>
            <a:rect b="b" l="l" r="r" t="t"/>
            <a:pathLst>
              <a:path extrusionOk="0" h="854351" w="1248367">
                <a:moveTo>
                  <a:pt x="0" y="85435"/>
                </a:moveTo>
                <a:cubicBezTo>
                  <a:pt x="0" y="38251"/>
                  <a:pt x="38251" y="0"/>
                  <a:pt x="85435" y="0"/>
                </a:cubicBezTo>
                <a:lnTo>
                  <a:pt x="1162932" y="0"/>
                </a:lnTo>
                <a:cubicBezTo>
                  <a:pt x="1210116" y="0"/>
                  <a:pt x="1248367" y="38251"/>
                  <a:pt x="1248367" y="85435"/>
                </a:cubicBezTo>
                <a:lnTo>
                  <a:pt x="1248367" y="768916"/>
                </a:lnTo>
                <a:cubicBezTo>
                  <a:pt x="1248367" y="816100"/>
                  <a:pt x="1210116" y="854351"/>
                  <a:pt x="1162932" y="854351"/>
                </a:cubicBezTo>
                <a:lnTo>
                  <a:pt x="85435" y="854351"/>
                </a:lnTo>
                <a:cubicBezTo>
                  <a:pt x="38251" y="854351"/>
                  <a:pt x="0" y="816100"/>
                  <a:pt x="0" y="768916"/>
                </a:cubicBezTo>
                <a:lnTo>
                  <a:pt x="0" y="85435"/>
                </a:lnTo>
                <a:close/>
              </a:path>
            </a:pathLst>
          </a:custGeom>
          <a:solidFill>
            <a:schemeClr val="dk2"/>
          </a:solidFill>
          <a:ln cap="flat" cmpd="sng" w="12700">
            <a:solidFill>
              <a:schemeClr val="lt2"/>
            </a:solidFill>
            <a:prstDash val="solid"/>
            <a:miter lim="800000"/>
            <a:headEnd len="sm" w="sm" type="none"/>
            <a:tailEnd len="sm" w="sm" type="none"/>
          </a:ln>
        </p:spPr>
        <p:txBody>
          <a:bodyPr anchorCtr="0" anchor="ctr" bIns="74550" lIns="74550" spcFirstLastPara="1" rIns="74550" wrap="square" tIns="74550">
            <a:noAutofit/>
          </a:bodyPr>
          <a:lstStyle/>
          <a:p>
            <a:pPr indent="0" lvl="0" marL="0" marR="0" rtl="0" algn="ctr">
              <a:lnSpc>
                <a:spcPct val="90000"/>
              </a:lnSpc>
              <a:spcBef>
                <a:spcPts val="0"/>
              </a:spcBef>
              <a:spcAft>
                <a:spcPts val="0"/>
              </a:spcAft>
              <a:buClr>
                <a:schemeClr val="lt1"/>
              </a:buClr>
              <a:buSzPts val="1300"/>
              <a:buFont typeface="Arial"/>
              <a:buNone/>
            </a:pPr>
            <a:r>
              <a:rPr lang="en-ZA" sz="800">
                <a:solidFill>
                  <a:schemeClr val="lt1"/>
                </a:solidFill>
                <a:latin typeface="Open Sans"/>
                <a:ea typeface="Open Sans"/>
                <a:cs typeface="Open Sans"/>
                <a:sym typeface="Open Sans"/>
              </a:rPr>
              <a:t>Estimate the maximum implementation potential of the policy </a:t>
            </a:r>
            <a:endParaRPr sz="800">
              <a:latin typeface="Open Sans"/>
              <a:ea typeface="Open Sans"/>
              <a:cs typeface="Open Sans"/>
              <a:sym typeface="Open Sans"/>
            </a:endParaRPr>
          </a:p>
          <a:p>
            <a:pPr indent="0" lvl="0" marL="0" marR="0" rtl="0" algn="ctr">
              <a:lnSpc>
                <a:spcPct val="90000"/>
              </a:lnSpc>
              <a:spcBef>
                <a:spcPts val="455"/>
              </a:spcBef>
              <a:spcAft>
                <a:spcPts val="0"/>
              </a:spcAft>
              <a:buClr>
                <a:schemeClr val="lt1"/>
              </a:buClr>
              <a:buSzPts val="1300"/>
              <a:buFont typeface="Arial"/>
              <a:buNone/>
            </a:pPr>
            <a:r>
              <a:rPr lang="en-ZA" sz="800">
                <a:solidFill>
                  <a:schemeClr val="lt1"/>
                </a:solidFill>
                <a:latin typeface="Open Sans"/>
                <a:ea typeface="Open Sans"/>
                <a:cs typeface="Open Sans"/>
                <a:sym typeface="Open Sans"/>
              </a:rPr>
              <a:t>(Section 8.2)</a:t>
            </a:r>
            <a:endParaRPr sz="800">
              <a:solidFill>
                <a:schemeClr val="lt1"/>
              </a:solidFill>
              <a:latin typeface="Open Sans"/>
              <a:ea typeface="Open Sans"/>
              <a:cs typeface="Open Sans"/>
              <a:sym typeface="Open Sans"/>
            </a:endParaRPr>
          </a:p>
        </p:txBody>
      </p:sp>
      <p:sp>
        <p:nvSpPr>
          <p:cNvPr id="1117" name="Google Shape;1117;p64"/>
          <p:cNvSpPr/>
          <p:nvPr/>
        </p:nvSpPr>
        <p:spPr>
          <a:xfrm>
            <a:off x="2340320" y="1703407"/>
            <a:ext cx="313614" cy="393960"/>
          </a:xfrm>
          <a:custGeom>
            <a:rect b="b" l="l" r="r" t="t"/>
            <a:pathLst>
              <a:path extrusionOk="0" h="309595" w="264653">
                <a:moveTo>
                  <a:pt x="0" y="61919"/>
                </a:moveTo>
                <a:lnTo>
                  <a:pt x="132327" y="61919"/>
                </a:lnTo>
                <a:lnTo>
                  <a:pt x="132327" y="0"/>
                </a:lnTo>
                <a:lnTo>
                  <a:pt x="264653" y="154798"/>
                </a:lnTo>
                <a:lnTo>
                  <a:pt x="132327" y="309595"/>
                </a:lnTo>
                <a:lnTo>
                  <a:pt x="132327" y="247676"/>
                </a:lnTo>
                <a:lnTo>
                  <a:pt x="0" y="247676"/>
                </a:lnTo>
                <a:lnTo>
                  <a:pt x="0" y="61919"/>
                </a:lnTo>
                <a:close/>
              </a:path>
            </a:pathLst>
          </a:custGeom>
          <a:solidFill>
            <a:schemeClr val="dk2"/>
          </a:solidFill>
          <a:ln>
            <a:noFill/>
          </a:ln>
        </p:spPr>
        <p:txBody>
          <a:bodyPr anchorCtr="0" anchor="ctr" bIns="61900" lIns="0" spcFirstLastPara="1" rIns="79375" wrap="square" tIns="61900">
            <a:noAutofit/>
          </a:bodyPr>
          <a:lstStyle/>
          <a:p>
            <a:pPr indent="0" lvl="0" marL="0" marR="0" rtl="0" algn="ctr">
              <a:lnSpc>
                <a:spcPct val="90000"/>
              </a:lnSpc>
              <a:spcBef>
                <a:spcPts val="0"/>
              </a:spcBef>
              <a:spcAft>
                <a:spcPts val="0"/>
              </a:spcAft>
              <a:buClr>
                <a:schemeClr val="dk1"/>
              </a:buClr>
              <a:buSzPts val="1400"/>
              <a:buFont typeface="Arial"/>
              <a:buNone/>
            </a:pPr>
            <a:r>
              <a:t/>
            </a:r>
            <a:endParaRPr sz="800">
              <a:solidFill>
                <a:schemeClr val="lt1"/>
              </a:solidFill>
              <a:latin typeface="Open Sans"/>
              <a:ea typeface="Open Sans"/>
              <a:cs typeface="Open Sans"/>
              <a:sym typeface="Open Sans"/>
            </a:endParaRPr>
          </a:p>
        </p:txBody>
      </p:sp>
      <p:sp>
        <p:nvSpPr>
          <p:cNvPr id="1118" name="Google Shape;1118;p64"/>
          <p:cNvSpPr/>
          <p:nvPr/>
        </p:nvSpPr>
        <p:spPr>
          <a:xfrm>
            <a:off x="2723282" y="1076637"/>
            <a:ext cx="1625998" cy="1601908"/>
          </a:xfrm>
          <a:custGeom>
            <a:rect b="b" l="l" r="r" t="t"/>
            <a:pathLst>
              <a:path extrusionOk="0" h="854351" w="1248367">
                <a:moveTo>
                  <a:pt x="0" y="85435"/>
                </a:moveTo>
                <a:cubicBezTo>
                  <a:pt x="0" y="38251"/>
                  <a:pt x="38251" y="0"/>
                  <a:pt x="85435" y="0"/>
                </a:cubicBezTo>
                <a:lnTo>
                  <a:pt x="1162932" y="0"/>
                </a:lnTo>
                <a:cubicBezTo>
                  <a:pt x="1210116" y="0"/>
                  <a:pt x="1248367" y="38251"/>
                  <a:pt x="1248367" y="85435"/>
                </a:cubicBezTo>
                <a:lnTo>
                  <a:pt x="1248367" y="768916"/>
                </a:lnTo>
                <a:cubicBezTo>
                  <a:pt x="1248367" y="816100"/>
                  <a:pt x="1210116" y="854351"/>
                  <a:pt x="1162932" y="854351"/>
                </a:cubicBezTo>
                <a:lnTo>
                  <a:pt x="85435" y="854351"/>
                </a:lnTo>
                <a:cubicBezTo>
                  <a:pt x="38251" y="854351"/>
                  <a:pt x="0" y="816100"/>
                  <a:pt x="0" y="768916"/>
                </a:cubicBezTo>
                <a:lnTo>
                  <a:pt x="0" y="85435"/>
                </a:lnTo>
                <a:close/>
              </a:path>
            </a:pathLst>
          </a:custGeom>
          <a:solidFill>
            <a:schemeClr val="dk1"/>
          </a:solidFill>
          <a:ln cap="flat" cmpd="sng" w="12700">
            <a:solidFill>
              <a:schemeClr val="accent3"/>
            </a:solidFill>
            <a:prstDash val="solid"/>
            <a:miter lim="800000"/>
            <a:headEnd len="sm" w="sm" type="none"/>
            <a:tailEnd len="sm" w="sm" type="none"/>
          </a:ln>
        </p:spPr>
        <p:txBody>
          <a:bodyPr anchorCtr="0" anchor="ctr" bIns="74550" lIns="74550" spcFirstLastPara="1" rIns="74550" wrap="square" tIns="74550">
            <a:noAutofit/>
          </a:bodyPr>
          <a:lstStyle/>
          <a:p>
            <a:pPr indent="0" lvl="0" marL="0" marR="0" rtl="0" algn="ctr">
              <a:lnSpc>
                <a:spcPct val="90000"/>
              </a:lnSpc>
              <a:spcBef>
                <a:spcPts val="0"/>
              </a:spcBef>
              <a:spcAft>
                <a:spcPts val="0"/>
              </a:spcAft>
              <a:buClr>
                <a:schemeClr val="lt1"/>
              </a:buClr>
              <a:buSzPts val="1300"/>
              <a:buFont typeface="Arial"/>
              <a:buNone/>
            </a:pPr>
            <a:r>
              <a:rPr lang="en-ZA" sz="800">
                <a:solidFill>
                  <a:schemeClr val="lt1"/>
                </a:solidFill>
                <a:latin typeface="Open Sans"/>
                <a:ea typeface="Open Sans"/>
                <a:cs typeface="Open Sans"/>
                <a:sym typeface="Open Sans"/>
              </a:rPr>
              <a:t>Refine the implementation potential bated on policy design characteristics and national circumstances</a:t>
            </a:r>
            <a:endParaRPr sz="800">
              <a:latin typeface="Open Sans"/>
              <a:ea typeface="Open Sans"/>
              <a:cs typeface="Open Sans"/>
              <a:sym typeface="Open Sans"/>
            </a:endParaRPr>
          </a:p>
          <a:p>
            <a:pPr indent="0" lvl="0" marL="0" marR="0" rtl="0" algn="ctr">
              <a:lnSpc>
                <a:spcPct val="90000"/>
              </a:lnSpc>
              <a:spcBef>
                <a:spcPts val="455"/>
              </a:spcBef>
              <a:spcAft>
                <a:spcPts val="0"/>
              </a:spcAft>
              <a:buClr>
                <a:schemeClr val="lt1"/>
              </a:buClr>
              <a:buSzPts val="1300"/>
              <a:buFont typeface="Arial"/>
              <a:buNone/>
            </a:pPr>
            <a:r>
              <a:rPr lang="en-ZA" sz="800">
                <a:solidFill>
                  <a:schemeClr val="lt1"/>
                </a:solidFill>
                <a:latin typeface="Open Sans"/>
                <a:ea typeface="Open Sans"/>
                <a:cs typeface="Open Sans"/>
                <a:sym typeface="Open Sans"/>
              </a:rPr>
              <a:t>(Section 8.3)</a:t>
            </a:r>
            <a:endParaRPr sz="800">
              <a:solidFill>
                <a:schemeClr val="lt1"/>
              </a:solidFill>
              <a:latin typeface="Open Sans"/>
              <a:ea typeface="Open Sans"/>
              <a:cs typeface="Open Sans"/>
              <a:sym typeface="Open Sans"/>
            </a:endParaRPr>
          </a:p>
        </p:txBody>
      </p:sp>
      <p:sp>
        <p:nvSpPr>
          <p:cNvPr id="1119" name="Google Shape;1119;p64"/>
          <p:cNvSpPr/>
          <p:nvPr/>
        </p:nvSpPr>
        <p:spPr>
          <a:xfrm>
            <a:off x="4411752" y="1703407"/>
            <a:ext cx="313614" cy="393960"/>
          </a:xfrm>
          <a:custGeom>
            <a:rect b="b" l="l" r="r" t="t"/>
            <a:pathLst>
              <a:path extrusionOk="0" h="309595" w="264653">
                <a:moveTo>
                  <a:pt x="0" y="61919"/>
                </a:moveTo>
                <a:lnTo>
                  <a:pt x="132327" y="61919"/>
                </a:lnTo>
                <a:lnTo>
                  <a:pt x="132327" y="0"/>
                </a:lnTo>
                <a:lnTo>
                  <a:pt x="264653" y="154798"/>
                </a:lnTo>
                <a:lnTo>
                  <a:pt x="132327" y="309595"/>
                </a:lnTo>
                <a:lnTo>
                  <a:pt x="132327" y="247676"/>
                </a:lnTo>
                <a:lnTo>
                  <a:pt x="0" y="247676"/>
                </a:lnTo>
                <a:lnTo>
                  <a:pt x="0" y="61919"/>
                </a:lnTo>
                <a:close/>
              </a:path>
            </a:pathLst>
          </a:custGeom>
          <a:solidFill>
            <a:schemeClr val="dk2"/>
          </a:solidFill>
          <a:ln>
            <a:noFill/>
          </a:ln>
        </p:spPr>
        <p:txBody>
          <a:bodyPr anchorCtr="0" anchor="ctr" bIns="61900" lIns="0" spcFirstLastPara="1" rIns="79375" wrap="square" tIns="61900">
            <a:noAutofit/>
          </a:bodyPr>
          <a:lstStyle/>
          <a:p>
            <a:pPr indent="0" lvl="0" marL="0" marR="0" rtl="0" algn="ctr">
              <a:lnSpc>
                <a:spcPct val="90000"/>
              </a:lnSpc>
              <a:spcBef>
                <a:spcPts val="0"/>
              </a:spcBef>
              <a:spcAft>
                <a:spcPts val="0"/>
              </a:spcAft>
              <a:buClr>
                <a:schemeClr val="dk1"/>
              </a:buClr>
              <a:buSzPts val="1400"/>
              <a:buFont typeface="Arial"/>
              <a:buNone/>
            </a:pPr>
            <a:r>
              <a:t/>
            </a:r>
            <a:endParaRPr sz="800">
              <a:solidFill>
                <a:schemeClr val="lt1"/>
              </a:solidFill>
              <a:latin typeface="Open Sans"/>
              <a:ea typeface="Open Sans"/>
              <a:cs typeface="Open Sans"/>
              <a:sym typeface="Open Sans"/>
            </a:endParaRPr>
          </a:p>
        </p:txBody>
      </p:sp>
      <p:sp>
        <p:nvSpPr>
          <p:cNvPr id="1120" name="Google Shape;1120;p64"/>
          <p:cNvSpPr/>
          <p:nvPr/>
        </p:nvSpPr>
        <p:spPr>
          <a:xfrm>
            <a:off x="4794715" y="1076637"/>
            <a:ext cx="1625998" cy="1601908"/>
          </a:xfrm>
          <a:custGeom>
            <a:rect b="b" l="l" r="r" t="t"/>
            <a:pathLst>
              <a:path extrusionOk="0" h="854351" w="1248367">
                <a:moveTo>
                  <a:pt x="0" y="85435"/>
                </a:moveTo>
                <a:cubicBezTo>
                  <a:pt x="0" y="38251"/>
                  <a:pt x="38251" y="0"/>
                  <a:pt x="85435" y="0"/>
                </a:cubicBezTo>
                <a:lnTo>
                  <a:pt x="1162932" y="0"/>
                </a:lnTo>
                <a:cubicBezTo>
                  <a:pt x="1210116" y="0"/>
                  <a:pt x="1248367" y="38251"/>
                  <a:pt x="1248367" y="85435"/>
                </a:cubicBezTo>
                <a:lnTo>
                  <a:pt x="1248367" y="768916"/>
                </a:lnTo>
                <a:cubicBezTo>
                  <a:pt x="1248367" y="816100"/>
                  <a:pt x="1210116" y="854351"/>
                  <a:pt x="1162932" y="854351"/>
                </a:cubicBezTo>
                <a:lnTo>
                  <a:pt x="85435" y="854351"/>
                </a:lnTo>
                <a:cubicBezTo>
                  <a:pt x="38251" y="854351"/>
                  <a:pt x="0" y="816100"/>
                  <a:pt x="0" y="768916"/>
                </a:cubicBezTo>
                <a:lnTo>
                  <a:pt x="0" y="85435"/>
                </a:lnTo>
                <a:close/>
              </a:path>
            </a:pathLst>
          </a:custGeom>
          <a:solidFill>
            <a:schemeClr val="accent1"/>
          </a:solidFill>
          <a:ln cap="flat" cmpd="sng" w="12700">
            <a:solidFill>
              <a:schemeClr val="lt2"/>
            </a:solidFill>
            <a:prstDash val="solid"/>
            <a:miter lim="800000"/>
            <a:headEnd len="sm" w="sm" type="none"/>
            <a:tailEnd len="sm" w="sm" type="none"/>
          </a:ln>
        </p:spPr>
        <p:txBody>
          <a:bodyPr anchorCtr="0" anchor="ctr" bIns="74550" lIns="74550" spcFirstLastPara="1" rIns="74550" wrap="square" tIns="74550">
            <a:noAutofit/>
          </a:bodyPr>
          <a:lstStyle/>
          <a:p>
            <a:pPr indent="0" lvl="0" marL="0" marR="0" rtl="0" algn="ctr">
              <a:lnSpc>
                <a:spcPct val="90000"/>
              </a:lnSpc>
              <a:spcBef>
                <a:spcPts val="0"/>
              </a:spcBef>
              <a:spcAft>
                <a:spcPts val="0"/>
              </a:spcAft>
              <a:buClr>
                <a:schemeClr val="lt1"/>
              </a:buClr>
              <a:buSzPts val="1300"/>
              <a:buFont typeface="Arial"/>
              <a:buNone/>
            </a:pPr>
            <a:r>
              <a:rPr lang="en-ZA" sz="800">
                <a:solidFill>
                  <a:schemeClr val="lt1"/>
                </a:solidFill>
                <a:latin typeface="Open Sans"/>
                <a:ea typeface="Open Sans"/>
                <a:cs typeface="Open Sans"/>
                <a:sym typeface="Open Sans"/>
              </a:rPr>
              <a:t>Refine the implementation potential based on financial feasibility</a:t>
            </a:r>
            <a:endParaRPr sz="800">
              <a:latin typeface="Open Sans"/>
              <a:ea typeface="Open Sans"/>
              <a:cs typeface="Open Sans"/>
              <a:sym typeface="Open Sans"/>
            </a:endParaRPr>
          </a:p>
          <a:p>
            <a:pPr indent="0" lvl="0" marL="0" marR="0" rtl="0" algn="ctr">
              <a:lnSpc>
                <a:spcPct val="90000"/>
              </a:lnSpc>
              <a:spcBef>
                <a:spcPts val="455"/>
              </a:spcBef>
              <a:spcAft>
                <a:spcPts val="0"/>
              </a:spcAft>
              <a:buClr>
                <a:schemeClr val="lt1"/>
              </a:buClr>
              <a:buSzPts val="1300"/>
              <a:buFont typeface="Arial"/>
              <a:buNone/>
            </a:pPr>
            <a:r>
              <a:rPr lang="en-ZA" sz="800">
                <a:solidFill>
                  <a:schemeClr val="lt1"/>
                </a:solidFill>
                <a:latin typeface="Open Sans"/>
                <a:ea typeface="Open Sans"/>
                <a:cs typeface="Open Sans"/>
                <a:sym typeface="Open Sans"/>
              </a:rPr>
              <a:t>(Section 8.4)</a:t>
            </a:r>
            <a:endParaRPr sz="800">
              <a:solidFill>
                <a:schemeClr val="lt1"/>
              </a:solidFill>
              <a:latin typeface="Open Sans"/>
              <a:ea typeface="Open Sans"/>
              <a:cs typeface="Open Sans"/>
              <a:sym typeface="Open Sans"/>
            </a:endParaRPr>
          </a:p>
        </p:txBody>
      </p:sp>
      <p:sp>
        <p:nvSpPr>
          <p:cNvPr id="1121" name="Google Shape;1121;p64"/>
          <p:cNvSpPr/>
          <p:nvPr/>
        </p:nvSpPr>
        <p:spPr>
          <a:xfrm>
            <a:off x="6483185" y="1703407"/>
            <a:ext cx="313614" cy="393960"/>
          </a:xfrm>
          <a:custGeom>
            <a:rect b="b" l="l" r="r" t="t"/>
            <a:pathLst>
              <a:path extrusionOk="0" h="309595" w="264653">
                <a:moveTo>
                  <a:pt x="0" y="61919"/>
                </a:moveTo>
                <a:lnTo>
                  <a:pt x="132327" y="61919"/>
                </a:lnTo>
                <a:lnTo>
                  <a:pt x="132327" y="0"/>
                </a:lnTo>
                <a:lnTo>
                  <a:pt x="264653" y="154798"/>
                </a:lnTo>
                <a:lnTo>
                  <a:pt x="132327" y="309595"/>
                </a:lnTo>
                <a:lnTo>
                  <a:pt x="132327" y="247676"/>
                </a:lnTo>
                <a:lnTo>
                  <a:pt x="0" y="247676"/>
                </a:lnTo>
                <a:lnTo>
                  <a:pt x="0" y="61919"/>
                </a:lnTo>
                <a:close/>
              </a:path>
            </a:pathLst>
          </a:custGeom>
          <a:solidFill>
            <a:schemeClr val="dk2"/>
          </a:solidFill>
          <a:ln>
            <a:noFill/>
          </a:ln>
        </p:spPr>
        <p:txBody>
          <a:bodyPr anchorCtr="0" anchor="ctr" bIns="61900" lIns="0" spcFirstLastPara="1" rIns="79375" wrap="square" tIns="61900">
            <a:noAutofit/>
          </a:bodyPr>
          <a:lstStyle/>
          <a:p>
            <a:pPr indent="0" lvl="0" marL="0" marR="0" rtl="0" algn="ctr">
              <a:lnSpc>
                <a:spcPct val="90000"/>
              </a:lnSpc>
              <a:spcBef>
                <a:spcPts val="0"/>
              </a:spcBef>
              <a:spcAft>
                <a:spcPts val="0"/>
              </a:spcAft>
              <a:buClr>
                <a:schemeClr val="dk1"/>
              </a:buClr>
              <a:buSzPts val="1400"/>
              <a:buFont typeface="Arial"/>
              <a:buNone/>
            </a:pPr>
            <a:r>
              <a:t/>
            </a:r>
            <a:endParaRPr sz="800">
              <a:solidFill>
                <a:schemeClr val="lt1"/>
              </a:solidFill>
              <a:latin typeface="Open Sans"/>
              <a:ea typeface="Open Sans"/>
              <a:cs typeface="Open Sans"/>
              <a:sym typeface="Open Sans"/>
            </a:endParaRPr>
          </a:p>
        </p:txBody>
      </p:sp>
      <p:sp>
        <p:nvSpPr>
          <p:cNvPr id="1122" name="Google Shape;1122;p64"/>
          <p:cNvSpPr/>
          <p:nvPr/>
        </p:nvSpPr>
        <p:spPr>
          <a:xfrm>
            <a:off x="6866147" y="1076637"/>
            <a:ext cx="1625998" cy="1601908"/>
          </a:xfrm>
          <a:custGeom>
            <a:rect b="b" l="l" r="r" t="t"/>
            <a:pathLst>
              <a:path extrusionOk="0" h="854351" w="1248367">
                <a:moveTo>
                  <a:pt x="0" y="85435"/>
                </a:moveTo>
                <a:cubicBezTo>
                  <a:pt x="0" y="38251"/>
                  <a:pt x="38251" y="0"/>
                  <a:pt x="85435" y="0"/>
                </a:cubicBezTo>
                <a:lnTo>
                  <a:pt x="1162932" y="0"/>
                </a:lnTo>
                <a:cubicBezTo>
                  <a:pt x="1210116" y="0"/>
                  <a:pt x="1248367" y="38251"/>
                  <a:pt x="1248367" y="85435"/>
                </a:cubicBezTo>
                <a:lnTo>
                  <a:pt x="1248367" y="768916"/>
                </a:lnTo>
                <a:cubicBezTo>
                  <a:pt x="1248367" y="816100"/>
                  <a:pt x="1210116" y="854351"/>
                  <a:pt x="1162932" y="854351"/>
                </a:cubicBezTo>
                <a:lnTo>
                  <a:pt x="85435" y="854351"/>
                </a:lnTo>
                <a:cubicBezTo>
                  <a:pt x="38251" y="854351"/>
                  <a:pt x="0" y="816100"/>
                  <a:pt x="0" y="768916"/>
                </a:cubicBezTo>
                <a:lnTo>
                  <a:pt x="0" y="85435"/>
                </a:lnTo>
                <a:close/>
              </a:path>
            </a:pathLst>
          </a:custGeom>
          <a:solidFill>
            <a:schemeClr val="lt1"/>
          </a:solidFill>
          <a:ln cap="flat" cmpd="sng" w="12700">
            <a:solidFill>
              <a:schemeClr val="lt2"/>
            </a:solidFill>
            <a:prstDash val="solid"/>
            <a:miter lim="800000"/>
            <a:headEnd len="sm" w="sm" type="none"/>
            <a:tailEnd len="sm" w="sm" type="none"/>
          </a:ln>
        </p:spPr>
        <p:txBody>
          <a:bodyPr anchorCtr="0" anchor="ctr" bIns="74550" lIns="74550" spcFirstLastPara="1" rIns="74550" wrap="square" tIns="74550">
            <a:noAutofit/>
          </a:bodyPr>
          <a:lstStyle/>
          <a:p>
            <a:pPr indent="0" lvl="0" marL="0" marR="0" rtl="0" algn="ctr">
              <a:lnSpc>
                <a:spcPct val="90000"/>
              </a:lnSpc>
              <a:spcBef>
                <a:spcPts val="0"/>
              </a:spcBef>
              <a:spcAft>
                <a:spcPts val="0"/>
              </a:spcAft>
              <a:buClr>
                <a:schemeClr val="dk1"/>
              </a:buClr>
              <a:buSzPts val="1300"/>
              <a:buFont typeface="Arial"/>
              <a:buNone/>
            </a:pPr>
            <a:r>
              <a:rPr lang="en-ZA" sz="800">
                <a:solidFill>
                  <a:schemeClr val="dk2"/>
                </a:solidFill>
                <a:latin typeface="Open Sans"/>
                <a:ea typeface="Open Sans"/>
                <a:cs typeface="Open Sans"/>
                <a:sym typeface="Open Sans"/>
              </a:rPr>
              <a:t>Refine the implementation potential based on other barriers </a:t>
            </a:r>
            <a:endParaRPr sz="800">
              <a:solidFill>
                <a:schemeClr val="dk2"/>
              </a:solidFill>
              <a:latin typeface="Open Sans"/>
              <a:ea typeface="Open Sans"/>
              <a:cs typeface="Open Sans"/>
              <a:sym typeface="Open Sans"/>
            </a:endParaRPr>
          </a:p>
          <a:p>
            <a:pPr indent="0" lvl="0" marL="0" marR="0" rtl="0" algn="ctr">
              <a:lnSpc>
                <a:spcPct val="90000"/>
              </a:lnSpc>
              <a:spcBef>
                <a:spcPts val="455"/>
              </a:spcBef>
              <a:spcAft>
                <a:spcPts val="0"/>
              </a:spcAft>
              <a:buClr>
                <a:schemeClr val="dk1"/>
              </a:buClr>
              <a:buSzPts val="1300"/>
              <a:buFont typeface="Arial"/>
              <a:buNone/>
            </a:pPr>
            <a:r>
              <a:rPr lang="en-ZA" sz="800">
                <a:solidFill>
                  <a:schemeClr val="dk2"/>
                </a:solidFill>
                <a:latin typeface="Open Sans"/>
                <a:ea typeface="Open Sans"/>
                <a:cs typeface="Open Sans"/>
                <a:sym typeface="Open Sans"/>
              </a:rPr>
              <a:t>(Section 8.5)</a:t>
            </a:r>
            <a:endParaRPr sz="800">
              <a:solidFill>
                <a:schemeClr val="dk2"/>
              </a:solidFill>
              <a:latin typeface="Open Sans"/>
              <a:ea typeface="Open Sans"/>
              <a:cs typeface="Open Sans"/>
              <a:sym typeface="Open Sans"/>
            </a:endParaRPr>
          </a:p>
        </p:txBody>
      </p:sp>
      <p:sp>
        <p:nvSpPr>
          <p:cNvPr id="1123" name="Google Shape;1123;p64"/>
          <p:cNvSpPr/>
          <p:nvPr/>
        </p:nvSpPr>
        <p:spPr>
          <a:xfrm>
            <a:off x="667819" y="2787954"/>
            <a:ext cx="1511700" cy="1431300"/>
          </a:xfrm>
          <a:prstGeom prst="ellipse">
            <a:avLst/>
          </a:prstGeom>
          <a:solidFill>
            <a:schemeClr val="dk2"/>
          </a:solidFill>
          <a:ln cap="flat" cmpd="sng" w="12700">
            <a:solidFill>
              <a:schemeClr val="lt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ZA" sz="800">
                <a:solidFill>
                  <a:schemeClr val="lt1"/>
                </a:solidFill>
                <a:latin typeface="Open Sans"/>
                <a:ea typeface="Open Sans"/>
                <a:cs typeface="Open Sans"/>
                <a:sym typeface="Open Sans"/>
              </a:rPr>
              <a:t>Maximum implementation potential (IP)</a:t>
            </a:r>
            <a:endParaRPr sz="800">
              <a:latin typeface="Open Sans"/>
              <a:ea typeface="Open Sans"/>
              <a:cs typeface="Open Sans"/>
              <a:sym typeface="Open Sans"/>
            </a:endParaRPr>
          </a:p>
        </p:txBody>
      </p:sp>
      <p:sp>
        <p:nvSpPr>
          <p:cNvPr id="1124" name="Google Shape;1124;p64"/>
          <p:cNvSpPr/>
          <p:nvPr/>
        </p:nvSpPr>
        <p:spPr>
          <a:xfrm>
            <a:off x="2784975" y="2787928"/>
            <a:ext cx="1503900" cy="1431300"/>
          </a:xfrm>
          <a:prstGeom prst="ellipse">
            <a:avLst/>
          </a:prstGeom>
          <a:solidFill>
            <a:schemeClr val="dk2"/>
          </a:solidFill>
          <a:ln cap="flat" cmpd="sng" w="12700">
            <a:solidFill>
              <a:schemeClr val="lt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800">
              <a:solidFill>
                <a:schemeClr val="lt1"/>
              </a:solidFill>
              <a:latin typeface="Open Sans"/>
              <a:ea typeface="Open Sans"/>
              <a:cs typeface="Open Sans"/>
              <a:sym typeface="Open Sans"/>
            </a:endParaRPr>
          </a:p>
        </p:txBody>
      </p:sp>
      <p:sp>
        <p:nvSpPr>
          <p:cNvPr id="1125" name="Google Shape;1125;p64"/>
          <p:cNvSpPr/>
          <p:nvPr/>
        </p:nvSpPr>
        <p:spPr>
          <a:xfrm>
            <a:off x="2885048" y="2988964"/>
            <a:ext cx="1291500" cy="1221900"/>
          </a:xfrm>
          <a:prstGeom prst="ellipse">
            <a:avLst/>
          </a:prstGeom>
          <a:solidFill>
            <a:schemeClr val="dk1"/>
          </a:solidFill>
          <a:ln cap="flat" cmpd="sng" w="12700">
            <a:solidFill>
              <a:schemeClr val="accent3"/>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ZA" sz="800">
                <a:solidFill>
                  <a:schemeClr val="lt1"/>
                </a:solidFill>
                <a:latin typeface="Open Sans"/>
                <a:ea typeface="Open Sans"/>
                <a:cs typeface="Open Sans"/>
                <a:sym typeface="Open Sans"/>
              </a:rPr>
              <a:t>IP refined for policy design and national circumstances </a:t>
            </a:r>
            <a:endParaRPr sz="800">
              <a:latin typeface="Open Sans"/>
              <a:ea typeface="Open Sans"/>
              <a:cs typeface="Open Sans"/>
              <a:sym typeface="Open Sans"/>
            </a:endParaRPr>
          </a:p>
        </p:txBody>
      </p:sp>
      <p:sp>
        <p:nvSpPr>
          <p:cNvPr id="1126" name="Google Shape;1126;p64"/>
          <p:cNvSpPr/>
          <p:nvPr/>
        </p:nvSpPr>
        <p:spPr>
          <a:xfrm>
            <a:off x="4918117" y="2787928"/>
            <a:ext cx="1503900" cy="1431300"/>
          </a:xfrm>
          <a:prstGeom prst="ellipse">
            <a:avLst/>
          </a:prstGeom>
          <a:solidFill>
            <a:schemeClr val="dk2"/>
          </a:solidFill>
          <a:ln cap="flat" cmpd="sng" w="12700">
            <a:solidFill>
              <a:schemeClr val="lt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800">
              <a:solidFill>
                <a:schemeClr val="lt1"/>
              </a:solidFill>
              <a:latin typeface="Open Sans"/>
              <a:ea typeface="Open Sans"/>
              <a:cs typeface="Open Sans"/>
              <a:sym typeface="Open Sans"/>
            </a:endParaRPr>
          </a:p>
        </p:txBody>
      </p:sp>
      <p:sp>
        <p:nvSpPr>
          <p:cNvPr id="1127" name="Google Shape;1127;p64"/>
          <p:cNvSpPr/>
          <p:nvPr/>
        </p:nvSpPr>
        <p:spPr>
          <a:xfrm>
            <a:off x="5024340" y="2987184"/>
            <a:ext cx="1291500" cy="1221900"/>
          </a:xfrm>
          <a:prstGeom prst="ellipse">
            <a:avLst/>
          </a:prstGeom>
          <a:solidFill>
            <a:schemeClr val="dk1"/>
          </a:solidFill>
          <a:ln cap="flat" cmpd="sng" w="12700">
            <a:solidFill>
              <a:schemeClr val="accent3"/>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800">
              <a:solidFill>
                <a:srgbClr val="3F3F3F"/>
              </a:solidFill>
              <a:latin typeface="Open Sans"/>
              <a:ea typeface="Open Sans"/>
              <a:cs typeface="Open Sans"/>
              <a:sym typeface="Open Sans"/>
            </a:endParaRPr>
          </a:p>
        </p:txBody>
      </p:sp>
      <p:sp>
        <p:nvSpPr>
          <p:cNvPr id="1128" name="Google Shape;1128;p64"/>
          <p:cNvSpPr/>
          <p:nvPr/>
        </p:nvSpPr>
        <p:spPr>
          <a:xfrm>
            <a:off x="5141894" y="3146639"/>
            <a:ext cx="1063500" cy="1056000"/>
          </a:xfrm>
          <a:prstGeom prst="ellipse">
            <a:avLst/>
          </a:prstGeom>
          <a:solidFill>
            <a:schemeClr val="accent1"/>
          </a:solidFill>
          <a:ln cap="flat" cmpd="sng" w="12700">
            <a:solidFill>
              <a:srgbClr val="D8D8D8"/>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ZA" sz="800">
                <a:solidFill>
                  <a:schemeClr val="lt1"/>
                </a:solidFill>
                <a:latin typeface="Open Sans"/>
                <a:ea typeface="Open Sans"/>
                <a:cs typeface="Open Sans"/>
                <a:sym typeface="Open Sans"/>
              </a:rPr>
              <a:t>IP refined for financial feasibility</a:t>
            </a:r>
            <a:endParaRPr sz="800">
              <a:latin typeface="Open Sans"/>
              <a:ea typeface="Open Sans"/>
              <a:cs typeface="Open Sans"/>
              <a:sym typeface="Open Sans"/>
            </a:endParaRPr>
          </a:p>
        </p:txBody>
      </p:sp>
      <p:sp>
        <p:nvSpPr>
          <p:cNvPr id="1129" name="Google Shape;1129;p64"/>
          <p:cNvSpPr/>
          <p:nvPr/>
        </p:nvSpPr>
        <p:spPr>
          <a:xfrm>
            <a:off x="6927724" y="2787928"/>
            <a:ext cx="1503900" cy="1431300"/>
          </a:xfrm>
          <a:prstGeom prst="ellipse">
            <a:avLst/>
          </a:prstGeom>
          <a:solidFill>
            <a:schemeClr val="dk2"/>
          </a:solidFill>
          <a:ln cap="flat" cmpd="sng" w="12700">
            <a:solidFill>
              <a:schemeClr val="lt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800">
              <a:solidFill>
                <a:schemeClr val="lt1"/>
              </a:solidFill>
              <a:latin typeface="Open Sans"/>
              <a:ea typeface="Open Sans"/>
              <a:cs typeface="Open Sans"/>
              <a:sym typeface="Open Sans"/>
            </a:endParaRPr>
          </a:p>
        </p:txBody>
      </p:sp>
      <p:sp>
        <p:nvSpPr>
          <p:cNvPr id="1130" name="Google Shape;1130;p64"/>
          <p:cNvSpPr/>
          <p:nvPr/>
        </p:nvSpPr>
        <p:spPr>
          <a:xfrm>
            <a:off x="7033947" y="2997235"/>
            <a:ext cx="1291500" cy="1221900"/>
          </a:xfrm>
          <a:prstGeom prst="ellipse">
            <a:avLst/>
          </a:prstGeom>
          <a:solidFill>
            <a:schemeClr val="dk1"/>
          </a:solidFill>
          <a:ln cap="flat" cmpd="sng" w="12700">
            <a:solidFill>
              <a:schemeClr val="accent3"/>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800">
              <a:solidFill>
                <a:srgbClr val="3F3F3F"/>
              </a:solidFill>
              <a:latin typeface="Open Sans"/>
              <a:ea typeface="Open Sans"/>
              <a:cs typeface="Open Sans"/>
              <a:sym typeface="Open Sans"/>
            </a:endParaRPr>
          </a:p>
        </p:txBody>
      </p:sp>
      <p:sp>
        <p:nvSpPr>
          <p:cNvPr id="1131" name="Google Shape;1131;p64"/>
          <p:cNvSpPr/>
          <p:nvPr/>
        </p:nvSpPr>
        <p:spPr>
          <a:xfrm>
            <a:off x="7147954" y="3156690"/>
            <a:ext cx="1063500" cy="1056000"/>
          </a:xfrm>
          <a:prstGeom prst="ellipse">
            <a:avLst/>
          </a:prstGeom>
          <a:solidFill>
            <a:schemeClr val="accent1"/>
          </a:solidFill>
          <a:ln cap="flat" cmpd="sng" w="12700">
            <a:solidFill>
              <a:srgbClr val="D8D8D8"/>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800">
              <a:solidFill>
                <a:schemeClr val="lt1"/>
              </a:solidFill>
              <a:latin typeface="Open Sans"/>
              <a:ea typeface="Open Sans"/>
              <a:cs typeface="Open Sans"/>
              <a:sym typeface="Open Sans"/>
            </a:endParaRPr>
          </a:p>
        </p:txBody>
      </p:sp>
      <p:sp>
        <p:nvSpPr>
          <p:cNvPr id="1132" name="Google Shape;1132;p64"/>
          <p:cNvSpPr/>
          <p:nvPr/>
        </p:nvSpPr>
        <p:spPr>
          <a:xfrm>
            <a:off x="7217959" y="3345062"/>
            <a:ext cx="923400" cy="858300"/>
          </a:xfrm>
          <a:prstGeom prst="ellipse">
            <a:avLst/>
          </a:prstGeom>
          <a:solidFill>
            <a:schemeClr val="lt1"/>
          </a:solidFill>
          <a:ln cap="flat" cmpd="sng" w="12700">
            <a:solidFill>
              <a:schemeClr val="lt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ZA" sz="800">
                <a:solidFill>
                  <a:schemeClr val="dk2"/>
                </a:solidFill>
                <a:latin typeface="Open Sans"/>
                <a:ea typeface="Open Sans"/>
                <a:cs typeface="Open Sans"/>
                <a:sym typeface="Open Sans"/>
              </a:rPr>
              <a:t>IP refined for other barriers</a:t>
            </a:r>
            <a:endParaRPr sz="800">
              <a:solidFill>
                <a:schemeClr val="dk2"/>
              </a:solidFill>
              <a:latin typeface="Open Sans"/>
              <a:ea typeface="Open Sans"/>
              <a:cs typeface="Open Sans"/>
              <a:sym typeface="Open Sans"/>
            </a:endParaRPr>
          </a:p>
        </p:txBody>
      </p:sp>
      <p:sp>
        <p:nvSpPr>
          <p:cNvPr id="1133" name="Google Shape;1133;p64"/>
          <p:cNvSpPr txBox="1"/>
          <p:nvPr>
            <p:ph type="title"/>
          </p:nvPr>
        </p:nvSpPr>
        <p:spPr>
          <a:xfrm>
            <a:off x="311700" y="132325"/>
            <a:ext cx="8520600" cy="988800"/>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rgbClr val="625852"/>
              </a:buClr>
              <a:buSzPts val="2600"/>
              <a:buFont typeface="Arial"/>
              <a:buNone/>
            </a:pPr>
            <a:r>
              <a:rPr lang="en-ZA" sz="2200"/>
              <a:t>8.1 Introduction to estimating the </a:t>
            </a:r>
            <a:br>
              <a:rPr lang="en-ZA" sz="2200"/>
            </a:br>
            <a:r>
              <a:rPr lang="en-ZA" sz="2200"/>
              <a:t>implementation potential</a:t>
            </a:r>
            <a:endParaRPr sz="2200"/>
          </a:p>
          <a:p>
            <a:pPr indent="0" lvl="0" marL="0" rtl="0" algn="l">
              <a:lnSpc>
                <a:spcPct val="90000"/>
              </a:lnSpc>
              <a:spcBef>
                <a:spcPts val="0"/>
              </a:spcBef>
              <a:spcAft>
                <a:spcPts val="0"/>
              </a:spcAft>
              <a:buClr>
                <a:srgbClr val="625852"/>
              </a:buClr>
              <a:buSzPts val="3200"/>
              <a:buFont typeface="Arial"/>
              <a:buNone/>
            </a:pPr>
            <a:r>
              <a:t/>
            </a:r>
            <a:endParaRPr sz="2200"/>
          </a:p>
        </p:txBody>
      </p:sp>
      <p:sp>
        <p:nvSpPr>
          <p:cNvPr id="1134" name="Google Shape;1134;p64"/>
          <p:cNvSpPr txBox="1"/>
          <p:nvPr>
            <p:ph idx="4294967295" type="body"/>
          </p:nvPr>
        </p:nvSpPr>
        <p:spPr>
          <a:xfrm>
            <a:off x="4648346" y="4697034"/>
            <a:ext cx="681900" cy="153300"/>
          </a:xfrm>
          <a:prstGeom prst="rect">
            <a:avLst/>
          </a:prstGeom>
          <a:solidFill>
            <a:srgbClr val="E7E7E7"/>
          </a:solidFill>
          <a:ln cap="flat" cmpd="sng" w="12700">
            <a:solidFill>
              <a:srgbClr val="BFBFBF"/>
            </a:solidFill>
            <a:prstDash val="solid"/>
            <a:miter lim="800000"/>
            <a:headEnd len="sm" w="sm" type="none"/>
            <a:tailEnd len="sm" w="sm" type="none"/>
          </a:ln>
        </p:spPr>
        <p:txBody>
          <a:bodyPr anchorCtr="0" anchor="ctr" bIns="45700" lIns="91425" spcFirstLastPara="1" rIns="91425" wrap="square" tIns="45700">
            <a:noAutofit/>
          </a:bodyPr>
          <a:lstStyle/>
          <a:p>
            <a:pPr indent="0" lvl="0" marL="0" rtl="0" algn="ctr">
              <a:lnSpc>
                <a:spcPct val="90000"/>
              </a:lnSpc>
              <a:spcBef>
                <a:spcPts val="0"/>
              </a:spcBef>
              <a:spcAft>
                <a:spcPts val="1200"/>
              </a:spcAft>
              <a:buClr>
                <a:srgbClr val="09294E"/>
              </a:buClr>
              <a:buSzPts val="800"/>
              <a:buNone/>
            </a:pPr>
            <a:r>
              <a:rPr lang="en-ZA" sz="800"/>
              <a:t>Chapter 7</a:t>
            </a:r>
            <a:endParaRPr sz="800"/>
          </a:p>
        </p:txBody>
      </p:sp>
      <p:sp>
        <p:nvSpPr>
          <p:cNvPr id="1135" name="Google Shape;1135;p64"/>
          <p:cNvSpPr txBox="1"/>
          <p:nvPr>
            <p:ph idx="4294967295" type="body"/>
          </p:nvPr>
        </p:nvSpPr>
        <p:spPr>
          <a:xfrm>
            <a:off x="6194103" y="4697034"/>
            <a:ext cx="685800" cy="153300"/>
          </a:xfrm>
          <a:prstGeom prst="rect">
            <a:avLst/>
          </a:prstGeom>
          <a:solidFill>
            <a:srgbClr val="E7E7E7"/>
          </a:solidFill>
          <a:ln cap="flat" cmpd="sng" w="12700">
            <a:solidFill>
              <a:srgbClr val="BFBFBF"/>
            </a:solidFill>
            <a:prstDash val="solid"/>
            <a:miter lim="800000"/>
            <a:headEnd len="sm" w="sm" type="none"/>
            <a:tailEnd len="sm" w="sm" type="none"/>
          </a:ln>
        </p:spPr>
        <p:txBody>
          <a:bodyPr anchorCtr="0" anchor="ctr" bIns="45700" lIns="91425" spcFirstLastPara="1" rIns="91425" wrap="square" tIns="45700">
            <a:noAutofit/>
          </a:bodyPr>
          <a:lstStyle/>
          <a:p>
            <a:pPr indent="0" lvl="0" marL="0" rtl="0" algn="l">
              <a:lnSpc>
                <a:spcPct val="90000"/>
              </a:lnSpc>
              <a:spcBef>
                <a:spcPts val="0"/>
              </a:spcBef>
              <a:spcAft>
                <a:spcPts val="1200"/>
              </a:spcAft>
              <a:buClr>
                <a:srgbClr val="09294E"/>
              </a:buClr>
              <a:buSzPts val="800"/>
              <a:buNone/>
            </a:pPr>
            <a:r>
              <a:rPr lang="en-ZA" sz="800"/>
              <a:t>Chapter 9</a:t>
            </a:r>
            <a:endParaRPr sz="800"/>
          </a:p>
        </p:txBody>
      </p:sp>
      <p:sp>
        <p:nvSpPr>
          <p:cNvPr id="1136" name="Google Shape;1136;p64"/>
          <p:cNvSpPr txBox="1"/>
          <p:nvPr>
            <p:ph idx="4294967295" type="body"/>
          </p:nvPr>
        </p:nvSpPr>
        <p:spPr>
          <a:xfrm>
            <a:off x="5421224" y="4697034"/>
            <a:ext cx="681900" cy="153300"/>
          </a:xfrm>
          <a:prstGeom prst="rect">
            <a:avLst/>
          </a:prstGeom>
          <a:solidFill>
            <a:srgbClr val="E7E7E7"/>
          </a:solidFill>
          <a:ln cap="flat" cmpd="sng" w="12700">
            <a:solidFill>
              <a:srgbClr val="BFBFBF"/>
            </a:solidFill>
            <a:prstDash val="solid"/>
            <a:miter lim="800000"/>
            <a:headEnd len="sm" w="sm" type="none"/>
            <a:tailEnd len="sm" w="sm" type="none"/>
          </a:ln>
        </p:spPr>
        <p:txBody>
          <a:bodyPr anchorCtr="0" anchor="ctr" bIns="45700" lIns="91425" spcFirstLastPara="1" rIns="91425" wrap="square" tIns="45700">
            <a:noAutofit/>
          </a:bodyPr>
          <a:lstStyle/>
          <a:p>
            <a:pPr indent="0" lvl="0" marL="0" rtl="0" algn="ctr">
              <a:lnSpc>
                <a:spcPct val="90000"/>
              </a:lnSpc>
              <a:spcBef>
                <a:spcPts val="0"/>
              </a:spcBef>
              <a:spcAft>
                <a:spcPts val="1200"/>
              </a:spcAft>
              <a:buClr>
                <a:srgbClr val="09294E"/>
              </a:buClr>
              <a:buSzPts val="800"/>
              <a:buNone/>
            </a:pPr>
            <a:r>
              <a:rPr lang="en-ZA" sz="800"/>
              <a:t>Chapter 8</a:t>
            </a:r>
            <a:endParaRPr sz="800"/>
          </a:p>
        </p:txBody>
      </p:sp>
      <p:sp>
        <p:nvSpPr>
          <p:cNvPr id="1137" name="Google Shape;1137;p64">
            <a:hlinkClick action="ppaction://hlinksldjump" r:id="rId3"/>
          </p:cNvPr>
          <p:cNvSpPr/>
          <p:nvPr/>
        </p:nvSpPr>
        <p:spPr>
          <a:xfrm>
            <a:off x="4657825" y="4697034"/>
            <a:ext cx="672600" cy="1533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800">
              <a:solidFill>
                <a:schemeClr val="lt1"/>
              </a:solidFill>
              <a:latin typeface="Open Sans"/>
              <a:ea typeface="Open Sans"/>
              <a:cs typeface="Open Sans"/>
              <a:sym typeface="Open Sans"/>
            </a:endParaRPr>
          </a:p>
        </p:txBody>
      </p:sp>
      <p:sp>
        <p:nvSpPr>
          <p:cNvPr id="1138" name="Google Shape;1138;p64">
            <a:hlinkClick action="ppaction://hlinksldjump" r:id="rId4"/>
          </p:cNvPr>
          <p:cNvSpPr/>
          <p:nvPr/>
        </p:nvSpPr>
        <p:spPr>
          <a:xfrm>
            <a:off x="5417449" y="4697034"/>
            <a:ext cx="681900" cy="1533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sp>
        <p:nvSpPr>
          <p:cNvPr id="1139" name="Google Shape;1139;p64">
            <a:hlinkClick action="ppaction://hlinksldjump" r:id="rId5"/>
          </p:cNvPr>
          <p:cNvSpPr/>
          <p:nvPr/>
        </p:nvSpPr>
        <p:spPr>
          <a:xfrm>
            <a:off x="6186552" y="4697034"/>
            <a:ext cx="681900" cy="1533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44" name="Shape 1144"/>
        <p:cNvGrpSpPr/>
        <p:nvPr/>
      </p:nvGrpSpPr>
      <p:grpSpPr>
        <a:xfrm>
          <a:off x="0" y="0"/>
          <a:ext cx="0" cy="0"/>
          <a:chOff x="0" y="0"/>
          <a:chExt cx="0" cy="0"/>
        </a:xfrm>
      </p:grpSpPr>
      <p:sp>
        <p:nvSpPr>
          <p:cNvPr id="1145" name="Google Shape;1145;p65"/>
          <p:cNvSpPr txBox="1"/>
          <p:nvPr>
            <p:ph type="title"/>
          </p:nvPr>
        </p:nvSpPr>
        <p:spPr>
          <a:xfrm>
            <a:off x="311700" y="1402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ZA" sz="2200"/>
              <a:t>8.2 Determine the maximum implementation </a:t>
            </a:r>
            <a:br>
              <a:rPr lang="en-ZA" sz="2200"/>
            </a:br>
            <a:r>
              <a:rPr lang="en-ZA" sz="2200"/>
              <a:t>potential (1/2)</a:t>
            </a:r>
            <a:endParaRPr sz="2200"/>
          </a:p>
          <a:p>
            <a:pPr indent="0" lvl="0" marL="0" rtl="0" algn="l">
              <a:spcBef>
                <a:spcPts val="0"/>
              </a:spcBef>
              <a:spcAft>
                <a:spcPts val="0"/>
              </a:spcAft>
              <a:buNone/>
            </a:pPr>
            <a:r>
              <a:t/>
            </a:r>
            <a:endParaRPr sz="2200"/>
          </a:p>
          <a:p>
            <a:pPr indent="0" lvl="0" marL="0" rtl="0" algn="l">
              <a:spcBef>
                <a:spcPts val="0"/>
              </a:spcBef>
              <a:spcAft>
                <a:spcPts val="0"/>
              </a:spcAft>
              <a:buNone/>
            </a:pPr>
            <a:r>
              <a:t/>
            </a:r>
            <a:endParaRPr sz="2200"/>
          </a:p>
        </p:txBody>
      </p:sp>
      <p:sp>
        <p:nvSpPr>
          <p:cNvPr id="1146" name="Google Shape;1146;p65"/>
          <p:cNvSpPr/>
          <p:nvPr/>
        </p:nvSpPr>
        <p:spPr>
          <a:xfrm>
            <a:off x="995075" y="1303275"/>
            <a:ext cx="1479315" cy="912020"/>
          </a:xfrm>
          <a:custGeom>
            <a:rect b="b" l="l" r="r" t="t"/>
            <a:pathLst>
              <a:path extrusionOk="0" h="854351" w="1248367">
                <a:moveTo>
                  <a:pt x="0" y="85435"/>
                </a:moveTo>
                <a:cubicBezTo>
                  <a:pt x="0" y="38251"/>
                  <a:pt x="38251" y="0"/>
                  <a:pt x="85435" y="0"/>
                </a:cubicBezTo>
                <a:lnTo>
                  <a:pt x="1162932" y="0"/>
                </a:lnTo>
                <a:cubicBezTo>
                  <a:pt x="1210116" y="0"/>
                  <a:pt x="1248367" y="38251"/>
                  <a:pt x="1248367" y="85435"/>
                </a:cubicBezTo>
                <a:lnTo>
                  <a:pt x="1248367" y="768916"/>
                </a:lnTo>
                <a:cubicBezTo>
                  <a:pt x="1248367" y="816100"/>
                  <a:pt x="1210116" y="854351"/>
                  <a:pt x="1162932" y="854351"/>
                </a:cubicBezTo>
                <a:lnTo>
                  <a:pt x="85435" y="854351"/>
                </a:lnTo>
                <a:cubicBezTo>
                  <a:pt x="38251" y="854351"/>
                  <a:pt x="0" y="816100"/>
                  <a:pt x="0" y="768916"/>
                </a:cubicBezTo>
                <a:lnTo>
                  <a:pt x="0" y="85435"/>
                </a:lnTo>
                <a:close/>
              </a:path>
            </a:pathLst>
          </a:custGeom>
          <a:solidFill>
            <a:schemeClr val="lt2"/>
          </a:solidFill>
          <a:ln cap="flat" cmpd="sng" w="28575">
            <a:solidFill>
              <a:schemeClr val="accent1"/>
            </a:solidFill>
            <a:prstDash val="solid"/>
            <a:miter lim="800000"/>
            <a:headEnd len="sm" w="sm" type="none"/>
            <a:tailEnd len="sm" w="sm" type="none"/>
          </a:ln>
        </p:spPr>
        <p:txBody>
          <a:bodyPr anchorCtr="0" anchor="ctr" bIns="74550" lIns="74550" spcFirstLastPara="1" rIns="74550" wrap="square" tIns="74550">
            <a:noAutofit/>
          </a:bodyPr>
          <a:lstStyle/>
          <a:p>
            <a:pPr indent="0" lvl="0" marL="0" marR="0" rtl="0" algn="ctr">
              <a:lnSpc>
                <a:spcPct val="90000"/>
              </a:lnSpc>
              <a:spcBef>
                <a:spcPts val="0"/>
              </a:spcBef>
              <a:spcAft>
                <a:spcPts val="0"/>
              </a:spcAft>
              <a:buNone/>
            </a:pPr>
            <a:r>
              <a:rPr lang="en-ZA" sz="800">
                <a:solidFill>
                  <a:srgbClr val="3F3F3F"/>
                </a:solidFill>
                <a:latin typeface="Open Sans"/>
                <a:ea typeface="Open Sans"/>
                <a:cs typeface="Open Sans"/>
                <a:sym typeface="Open Sans"/>
              </a:rPr>
              <a:t>Estimate the maximum implementation potential of the policy</a:t>
            </a:r>
            <a:endParaRPr sz="800">
              <a:solidFill>
                <a:srgbClr val="3F3F3F"/>
              </a:solidFill>
              <a:latin typeface="Open Sans"/>
              <a:ea typeface="Open Sans"/>
              <a:cs typeface="Open Sans"/>
              <a:sym typeface="Open Sans"/>
            </a:endParaRPr>
          </a:p>
        </p:txBody>
      </p:sp>
      <p:sp>
        <p:nvSpPr>
          <p:cNvPr id="1147" name="Google Shape;1147;p65"/>
          <p:cNvSpPr/>
          <p:nvPr/>
        </p:nvSpPr>
        <p:spPr>
          <a:xfrm>
            <a:off x="2875612" y="1303275"/>
            <a:ext cx="1479315" cy="912020"/>
          </a:xfrm>
          <a:custGeom>
            <a:rect b="b" l="l" r="r" t="t"/>
            <a:pathLst>
              <a:path extrusionOk="0" h="854351" w="1248367">
                <a:moveTo>
                  <a:pt x="0" y="85435"/>
                </a:moveTo>
                <a:cubicBezTo>
                  <a:pt x="0" y="38251"/>
                  <a:pt x="38251" y="0"/>
                  <a:pt x="85435" y="0"/>
                </a:cubicBezTo>
                <a:lnTo>
                  <a:pt x="1162932" y="0"/>
                </a:lnTo>
                <a:cubicBezTo>
                  <a:pt x="1210116" y="0"/>
                  <a:pt x="1248367" y="38251"/>
                  <a:pt x="1248367" y="85435"/>
                </a:cubicBezTo>
                <a:lnTo>
                  <a:pt x="1248367" y="768916"/>
                </a:lnTo>
                <a:cubicBezTo>
                  <a:pt x="1248367" y="816100"/>
                  <a:pt x="1210116" y="854351"/>
                  <a:pt x="1162932" y="854351"/>
                </a:cubicBezTo>
                <a:lnTo>
                  <a:pt x="85435" y="854351"/>
                </a:lnTo>
                <a:cubicBezTo>
                  <a:pt x="38251" y="854351"/>
                  <a:pt x="0" y="816100"/>
                  <a:pt x="0" y="768916"/>
                </a:cubicBezTo>
                <a:lnTo>
                  <a:pt x="0" y="85435"/>
                </a:lnTo>
                <a:close/>
              </a:path>
            </a:pathLst>
          </a:custGeom>
          <a:solidFill>
            <a:schemeClr val="lt2"/>
          </a:solidFill>
          <a:ln cap="flat" cmpd="sng" w="12700">
            <a:solidFill>
              <a:srgbClr val="A5A5A5"/>
            </a:solidFill>
            <a:prstDash val="solid"/>
            <a:miter lim="800000"/>
            <a:headEnd len="sm" w="sm" type="none"/>
            <a:tailEnd len="sm" w="sm" type="none"/>
          </a:ln>
        </p:spPr>
        <p:txBody>
          <a:bodyPr anchorCtr="0" anchor="ctr" bIns="74550" lIns="74550" spcFirstLastPara="1" rIns="74550" wrap="square" tIns="74550">
            <a:noAutofit/>
          </a:bodyPr>
          <a:lstStyle/>
          <a:p>
            <a:pPr indent="0" lvl="0" marL="0" marR="0" rtl="0" algn="ctr">
              <a:lnSpc>
                <a:spcPct val="90000"/>
              </a:lnSpc>
              <a:spcBef>
                <a:spcPts val="0"/>
              </a:spcBef>
              <a:spcAft>
                <a:spcPts val="0"/>
              </a:spcAft>
              <a:buNone/>
            </a:pPr>
            <a:r>
              <a:rPr lang="en-ZA" sz="800">
                <a:solidFill>
                  <a:schemeClr val="dk2"/>
                </a:solidFill>
                <a:latin typeface="Open Sans"/>
                <a:ea typeface="Open Sans"/>
                <a:cs typeface="Open Sans"/>
                <a:sym typeface="Open Sans"/>
              </a:rPr>
              <a:t>Refine the implementation potential bated on policy design characteristics and national circumstances</a:t>
            </a:r>
            <a:endParaRPr sz="800">
              <a:solidFill>
                <a:schemeClr val="dk2"/>
              </a:solidFill>
              <a:latin typeface="Open Sans"/>
              <a:ea typeface="Open Sans"/>
              <a:cs typeface="Open Sans"/>
              <a:sym typeface="Open Sans"/>
            </a:endParaRPr>
          </a:p>
        </p:txBody>
      </p:sp>
      <p:sp>
        <p:nvSpPr>
          <p:cNvPr id="1148" name="Google Shape;1148;p65"/>
          <p:cNvSpPr/>
          <p:nvPr/>
        </p:nvSpPr>
        <p:spPr>
          <a:xfrm>
            <a:off x="6636687" y="1303275"/>
            <a:ext cx="1479315" cy="912020"/>
          </a:xfrm>
          <a:custGeom>
            <a:rect b="b" l="l" r="r" t="t"/>
            <a:pathLst>
              <a:path extrusionOk="0" h="854351" w="1248367">
                <a:moveTo>
                  <a:pt x="0" y="85435"/>
                </a:moveTo>
                <a:cubicBezTo>
                  <a:pt x="0" y="38251"/>
                  <a:pt x="38251" y="0"/>
                  <a:pt x="85435" y="0"/>
                </a:cubicBezTo>
                <a:lnTo>
                  <a:pt x="1162932" y="0"/>
                </a:lnTo>
                <a:cubicBezTo>
                  <a:pt x="1210116" y="0"/>
                  <a:pt x="1248367" y="38251"/>
                  <a:pt x="1248367" y="85435"/>
                </a:cubicBezTo>
                <a:lnTo>
                  <a:pt x="1248367" y="768916"/>
                </a:lnTo>
                <a:cubicBezTo>
                  <a:pt x="1248367" y="816100"/>
                  <a:pt x="1210116" y="854351"/>
                  <a:pt x="1162932" y="854351"/>
                </a:cubicBezTo>
                <a:lnTo>
                  <a:pt x="85435" y="854351"/>
                </a:lnTo>
                <a:cubicBezTo>
                  <a:pt x="38251" y="854351"/>
                  <a:pt x="0" y="816100"/>
                  <a:pt x="0" y="768916"/>
                </a:cubicBezTo>
                <a:lnTo>
                  <a:pt x="0" y="85435"/>
                </a:lnTo>
                <a:close/>
              </a:path>
            </a:pathLst>
          </a:custGeom>
          <a:solidFill>
            <a:schemeClr val="lt2"/>
          </a:solidFill>
          <a:ln cap="flat" cmpd="sng" w="12700">
            <a:solidFill>
              <a:srgbClr val="A5A5A5"/>
            </a:solidFill>
            <a:prstDash val="solid"/>
            <a:miter lim="800000"/>
            <a:headEnd len="sm" w="sm" type="none"/>
            <a:tailEnd len="sm" w="sm" type="none"/>
          </a:ln>
        </p:spPr>
        <p:txBody>
          <a:bodyPr anchorCtr="0" anchor="ctr" bIns="74550" lIns="74550" spcFirstLastPara="1" rIns="74550" wrap="square" tIns="74550">
            <a:noAutofit/>
          </a:bodyPr>
          <a:lstStyle/>
          <a:p>
            <a:pPr indent="0" lvl="0" marL="0" marR="0" rtl="0" algn="ctr">
              <a:lnSpc>
                <a:spcPct val="90000"/>
              </a:lnSpc>
              <a:spcBef>
                <a:spcPts val="0"/>
              </a:spcBef>
              <a:spcAft>
                <a:spcPts val="0"/>
              </a:spcAft>
              <a:buNone/>
            </a:pPr>
            <a:r>
              <a:rPr lang="en-ZA" sz="800">
                <a:solidFill>
                  <a:schemeClr val="dk2"/>
                </a:solidFill>
                <a:latin typeface="Open Sans"/>
                <a:ea typeface="Open Sans"/>
                <a:cs typeface="Open Sans"/>
                <a:sym typeface="Open Sans"/>
              </a:rPr>
              <a:t>Refine the implementation potential based on other barriers</a:t>
            </a:r>
            <a:endParaRPr sz="800">
              <a:solidFill>
                <a:schemeClr val="dk2"/>
              </a:solidFill>
              <a:latin typeface="Open Sans"/>
              <a:ea typeface="Open Sans"/>
              <a:cs typeface="Open Sans"/>
              <a:sym typeface="Open Sans"/>
            </a:endParaRPr>
          </a:p>
        </p:txBody>
      </p:sp>
      <p:sp>
        <p:nvSpPr>
          <p:cNvPr id="1149" name="Google Shape;1149;p65"/>
          <p:cNvSpPr/>
          <p:nvPr/>
        </p:nvSpPr>
        <p:spPr>
          <a:xfrm>
            <a:off x="2531739" y="1597418"/>
            <a:ext cx="284502" cy="262382"/>
          </a:xfrm>
          <a:custGeom>
            <a:rect b="b" l="l" r="r" t="t"/>
            <a:pathLst>
              <a:path extrusionOk="0" h="309595" w="264653">
                <a:moveTo>
                  <a:pt x="0" y="61919"/>
                </a:moveTo>
                <a:lnTo>
                  <a:pt x="132327" y="61919"/>
                </a:lnTo>
                <a:lnTo>
                  <a:pt x="132327" y="0"/>
                </a:lnTo>
                <a:lnTo>
                  <a:pt x="264653" y="154798"/>
                </a:lnTo>
                <a:lnTo>
                  <a:pt x="132327" y="309595"/>
                </a:lnTo>
                <a:lnTo>
                  <a:pt x="132327" y="247676"/>
                </a:lnTo>
                <a:lnTo>
                  <a:pt x="0" y="247676"/>
                </a:lnTo>
                <a:lnTo>
                  <a:pt x="0" y="61919"/>
                </a:lnTo>
                <a:close/>
              </a:path>
            </a:pathLst>
          </a:custGeom>
          <a:solidFill>
            <a:schemeClr val="lt2"/>
          </a:solidFill>
          <a:ln>
            <a:noFill/>
          </a:ln>
        </p:spPr>
        <p:txBody>
          <a:bodyPr anchorCtr="0" anchor="ctr" bIns="61900" lIns="0" spcFirstLastPara="1" rIns="79375" wrap="square" tIns="61900">
            <a:noAutofit/>
          </a:bodyPr>
          <a:lstStyle/>
          <a:p>
            <a:pPr indent="0" lvl="0" marL="0" marR="0" rtl="0" algn="ctr">
              <a:lnSpc>
                <a:spcPct val="90000"/>
              </a:lnSpc>
              <a:spcBef>
                <a:spcPts val="0"/>
              </a:spcBef>
              <a:spcAft>
                <a:spcPts val="0"/>
              </a:spcAft>
              <a:buClr>
                <a:srgbClr val="000000"/>
              </a:buClr>
              <a:buSzPts val="1400"/>
              <a:buFont typeface="Arial"/>
              <a:buNone/>
            </a:pPr>
            <a:r>
              <a:t/>
            </a:r>
            <a:endParaRPr sz="1400">
              <a:solidFill>
                <a:srgbClr val="FFFFFF"/>
              </a:solidFill>
              <a:latin typeface="Arial"/>
              <a:ea typeface="Arial"/>
              <a:cs typeface="Arial"/>
              <a:sym typeface="Arial"/>
            </a:endParaRPr>
          </a:p>
        </p:txBody>
      </p:sp>
      <p:sp>
        <p:nvSpPr>
          <p:cNvPr id="1150" name="Google Shape;1150;p65"/>
          <p:cNvSpPr/>
          <p:nvPr/>
        </p:nvSpPr>
        <p:spPr>
          <a:xfrm>
            <a:off x="4417538" y="1597418"/>
            <a:ext cx="284502" cy="262382"/>
          </a:xfrm>
          <a:custGeom>
            <a:rect b="b" l="l" r="r" t="t"/>
            <a:pathLst>
              <a:path extrusionOk="0" h="309595" w="264653">
                <a:moveTo>
                  <a:pt x="0" y="61919"/>
                </a:moveTo>
                <a:lnTo>
                  <a:pt x="132327" y="61919"/>
                </a:lnTo>
                <a:lnTo>
                  <a:pt x="132327" y="0"/>
                </a:lnTo>
                <a:lnTo>
                  <a:pt x="264653" y="154798"/>
                </a:lnTo>
                <a:lnTo>
                  <a:pt x="132327" y="309595"/>
                </a:lnTo>
                <a:lnTo>
                  <a:pt x="132327" y="247676"/>
                </a:lnTo>
                <a:lnTo>
                  <a:pt x="0" y="247676"/>
                </a:lnTo>
                <a:lnTo>
                  <a:pt x="0" y="61919"/>
                </a:lnTo>
                <a:close/>
              </a:path>
            </a:pathLst>
          </a:custGeom>
          <a:solidFill>
            <a:schemeClr val="lt2"/>
          </a:solidFill>
          <a:ln>
            <a:noFill/>
          </a:ln>
        </p:spPr>
        <p:txBody>
          <a:bodyPr anchorCtr="0" anchor="ctr" bIns="61900" lIns="0" spcFirstLastPara="1" rIns="79375" wrap="square" tIns="61900">
            <a:noAutofit/>
          </a:bodyPr>
          <a:lstStyle/>
          <a:p>
            <a:pPr indent="0" lvl="0" marL="0" marR="0" rtl="0" algn="ctr">
              <a:lnSpc>
                <a:spcPct val="90000"/>
              </a:lnSpc>
              <a:spcBef>
                <a:spcPts val="0"/>
              </a:spcBef>
              <a:spcAft>
                <a:spcPts val="0"/>
              </a:spcAft>
              <a:buClr>
                <a:srgbClr val="000000"/>
              </a:buClr>
              <a:buSzPts val="1400"/>
              <a:buFont typeface="Arial"/>
              <a:buNone/>
            </a:pPr>
            <a:r>
              <a:t/>
            </a:r>
            <a:endParaRPr sz="1400">
              <a:solidFill>
                <a:srgbClr val="FFFFFF"/>
              </a:solidFill>
              <a:latin typeface="Arial"/>
              <a:ea typeface="Arial"/>
              <a:cs typeface="Arial"/>
              <a:sym typeface="Arial"/>
            </a:endParaRPr>
          </a:p>
        </p:txBody>
      </p:sp>
      <p:sp>
        <p:nvSpPr>
          <p:cNvPr id="1151" name="Google Shape;1151;p65"/>
          <p:cNvSpPr/>
          <p:nvPr/>
        </p:nvSpPr>
        <p:spPr>
          <a:xfrm>
            <a:off x="6303337" y="1597418"/>
            <a:ext cx="284502" cy="262382"/>
          </a:xfrm>
          <a:custGeom>
            <a:rect b="b" l="l" r="r" t="t"/>
            <a:pathLst>
              <a:path extrusionOk="0" h="309595" w="264653">
                <a:moveTo>
                  <a:pt x="0" y="61919"/>
                </a:moveTo>
                <a:lnTo>
                  <a:pt x="132327" y="61919"/>
                </a:lnTo>
                <a:lnTo>
                  <a:pt x="132327" y="0"/>
                </a:lnTo>
                <a:lnTo>
                  <a:pt x="264653" y="154798"/>
                </a:lnTo>
                <a:lnTo>
                  <a:pt x="132327" y="309595"/>
                </a:lnTo>
                <a:lnTo>
                  <a:pt x="132327" y="247676"/>
                </a:lnTo>
                <a:lnTo>
                  <a:pt x="0" y="247676"/>
                </a:lnTo>
                <a:lnTo>
                  <a:pt x="0" y="61919"/>
                </a:lnTo>
                <a:close/>
              </a:path>
            </a:pathLst>
          </a:custGeom>
          <a:solidFill>
            <a:schemeClr val="lt2"/>
          </a:solidFill>
          <a:ln>
            <a:noFill/>
          </a:ln>
        </p:spPr>
        <p:txBody>
          <a:bodyPr anchorCtr="0" anchor="ctr" bIns="61900" lIns="0" spcFirstLastPara="1" rIns="79375" wrap="square" tIns="61900">
            <a:noAutofit/>
          </a:bodyPr>
          <a:lstStyle/>
          <a:p>
            <a:pPr indent="0" lvl="0" marL="0" marR="0" rtl="0" algn="ctr">
              <a:lnSpc>
                <a:spcPct val="90000"/>
              </a:lnSpc>
              <a:spcBef>
                <a:spcPts val="0"/>
              </a:spcBef>
              <a:spcAft>
                <a:spcPts val="0"/>
              </a:spcAft>
              <a:buClr>
                <a:srgbClr val="000000"/>
              </a:buClr>
              <a:buSzPts val="1400"/>
              <a:buFont typeface="Arial"/>
              <a:buNone/>
            </a:pPr>
            <a:r>
              <a:t/>
            </a:r>
            <a:endParaRPr sz="1400">
              <a:solidFill>
                <a:srgbClr val="FFFFFF"/>
              </a:solidFill>
              <a:latin typeface="Arial"/>
              <a:ea typeface="Arial"/>
              <a:cs typeface="Arial"/>
              <a:sym typeface="Arial"/>
            </a:endParaRPr>
          </a:p>
        </p:txBody>
      </p:sp>
      <p:sp>
        <p:nvSpPr>
          <p:cNvPr id="1152" name="Google Shape;1152;p65"/>
          <p:cNvSpPr/>
          <p:nvPr/>
        </p:nvSpPr>
        <p:spPr>
          <a:xfrm>
            <a:off x="4756150" y="1303275"/>
            <a:ext cx="1479315" cy="912020"/>
          </a:xfrm>
          <a:custGeom>
            <a:rect b="b" l="l" r="r" t="t"/>
            <a:pathLst>
              <a:path extrusionOk="0" h="854351" w="1248367">
                <a:moveTo>
                  <a:pt x="0" y="85435"/>
                </a:moveTo>
                <a:cubicBezTo>
                  <a:pt x="0" y="38251"/>
                  <a:pt x="38251" y="0"/>
                  <a:pt x="85435" y="0"/>
                </a:cubicBezTo>
                <a:lnTo>
                  <a:pt x="1162932" y="0"/>
                </a:lnTo>
                <a:cubicBezTo>
                  <a:pt x="1210116" y="0"/>
                  <a:pt x="1248367" y="38251"/>
                  <a:pt x="1248367" y="85435"/>
                </a:cubicBezTo>
                <a:lnTo>
                  <a:pt x="1248367" y="768916"/>
                </a:lnTo>
                <a:cubicBezTo>
                  <a:pt x="1248367" y="816100"/>
                  <a:pt x="1210116" y="854351"/>
                  <a:pt x="1162932" y="854351"/>
                </a:cubicBezTo>
                <a:lnTo>
                  <a:pt x="85435" y="854351"/>
                </a:lnTo>
                <a:cubicBezTo>
                  <a:pt x="38251" y="854351"/>
                  <a:pt x="0" y="816100"/>
                  <a:pt x="0" y="768916"/>
                </a:cubicBezTo>
                <a:lnTo>
                  <a:pt x="0" y="85435"/>
                </a:lnTo>
                <a:close/>
              </a:path>
            </a:pathLst>
          </a:custGeom>
          <a:solidFill>
            <a:schemeClr val="lt2"/>
          </a:solidFill>
          <a:ln cap="flat" cmpd="sng" w="12700">
            <a:solidFill>
              <a:srgbClr val="A5A5A5"/>
            </a:solidFill>
            <a:prstDash val="solid"/>
            <a:miter lim="800000"/>
            <a:headEnd len="sm" w="sm" type="none"/>
            <a:tailEnd len="sm" w="sm" type="none"/>
          </a:ln>
        </p:spPr>
        <p:txBody>
          <a:bodyPr anchorCtr="0" anchor="ctr" bIns="74550" lIns="74550" spcFirstLastPara="1" rIns="74550" wrap="square" tIns="74550">
            <a:noAutofit/>
          </a:bodyPr>
          <a:lstStyle/>
          <a:p>
            <a:pPr indent="0" lvl="0" marL="0" marR="0" rtl="0" algn="ctr">
              <a:lnSpc>
                <a:spcPct val="90000"/>
              </a:lnSpc>
              <a:spcBef>
                <a:spcPts val="0"/>
              </a:spcBef>
              <a:spcAft>
                <a:spcPts val="0"/>
              </a:spcAft>
              <a:buNone/>
            </a:pPr>
            <a:r>
              <a:rPr lang="en-ZA" sz="800">
                <a:solidFill>
                  <a:schemeClr val="dk2"/>
                </a:solidFill>
                <a:latin typeface="Open Sans"/>
                <a:ea typeface="Open Sans"/>
                <a:cs typeface="Open Sans"/>
                <a:sym typeface="Open Sans"/>
              </a:rPr>
              <a:t>Refine the implementation potential based on financial feasibility</a:t>
            </a:r>
            <a:endParaRPr sz="800">
              <a:solidFill>
                <a:schemeClr val="dk2"/>
              </a:solidFill>
              <a:latin typeface="Open Sans"/>
              <a:ea typeface="Open Sans"/>
              <a:cs typeface="Open Sans"/>
              <a:sym typeface="Open Sans"/>
            </a:endParaRPr>
          </a:p>
        </p:txBody>
      </p:sp>
      <p:pic>
        <p:nvPicPr>
          <p:cNvPr id="1153" name="Google Shape;1153;p65"/>
          <p:cNvPicPr preferRelativeResize="0"/>
          <p:nvPr/>
        </p:nvPicPr>
        <p:blipFill rotWithShape="1">
          <a:blip r:embed="rId3">
            <a:alphaModFix/>
          </a:blip>
          <a:srcRect b="0" l="0" r="0" t="0"/>
          <a:stretch/>
        </p:blipFill>
        <p:spPr>
          <a:xfrm>
            <a:off x="490800" y="4535600"/>
            <a:ext cx="381000" cy="381000"/>
          </a:xfrm>
          <a:prstGeom prst="ellipse">
            <a:avLst/>
          </a:prstGeom>
          <a:noFill/>
          <a:ln cap="flat" cmpd="sng" w="38100">
            <a:solidFill>
              <a:srgbClr val="9D97F0"/>
            </a:solidFill>
            <a:prstDash val="solid"/>
            <a:round/>
            <a:headEnd len="sm" w="sm" type="none"/>
            <a:tailEnd len="sm" w="sm" type="none"/>
          </a:ln>
        </p:spPr>
      </p:pic>
      <p:sp>
        <p:nvSpPr>
          <p:cNvPr id="1154" name="Google Shape;1154;p65"/>
          <p:cNvSpPr txBox="1"/>
          <p:nvPr/>
        </p:nvSpPr>
        <p:spPr>
          <a:xfrm>
            <a:off x="1073875" y="4493300"/>
            <a:ext cx="3088500" cy="465600"/>
          </a:xfrm>
          <a:prstGeom prst="rect">
            <a:avLst/>
          </a:prstGeom>
          <a:noFill/>
          <a:ln>
            <a:noFill/>
          </a:ln>
        </p:spPr>
        <p:txBody>
          <a:bodyPr anchorCtr="0" anchor="ctr" bIns="45700" lIns="91425" spcFirstLastPara="1" rIns="91425" wrap="square" tIns="45700">
            <a:normAutofit/>
          </a:bodyPr>
          <a:lstStyle/>
          <a:p>
            <a:pPr indent="0" lvl="0" marL="0" marR="0" rtl="0" algn="l">
              <a:lnSpc>
                <a:spcPct val="100000"/>
              </a:lnSpc>
              <a:spcBef>
                <a:spcPts val="0"/>
              </a:spcBef>
              <a:spcAft>
                <a:spcPts val="0"/>
              </a:spcAft>
              <a:buNone/>
            </a:pPr>
            <a:r>
              <a:rPr i="1" lang="en-ZA" sz="1000">
                <a:solidFill>
                  <a:srgbClr val="09294E"/>
                </a:solidFill>
                <a:latin typeface="Open Sans"/>
                <a:ea typeface="Open Sans"/>
                <a:cs typeface="Open Sans"/>
                <a:sym typeface="Open Sans"/>
              </a:rPr>
              <a:t>Determine the maximum implementation potential of the polic</a:t>
            </a:r>
            <a:r>
              <a:rPr i="1" lang="en-ZA" sz="1000">
                <a:solidFill>
                  <a:srgbClr val="09294E"/>
                </a:solidFill>
                <a:latin typeface="Open Sans"/>
                <a:ea typeface="Open Sans"/>
                <a:cs typeface="Open Sans"/>
                <a:sym typeface="Open Sans"/>
              </a:rPr>
              <a:t>y</a:t>
            </a:r>
            <a:endParaRPr i="1" sz="1000">
              <a:solidFill>
                <a:srgbClr val="09294E"/>
              </a:solidFill>
              <a:latin typeface="Open Sans"/>
              <a:ea typeface="Open Sans"/>
              <a:cs typeface="Open Sans"/>
              <a:sym typeface="Open Sans"/>
            </a:endParaRPr>
          </a:p>
        </p:txBody>
      </p:sp>
      <p:sp>
        <p:nvSpPr>
          <p:cNvPr id="1155" name="Google Shape;1155;p65"/>
          <p:cNvSpPr txBox="1"/>
          <p:nvPr>
            <p:ph idx="4294967295" type="body"/>
          </p:nvPr>
        </p:nvSpPr>
        <p:spPr>
          <a:xfrm>
            <a:off x="4648346" y="4697034"/>
            <a:ext cx="681900" cy="153300"/>
          </a:xfrm>
          <a:prstGeom prst="rect">
            <a:avLst/>
          </a:prstGeom>
          <a:solidFill>
            <a:srgbClr val="E7E7E7"/>
          </a:solidFill>
          <a:ln cap="flat" cmpd="sng" w="12700">
            <a:solidFill>
              <a:srgbClr val="BFBFBF"/>
            </a:solidFill>
            <a:prstDash val="solid"/>
            <a:miter lim="800000"/>
            <a:headEnd len="sm" w="sm" type="none"/>
            <a:tailEnd len="sm" w="sm" type="none"/>
          </a:ln>
        </p:spPr>
        <p:txBody>
          <a:bodyPr anchorCtr="0" anchor="ctr" bIns="45700" lIns="91425" spcFirstLastPara="1" rIns="91425" wrap="square" tIns="45700">
            <a:noAutofit/>
          </a:bodyPr>
          <a:lstStyle/>
          <a:p>
            <a:pPr indent="0" lvl="0" marL="0" rtl="0" algn="ctr">
              <a:lnSpc>
                <a:spcPct val="90000"/>
              </a:lnSpc>
              <a:spcBef>
                <a:spcPts val="0"/>
              </a:spcBef>
              <a:spcAft>
                <a:spcPts val="1200"/>
              </a:spcAft>
              <a:buClr>
                <a:srgbClr val="09294E"/>
              </a:buClr>
              <a:buSzPts val="800"/>
              <a:buNone/>
            </a:pPr>
            <a:r>
              <a:rPr lang="en-ZA" sz="800"/>
              <a:t>Chapter 7</a:t>
            </a:r>
            <a:endParaRPr sz="800"/>
          </a:p>
        </p:txBody>
      </p:sp>
      <p:sp>
        <p:nvSpPr>
          <p:cNvPr id="1156" name="Google Shape;1156;p65"/>
          <p:cNvSpPr txBox="1"/>
          <p:nvPr>
            <p:ph idx="4294967295" type="body"/>
          </p:nvPr>
        </p:nvSpPr>
        <p:spPr>
          <a:xfrm>
            <a:off x="6194103" y="4697034"/>
            <a:ext cx="685800" cy="153300"/>
          </a:xfrm>
          <a:prstGeom prst="rect">
            <a:avLst/>
          </a:prstGeom>
          <a:solidFill>
            <a:srgbClr val="E7E7E7"/>
          </a:solidFill>
          <a:ln cap="flat" cmpd="sng" w="12700">
            <a:solidFill>
              <a:srgbClr val="BFBFBF"/>
            </a:solidFill>
            <a:prstDash val="solid"/>
            <a:miter lim="800000"/>
            <a:headEnd len="sm" w="sm" type="none"/>
            <a:tailEnd len="sm" w="sm" type="none"/>
          </a:ln>
        </p:spPr>
        <p:txBody>
          <a:bodyPr anchorCtr="0" anchor="ctr" bIns="45700" lIns="91425" spcFirstLastPara="1" rIns="91425" wrap="square" tIns="45700">
            <a:noAutofit/>
          </a:bodyPr>
          <a:lstStyle/>
          <a:p>
            <a:pPr indent="0" lvl="0" marL="0" rtl="0" algn="l">
              <a:lnSpc>
                <a:spcPct val="90000"/>
              </a:lnSpc>
              <a:spcBef>
                <a:spcPts val="0"/>
              </a:spcBef>
              <a:spcAft>
                <a:spcPts val="1200"/>
              </a:spcAft>
              <a:buClr>
                <a:srgbClr val="09294E"/>
              </a:buClr>
              <a:buSzPts val="800"/>
              <a:buNone/>
            </a:pPr>
            <a:r>
              <a:rPr lang="en-ZA" sz="800"/>
              <a:t>Chapter 9</a:t>
            </a:r>
            <a:endParaRPr sz="800"/>
          </a:p>
        </p:txBody>
      </p:sp>
      <p:sp>
        <p:nvSpPr>
          <p:cNvPr id="1157" name="Google Shape;1157;p65"/>
          <p:cNvSpPr txBox="1"/>
          <p:nvPr>
            <p:ph idx="4294967295" type="body"/>
          </p:nvPr>
        </p:nvSpPr>
        <p:spPr>
          <a:xfrm>
            <a:off x="5421224" y="4697034"/>
            <a:ext cx="681900" cy="153300"/>
          </a:xfrm>
          <a:prstGeom prst="rect">
            <a:avLst/>
          </a:prstGeom>
          <a:solidFill>
            <a:srgbClr val="E7E7E7"/>
          </a:solidFill>
          <a:ln cap="flat" cmpd="sng" w="12700">
            <a:solidFill>
              <a:srgbClr val="BFBFBF"/>
            </a:solidFill>
            <a:prstDash val="solid"/>
            <a:miter lim="800000"/>
            <a:headEnd len="sm" w="sm" type="none"/>
            <a:tailEnd len="sm" w="sm" type="none"/>
          </a:ln>
        </p:spPr>
        <p:txBody>
          <a:bodyPr anchorCtr="0" anchor="ctr" bIns="45700" lIns="91425" spcFirstLastPara="1" rIns="91425" wrap="square" tIns="45700">
            <a:noAutofit/>
          </a:bodyPr>
          <a:lstStyle/>
          <a:p>
            <a:pPr indent="0" lvl="0" marL="0" rtl="0" algn="ctr">
              <a:lnSpc>
                <a:spcPct val="90000"/>
              </a:lnSpc>
              <a:spcBef>
                <a:spcPts val="0"/>
              </a:spcBef>
              <a:spcAft>
                <a:spcPts val="1200"/>
              </a:spcAft>
              <a:buClr>
                <a:srgbClr val="09294E"/>
              </a:buClr>
              <a:buSzPts val="800"/>
              <a:buNone/>
            </a:pPr>
            <a:r>
              <a:rPr lang="en-ZA" sz="800"/>
              <a:t>Chapter 8</a:t>
            </a:r>
            <a:endParaRPr sz="800"/>
          </a:p>
        </p:txBody>
      </p:sp>
      <p:sp>
        <p:nvSpPr>
          <p:cNvPr id="1158" name="Google Shape;1158;p65">
            <a:hlinkClick action="ppaction://hlinksldjump" r:id="rId4"/>
          </p:cNvPr>
          <p:cNvSpPr/>
          <p:nvPr/>
        </p:nvSpPr>
        <p:spPr>
          <a:xfrm>
            <a:off x="4657825" y="4697034"/>
            <a:ext cx="672600" cy="1533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800">
              <a:solidFill>
                <a:schemeClr val="lt1"/>
              </a:solidFill>
              <a:latin typeface="Open Sans"/>
              <a:ea typeface="Open Sans"/>
              <a:cs typeface="Open Sans"/>
              <a:sym typeface="Open Sans"/>
            </a:endParaRPr>
          </a:p>
        </p:txBody>
      </p:sp>
      <p:sp>
        <p:nvSpPr>
          <p:cNvPr id="1159" name="Google Shape;1159;p65">
            <a:hlinkClick action="ppaction://hlinksldjump" r:id="rId5"/>
          </p:cNvPr>
          <p:cNvSpPr/>
          <p:nvPr/>
        </p:nvSpPr>
        <p:spPr>
          <a:xfrm>
            <a:off x="5417449" y="4697034"/>
            <a:ext cx="681900" cy="1533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sp>
        <p:nvSpPr>
          <p:cNvPr id="1160" name="Google Shape;1160;p65">
            <a:hlinkClick action="ppaction://hlinksldjump" r:id="rId6"/>
          </p:cNvPr>
          <p:cNvSpPr/>
          <p:nvPr/>
        </p:nvSpPr>
        <p:spPr>
          <a:xfrm>
            <a:off x="6186552" y="4697034"/>
            <a:ext cx="681900" cy="1533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cxnSp>
        <p:nvCxnSpPr>
          <p:cNvPr id="1161" name="Google Shape;1161;p65"/>
          <p:cNvCxnSpPr>
            <a:stCxn id="1154" idx="1"/>
          </p:cNvCxnSpPr>
          <p:nvPr/>
        </p:nvCxnSpPr>
        <p:spPr>
          <a:xfrm>
            <a:off x="1073875" y="4726100"/>
            <a:ext cx="0" cy="0"/>
          </a:xfrm>
          <a:prstGeom prst="straightConnector1">
            <a:avLst/>
          </a:prstGeom>
          <a:noFill/>
          <a:ln cap="flat" cmpd="sng" w="9525">
            <a:solidFill>
              <a:schemeClr val="dk2"/>
            </a:solidFill>
            <a:prstDash val="solid"/>
            <a:round/>
            <a:headEnd len="med" w="med" type="none"/>
            <a:tailEnd len="med" w="med" type="none"/>
          </a:ln>
        </p:spPr>
      </p:cxnSp>
      <p:cxnSp>
        <p:nvCxnSpPr>
          <p:cNvPr id="1162" name="Google Shape;1162;p65"/>
          <p:cNvCxnSpPr>
            <a:stCxn id="1153" idx="6"/>
            <a:endCxn id="1154" idx="1"/>
          </p:cNvCxnSpPr>
          <p:nvPr/>
        </p:nvCxnSpPr>
        <p:spPr>
          <a:xfrm>
            <a:off x="871800" y="4726100"/>
            <a:ext cx="202200" cy="0"/>
          </a:xfrm>
          <a:prstGeom prst="straightConnector1">
            <a:avLst/>
          </a:prstGeom>
          <a:noFill/>
          <a:ln cap="flat" cmpd="sng" w="9525">
            <a:solidFill>
              <a:schemeClr val="dk1"/>
            </a:solidFill>
            <a:prstDash val="solid"/>
            <a:round/>
            <a:headEnd len="med" w="med" type="none"/>
            <a:tailEnd len="med" w="med" type="oval"/>
          </a:ln>
        </p:spPr>
      </p:cxnSp>
      <p:sp>
        <p:nvSpPr>
          <p:cNvPr id="1163" name="Google Shape;1163;p65"/>
          <p:cNvSpPr txBox="1"/>
          <p:nvPr/>
        </p:nvSpPr>
        <p:spPr>
          <a:xfrm>
            <a:off x="490800" y="2500500"/>
            <a:ext cx="8267700" cy="1749900"/>
          </a:xfrm>
          <a:prstGeom prst="rect">
            <a:avLst/>
          </a:prstGeom>
          <a:noFill/>
          <a:ln>
            <a:noFill/>
          </a:ln>
        </p:spPr>
        <p:txBody>
          <a:bodyPr anchorCtr="0" anchor="t" bIns="45700" lIns="91425" spcFirstLastPara="1" rIns="91425" wrap="square" tIns="45700">
            <a:normAutofit/>
          </a:bodyPr>
          <a:lstStyle/>
          <a:p>
            <a:pPr indent="-165100" lvl="0" marL="228600" rtl="0" algn="l">
              <a:lnSpc>
                <a:spcPct val="90000"/>
              </a:lnSpc>
              <a:spcBef>
                <a:spcPts val="0"/>
              </a:spcBef>
              <a:spcAft>
                <a:spcPts val="0"/>
              </a:spcAft>
              <a:buClr>
                <a:schemeClr val="dk2"/>
              </a:buClr>
              <a:buSzPts val="1200"/>
              <a:buChar char="•"/>
            </a:pPr>
            <a:r>
              <a:rPr lang="en-ZA" sz="1200">
                <a:solidFill>
                  <a:schemeClr val="dk2"/>
                </a:solidFill>
                <a:latin typeface="Open Sans"/>
                <a:ea typeface="Open Sans"/>
                <a:cs typeface="Open Sans"/>
                <a:sym typeface="Open Sans"/>
              </a:rPr>
              <a:t>Choose a type of </a:t>
            </a:r>
            <a:r>
              <a:rPr b="1" lang="en-ZA" sz="1200">
                <a:solidFill>
                  <a:schemeClr val="dk2"/>
                </a:solidFill>
                <a:latin typeface="Open Sans"/>
                <a:ea typeface="Open Sans"/>
                <a:cs typeface="Open Sans"/>
                <a:sym typeface="Open Sans"/>
              </a:rPr>
              <a:t>activity data </a:t>
            </a:r>
            <a:r>
              <a:rPr lang="en-ZA" sz="1200">
                <a:solidFill>
                  <a:schemeClr val="dk2"/>
                </a:solidFill>
                <a:latin typeface="Open Sans"/>
                <a:ea typeface="Open Sans"/>
                <a:cs typeface="Open Sans"/>
                <a:sym typeface="Open Sans"/>
              </a:rPr>
              <a:t>for each GHG source or carbon pool in the GHG assessment boundary to assess the implementation potential of the policy. </a:t>
            </a:r>
            <a:endParaRPr sz="1200">
              <a:solidFill>
                <a:schemeClr val="dk2"/>
              </a:solidFill>
              <a:latin typeface="Open Sans"/>
              <a:ea typeface="Open Sans"/>
              <a:cs typeface="Open Sans"/>
              <a:sym typeface="Open Sans"/>
            </a:endParaRPr>
          </a:p>
          <a:p>
            <a:pPr indent="-165100" lvl="0" marL="228600" rtl="0" algn="l">
              <a:lnSpc>
                <a:spcPct val="90000"/>
              </a:lnSpc>
              <a:spcBef>
                <a:spcPts val="1000"/>
              </a:spcBef>
              <a:spcAft>
                <a:spcPts val="0"/>
              </a:spcAft>
              <a:buClr>
                <a:schemeClr val="dk2"/>
              </a:buClr>
              <a:buSzPts val="1200"/>
              <a:buFont typeface="Open Sans"/>
              <a:buChar char="•"/>
            </a:pPr>
            <a:r>
              <a:rPr lang="en-ZA" sz="1200">
                <a:solidFill>
                  <a:schemeClr val="dk2"/>
                </a:solidFill>
                <a:latin typeface="Open Sans"/>
                <a:ea typeface="Open Sans"/>
                <a:cs typeface="Open Sans"/>
                <a:sym typeface="Open Sans"/>
              </a:rPr>
              <a:t>Activity data:</a:t>
            </a:r>
            <a:endParaRPr sz="1200">
              <a:solidFill>
                <a:schemeClr val="dk2"/>
              </a:solidFill>
              <a:latin typeface="Open Sans"/>
              <a:ea typeface="Open Sans"/>
              <a:cs typeface="Open Sans"/>
              <a:sym typeface="Open Sans"/>
            </a:endParaRPr>
          </a:p>
          <a:p>
            <a:pPr indent="-190500" lvl="1" marL="685800" rtl="0" algn="l">
              <a:lnSpc>
                <a:spcPct val="90000"/>
              </a:lnSpc>
              <a:spcBef>
                <a:spcPts val="500"/>
              </a:spcBef>
              <a:spcAft>
                <a:spcPts val="0"/>
              </a:spcAft>
              <a:buClr>
                <a:schemeClr val="dk2"/>
              </a:buClr>
              <a:buSzPts val="1200"/>
              <a:buFont typeface="Open Sans"/>
              <a:buChar char="•"/>
            </a:pPr>
            <a:r>
              <a:rPr lang="en-ZA" sz="1200">
                <a:solidFill>
                  <a:schemeClr val="dk2"/>
                </a:solidFill>
                <a:latin typeface="Open Sans"/>
                <a:ea typeface="Open Sans"/>
                <a:cs typeface="Open Sans"/>
                <a:sym typeface="Open Sans"/>
              </a:rPr>
              <a:t>should be a parameter that is expected to change as a result of the policy (e.g., ha of forest land prevented from being converted to cropland) and be used to estimate GHG impacts. </a:t>
            </a:r>
            <a:endParaRPr sz="1200">
              <a:solidFill>
                <a:schemeClr val="dk2"/>
              </a:solidFill>
              <a:latin typeface="Open Sans"/>
              <a:ea typeface="Open Sans"/>
              <a:cs typeface="Open Sans"/>
              <a:sym typeface="Open Sans"/>
            </a:endParaRPr>
          </a:p>
          <a:p>
            <a:pPr indent="-190500" lvl="1" marL="685800" rtl="0" algn="l">
              <a:lnSpc>
                <a:spcPct val="90000"/>
              </a:lnSpc>
              <a:spcBef>
                <a:spcPts val="500"/>
              </a:spcBef>
              <a:spcAft>
                <a:spcPts val="0"/>
              </a:spcAft>
              <a:buClr>
                <a:schemeClr val="dk2"/>
              </a:buClr>
              <a:buSzPts val="1200"/>
              <a:buFont typeface="Open Sans"/>
              <a:buChar char="•"/>
            </a:pPr>
            <a:r>
              <a:rPr lang="en-ZA" sz="1200">
                <a:solidFill>
                  <a:schemeClr val="dk2"/>
                </a:solidFill>
                <a:latin typeface="Open Sans"/>
                <a:ea typeface="Open Sans"/>
                <a:cs typeface="Open Sans"/>
                <a:sym typeface="Open Sans"/>
              </a:rPr>
              <a:t>serves as a proxy for the policy outcome. </a:t>
            </a:r>
            <a:endParaRPr sz="1200">
              <a:solidFill>
                <a:schemeClr val="dk2"/>
              </a:solidFill>
              <a:latin typeface="Open Sans"/>
              <a:ea typeface="Open Sans"/>
              <a:cs typeface="Open Sans"/>
              <a:sym typeface="Open Sans"/>
            </a:endParaRPr>
          </a:p>
          <a:p>
            <a:pPr indent="-165100" lvl="0" marL="228600" rtl="0" algn="l">
              <a:lnSpc>
                <a:spcPct val="90000"/>
              </a:lnSpc>
              <a:spcBef>
                <a:spcPts val="1000"/>
              </a:spcBef>
              <a:spcAft>
                <a:spcPts val="0"/>
              </a:spcAft>
              <a:buClr>
                <a:schemeClr val="dk2"/>
              </a:buClr>
              <a:buSzPts val="1200"/>
              <a:buFont typeface="Open Sans"/>
              <a:buChar char="•"/>
            </a:pPr>
            <a:r>
              <a:rPr lang="en-ZA" sz="1200">
                <a:solidFill>
                  <a:schemeClr val="dk2"/>
                </a:solidFill>
                <a:latin typeface="Open Sans"/>
                <a:ea typeface="Open Sans"/>
                <a:cs typeface="Open Sans"/>
                <a:sym typeface="Open Sans"/>
              </a:rPr>
              <a:t>Maximum implementation potential is expressed in terms of the activity data. </a:t>
            </a:r>
            <a:endParaRPr sz="1200">
              <a:solidFill>
                <a:schemeClr val="dk2"/>
              </a:solidFill>
              <a:latin typeface="Open Sans"/>
              <a:ea typeface="Open Sans"/>
              <a:cs typeface="Open Sans"/>
              <a:sym typeface="Open Sans"/>
            </a:endParaRPr>
          </a:p>
        </p:txBody>
      </p:sp>
      <p:sp>
        <p:nvSpPr>
          <p:cNvPr id="1164" name="Google Shape;1164;p65">
            <a:hlinkClick action="ppaction://hlinksldjump" r:id="rId7"/>
          </p:cNvPr>
          <p:cNvSpPr txBox="1"/>
          <p:nvPr/>
        </p:nvSpPr>
        <p:spPr>
          <a:xfrm>
            <a:off x="7909625" y="4027300"/>
            <a:ext cx="763500" cy="393900"/>
          </a:xfrm>
          <a:prstGeom prst="rect">
            <a:avLst/>
          </a:prstGeom>
          <a:solidFill>
            <a:schemeClr val="accent1"/>
          </a:solidFill>
          <a:ln cap="flat" cmpd="sng" w="12700">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90000"/>
              </a:lnSpc>
              <a:spcBef>
                <a:spcPts val="0"/>
              </a:spcBef>
              <a:spcAft>
                <a:spcPts val="0"/>
              </a:spcAft>
              <a:buClr>
                <a:srgbClr val="09294E"/>
              </a:buClr>
              <a:buSzPts val="900"/>
              <a:buFont typeface="Arial"/>
              <a:buNone/>
            </a:pPr>
            <a:r>
              <a:rPr b="1" lang="en-ZA" sz="900">
                <a:solidFill>
                  <a:schemeClr val="lt1"/>
                </a:solidFill>
                <a:latin typeface="Arial"/>
                <a:ea typeface="Arial"/>
                <a:cs typeface="Arial"/>
                <a:sym typeface="Arial"/>
              </a:rPr>
              <a:t>Example of activity data</a:t>
            </a:r>
            <a:endParaRPr>
              <a:solidFill>
                <a:schemeClr val="lt1"/>
              </a:solidFill>
            </a:endParaRPr>
          </a:p>
        </p:txBody>
      </p:sp>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69" name="Shape 1169"/>
        <p:cNvGrpSpPr/>
        <p:nvPr/>
      </p:nvGrpSpPr>
      <p:grpSpPr>
        <a:xfrm>
          <a:off x="0" y="0"/>
          <a:ext cx="0" cy="0"/>
          <a:chOff x="0" y="0"/>
          <a:chExt cx="0" cy="0"/>
        </a:xfrm>
      </p:grpSpPr>
      <p:sp>
        <p:nvSpPr>
          <p:cNvPr id="1170" name="Google Shape;1170;p66"/>
          <p:cNvSpPr txBox="1"/>
          <p:nvPr/>
        </p:nvSpPr>
        <p:spPr>
          <a:xfrm>
            <a:off x="490800" y="2271900"/>
            <a:ext cx="8267700" cy="358500"/>
          </a:xfrm>
          <a:prstGeom prst="rect">
            <a:avLst/>
          </a:prstGeom>
          <a:noFill/>
          <a:ln>
            <a:noFill/>
          </a:ln>
        </p:spPr>
        <p:txBody>
          <a:bodyPr anchorCtr="0" anchor="t" bIns="45700" lIns="91425" spcFirstLastPara="1" rIns="91425" wrap="square" tIns="45700">
            <a:normAutofit/>
          </a:bodyPr>
          <a:lstStyle/>
          <a:p>
            <a:pPr indent="-165100" lvl="0" marL="228600" rtl="0" algn="l">
              <a:lnSpc>
                <a:spcPct val="90000"/>
              </a:lnSpc>
              <a:spcBef>
                <a:spcPts val="0"/>
              </a:spcBef>
              <a:spcAft>
                <a:spcPts val="0"/>
              </a:spcAft>
              <a:buClr>
                <a:schemeClr val="dk2"/>
              </a:buClr>
              <a:buSzPts val="1200"/>
              <a:buChar char="•"/>
            </a:pPr>
            <a:r>
              <a:rPr lang="en-ZA" sz="1200">
                <a:solidFill>
                  <a:schemeClr val="dk2"/>
                </a:solidFill>
                <a:latin typeface="Open Sans"/>
                <a:ea typeface="Open Sans"/>
                <a:cs typeface="Open Sans"/>
                <a:sym typeface="Open Sans"/>
              </a:rPr>
              <a:t>Maximum implementation potential can be estimated based on:</a:t>
            </a:r>
            <a:endParaRPr sz="1200">
              <a:solidFill>
                <a:schemeClr val="dk2"/>
              </a:solidFill>
              <a:latin typeface="Open Sans"/>
              <a:ea typeface="Open Sans"/>
              <a:cs typeface="Open Sans"/>
              <a:sym typeface="Open Sans"/>
            </a:endParaRPr>
          </a:p>
        </p:txBody>
      </p:sp>
      <p:sp>
        <p:nvSpPr>
          <p:cNvPr id="1171" name="Google Shape;1171;p66"/>
          <p:cNvSpPr txBox="1"/>
          <p:nvPr>
            <p:ph type="title"/>
          </p:nvPr>
        </p:nvSpPr>
        <p:spPr>
          <a:xfrm>
            <a:off x="311700" y="216425"/>
            <a:ext cx="8520600" cy="932700"/>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rgbClr val="625852"/>
              </a:buClr>
              <a:buSzPts val="2600"/>
              <a:buFont typeface="Arial"/>
              <a:buNone/>
            </a:pPr>
            <a:r>
              <a:rPr lang="en-ZA" sz="2200"/>
              <a:t>8.2 Determine the maximum implementation </a:t>
            </a:r>
            <a:br>
              <a:rPr lang="en-ZA" sz="2200"/>
            </a:br>
            <a:r>
              <a:rPr lang="en-ZA" sz="2200"/>
              <a:t>potential (2/2)</a:t>
            </a:r>
            <a:endParaRPr sz="2200"/>
          </a:p>
          <a:p>
            <a:pPr indent="0" lvl="0" marL="0" rtl="0" algn="l">
              <a:lnSpc>
                <a:spcPct val="90000"/>
              </a:lnSpc>
              <a:spcBef>
                <a:spcPts val="0"/>
              </a:spcBef>
              <a:spcAft>
                <a:spcPts val="0"/>
              </a:spcAft>
              <a:buClr>
                <a:srgbClr val="625852"/>
              </a:buClr>
              <a:buSzPts val="3200"/>
              <a:buFont typeface="Arial"/>
              <a:buNone/>
            </a:pPr>
            <a:r>
              <a:t/>
            </a:r>
            <a:endParaRPr sz="2200"/>
          </a:p>
        </p:txBody>
      </p:sp>
      <p:sp>
        <p:nvSpPr>
          <p:cNvPr id="1172" name="Google Shape;1172;p66"/>
          <p:cNvSpPr/>
          <p:nvPr/>
        </p:nvSpPr>
        <p:spPr>
          <a:xfrm>
            <a:off x="995075" y="1150875"/>
            <a:ext cx="1479315" cy="912020"/>
          </a:xfrm>
          <a:custGeom>
            <a:rect b="b" l="l" r="r" t="t"/>
            <a:pathLst>
              <a:path extrusionOk="0" h="854351" w="1248367">
                <a:moveTo>
                  <a:pt x="0" y="85435"/>
                </a:moveTo>
                <a:cubicBezTo>
                  <a:pt x="0" y="38251"/>
                  <a:pt x="38251" y="0"/>
                  <a:pt x="85435" y="0"/>
                </a:cubicBezTo>
                <a:lnTo>
                  <a:pt x="1162932" y="0"/>
                </a:lnTo>
                <a:cubicBezTo>
                  <a:pt x="1210116" y="0"/>
                  <a:pt x="1248367" y="38251"/>
                  <a:pt x="1248367" y="85435"/>
                </a:cubicBezTo>
                <a:lnTo>
                  <a:pt x="1248367" y="768916"/>
                </a:lnTo>
                <a:cubicBezTo>
                  <a:pt x="1248367" y="816100"/>
                  <a:pt x="1210116" y="854351"/>
                  <a:pt x="1162932" y="854351"/>
                </a:cubicBezTo>
                <a:lnTo>
                  <a:pt x="85435" y="854351"/>
                </a:lnTo>
                <a:cubicBezTo>
                  <a:pt x="38251" y="854351"/>
                  <a:pt x="0" y="816100"/>
                  <a:pt x="0" y="768916"/>
                </a:cubicBezTo>
                <a:lnTo>
                  <a:pt x="0" y="85435"/>
                </a:lnTo>
                <a:close/>
              </a:path>
            </a:pathLst>
          </a:custGeom>
          <a:solidFill>
            <a:schemeClr val="lt2"/>
          </a:solidFill>
          <a:ln cap="flat" cmpd="sng" w="28575">
            <a:solidFill>
              <a:schemeClr val="accent1"/>
            </a:solidFill>
            <a:prstDash val="solid"/>
            <a:miter lim="800000"/>
            <a:headEnd len="sm" w="sm" type="none"/>
            <a:tailEnd len="sm" w="sm" type="none"/>
          </a:ln>
        </p:spPr>
        <p:txBody>
          <a:bodyPr anchorCtr="0" anchor="ctr" bIns="74550" lIns="74550" spcFirstLastPara="1" rIns="74550" wrap="square" tIns="74550">
            <a:noAutofit/>
          </a:bodyPr>
          <a:lstStyle/>
          <a:p>
            <a:pPr indent="0" lvl="0" marL="0" marR="0" rtl="0" algn="ctr">
              <a:lnSpc>
                <a:spcPct val="90000"/>
              </a:lnSpc>
              <a:spcBef>
                <a:spcPts val="0"/>
              </a:spcBef>
              <a:spcAft>
                <a:spcPts val="0"/>
              </a:spcAft>
              <a:buNone/>
            </a:pPr>
            <a:r>
              <a:rPr lang="en-ZA" sz="800">
                <a:solidFill>
                  <a:srgbClr val="3F3F3F"/>
                </a:solidFill>
                <a:latin typeface="Open Sans"/>
                <a:ea typeface="Open Sans"/>
                <a:cs typeface="Open Sans"/>
                <a:sym typeface="Open Sans"/>
              </a:rPr>
              <a:t>Estimate the maximum implementation potential of the policy</a:t>
            </a:r>
            <a:endParaRPr sz="800">
              <a:solidFill>
                <a:srgbClr val="3F3F3F"/>
              </a:solidFill>
              <a:latin typeface="Open Sans"/>
              <a:ea typeface="Open Sans"/>
              <a:cs typeface="Open Sans"/>
              <a:sym typeface="Open Sans"/>
            </a:endParaRPr>
          </a:p>
        </p:txBody>
      </p:sp>
      <p:sp>
        <p:nvSpPr>
          <p:cNvPr id="1173" name="Google Shape;1173;p66"/>
          <p:cNvSpPr/>
          <p:nvPr/>
        </p:nvSpPr>
        <p:spPr>
          <a:xfrm>
            <a:off x="2875612" y="1150875"/>
            <a:ext cx="1479315" cy="912020"/>
          </a:xfrm>
          <a:custGeom>
            <a:rect b="b" l="l" r="r" t="t"/>
            <a:pathLst>
              <a:path extrusionOk="0" h="854351" w="1248367">
                <a:moveTo>
                  <a:pt x="0" y="85435"/>
                </a:moveTo>
                <a:cubicBezTo>
                  <a:pt x="0" y="38251"/>
                  <a:pt x="38251" y="0"/>
                  <a:pt x="85435" y="0"/>
                </a:cubicBezTo>
                <a:lnTo>
                  <a:pt x="1162932" y="0"/>
                </a:lnTo>
                <a:cubicBezTo>
                  <a:pt x="1210116" y="0"/>
                  <a:pt x="1248367" y="38251"/>
                  <a:pt x="1248367" y="85435"/>
                </a:cubicBezTo>
                <a:lnTo>
                  <a:pt x="1248367" y="768916"/>
                </a:lnTo>
                <a:cubicBezTo>
                  <a:pt x="1248367" y="816100"/>
                  <a:pt x="1210116" y="854351"/>
                  <a:pt x="1162932" y="854351"/>
                </a:cubicBezTo>
                <a:lnTo>
                  <a:pt x="85435" y="854351"/>
                </a:lnTo>
                <a:cubicBezTo>
                  <a:pt x="38251" y="854351"/>
                  <a:pt x="0" y="816100"/>
                  <a:pt x="0" y="768916"/>
                </a:cubicBezTo>
                <a:lnTo>
                  <a:pt x="0" y="85435"/>
                </a:lnTo>
                <a:close/>
              </a:path>
            </a:pathLst>
          </a:custGeom>
          <a:solidFill>
            <a:schemeClr val="lt2"/>
          </a:solidFill>
          <a:ln cap="flat" cmpd="sng" w="12700">
            <a:solidFill>
              <a:srgbClr val="A5A5A5"/>
            </a:solidFill>
            <a:prstDash val="solid"/>
            <a:miter lim="800000"/>
            <a:headEnd len="sm" w="sm" type="none"/>
            <a:tailEnd len="sm" w="sm" type="none"/>
          </a:ln>
        </p:spPr>
        <p:txBody>
          <a:bodyPr anchorCtr="0" anchor="ctr" bIns="74550" lIns="74550" spcFirstLastPara="1" rIns="74550" wrap="square" tIns="74550">
            <a:noAutofit/>
          </a:bodyPr>
          <a:lstStyle/>
          <a:p>
            <a:pPr indent="0" lvl="0" marL="0" marR="0" rtl="0" algn="ctr">
              <a:lnSpc>
                <a:spcPct val="90000"/>
              </a:lnSpc>
              <a:spcBef>
                <a:spcPts val="0"/>
              </a:spcBef>
              <a:spcAft>
                <a:spcPts val="0"/>
              </a:spcAft>
              <a:buNone/>
            </a:pPr>
            <a:r>
              <a:rPr lang="en-ZA" sz="800">
                <a:solidFill>
                  <a:schemeClr val="dk2"/>
                </a:solidFill>
                <a:latin typeface="Open Sans"/>
                <a:ea typeface="Open Sans"/>
                <a:cs typeface="Open Sans"/>
                <a:sym typeface="Open Sans"/>
              </a:rPr>
              <a:t>Refine the implementation potential bated on policy design characteristics and national circumstances</a:t>
            </a:r>
            <a:endParaRPr sz="800">
              <a:solidFill>
                <a:schemeClr val="dk2"/>
              </a:solidFill>
              <a:latin typeface="Open Sans"/>
              <a:ea typeface="Open Sans"/>
              <a:cs typeface="Open Sans"/>
              <a:sym typeface="Open Sans"/>
            </a:endParaRPr>
          </a:p>
        </p:txBody>
      </p:sp>
      <p:sp>
        <p:nvSpPr>
          <p:cNvPr id="1174" name="Google Shape;1174;p66"/>
          <p:cNvSpPr/>
          <p:nvPr/>
        </p:nvSpPr>
        <p:spPr>
          <a:xfrm>
            <a:off x="6636687" y="1150875"/>
            <a:ext cx="1479315" cy="912020"/>
          </a:xfrm>
          <a:custGeom>
            <a:rect b="b" l="l" r="r" t="t"/>
            <a:pathLst>
              <a:path extrusionOk="0" h="854351" w="1248367">
                <a:moveTo>
                  <a:pt x="0" y="85435"/>
                </a:moveTo>
                <a:cubicBezTo>
                  <a:pt x="0" y="38251"/>
                  <a:pt x="38251" y="0"/>
                  <a:pt x="85435" y="0"/>
                </a:cubicBezTo>
                <a:lnTo>
                  <a:pt x="1162932" y="0"/>
                </a:lnTo>
                <a:cubicBezTo>
                  <a:pt x="1210116" y="0"/>
                  <a:pt x="1248367" y="38251"/>
                  <a:pt x="1248367" y="85435"/>
                </a:cubicBezTo>
                <a:lnTo>
                  <a:pt x="1248367" y="768916"/>
                </a:lnTo>
                <a:cubicBezTo>
                  <a:pt x="1248367" y="816100"/>
                  <a:pt x="1210116" y="854351"/>
                  <a:pt x="1162932" y="854351"/>
                </a:cubicBezTo>
                <a:lnTo>
                  <a:pt x="85435" y="854351"/>
                </a:lnTo>
                <a:cubicBezTo>
                  <a:pt x="38251" y="854351"/>
                  <a:pt x="0" y="816100"/>
                  <a:pt x="0" y="768916"/>
                </a:cubicBezTo>
                <a:lnTo>
                  <a:pt x="0" y="85435"/>
                </a:lnTo>
                <a:close/>
              </a:path>
            </a:pathLst>
          </a:custGeom>
          <a:solidFill>
            <a:schemeClr val="lt2"/>
          </a:solidFill>
          <a:ln cap="flat" cmpd="sng" w="12700">
            <a:solidFill>
              <a:srgbClr val="A5A5A5"/>
            </a:solidFill>
            <a:prstDash val="solid"/>
            <a:miter lim="800000"/>
            <a:headEnd len="sm" w="sm" type="none"/>
            <a:tailEnd len="sm" w="sm" type="none"/>
          </a:ln>
        </p:spPr>
        <p:txBody>
          <a:bodyPr anchorCtr="0" anchor="ctr" bIns="74550" lIns="74550" spcFirstLastPara="1" rIns="74550" wrap="square" tIns="74550">
            <a:noAutofit/>
          </a:bodyPr>
          <a:lstStyle/>
          <a:p>
            <a:pPr indent="0" lvl="0" marL="0" marR="0" rtl="0" algn="ctr">
              <a:lnSpc>
                <a:spcPct val="90000"/>
              </a:lnSpc>
              <a:spcBef>
                <a:spcPts val="0"/>
              </a:spcBef>
              <a:spcAft>
                <a:spcPts val="0"/>
              </a:spcAft>
              <a:buNone/>
            </a:pPr>
            <a:r>
              <a:rPr lang="en-ZA" sz="800">
                <a:solidFill>
                  <a:schemeClr val="dk2"/>
                </a:solidFill>
                <a:latin typeface="Open Sans"/>
                <a:ea typeface="Open Sans"/>
                <a:cs typeface="Open Sans"/>
                <a:sym typeface="Open Sans"/>
              </a:rPr>
              <a:t>Refine the implementation potential based on other barriers</a:t>
            </a:r>
            <a:endParaRPr sz="800">
              <a:solidFill>
                <a:schemeClr val="dk2"/>
              </a:solidFill>
              <a:latin typeface="Open Sans"/>
              <a:ea typeface="Open Sans"/>
              <a:cs typeface="Open Sans"/>
              <a:sym typeface="Open Sans"/>
            </a:endParaRPr>
          </a:p>
        </p:txBody>
      </p:sp>
      <p:sp>
        <p:nvSpPr>
          <p:cNvPr id="1175" name="Google Shape;1175;p66"/>
          <p:cNvSpPr/>
          <p:nvPr/>
        </p:nvSpPr>
        <p:spPr>
          <a:xfrm>
            <a:off x="2531739" y="1445018"/>
            <a:ext cx="284502" cy="262382"/>
          </a:xfrm>
          <a:custGeom>
            <a:rect b="b" l="l" r="r" t="t"/>
            <a:pathLst>
              <a:path extrusionOk="0" h="309595" w="264653">
                <a:moveTo>
                  <a:pt x="0" y="61919"/>
                </a:moveTo>
                <a:lnTo>
                  <a:pt x="132327" y="61919"/>
                </a:lnTo>
                <a:lnTo>
                  <a:pt x="132327" y="0"/>
                </a:lnTo>
                <a:lnTo>
                  <a:pt x="264653" y="154798"/>
                </a:lnTo>
                <a:lnTo>
                  <a:pt x="132327" y="309595"/>
                </a:lnTo>
                <a:lnTo>
                  <a:pt x="132327" y="247676"/>
                </a:lnTo>
                <a:lnTo>
                  <a:pt x="0" y="247676"/>
                </a:lnTo>
                <a:lnTo>
                  <a:pt x="0" y="61919"/>
                </a:lnTo>
                <a:close/>
              </a:path>
            </a:pathLst>
          </a:custGeom>
          <a:solidFill>
            <a:schemeClr val="lt2"/>
          </a:solidFill>
          <a:ln>
            <a:noFill/>
          </a:ln>
        </p:spPr>
        <p:txBody>
          <a:bodyPr anchorCtr="0" anchor="ctr" bIns="61900" lIns="0" spcFirstLastPara="1" rIns="79375" wrap="square" tIns="61900">
            <a:noAutofit/>
          </a:bodyPr>
          <a:lstStyle/>
          <a:p>
            <a:pPr indent="0" lvl="0" marL="0" marR="0" rtl="0" algn="ctr">
              <a:lnSpc>
                <a:spcPct val="90000"/>
              </a:lnSpc>
              <a:spcBef>
                <a:spcPts val="0"/>
              </a:spcBef>
              <a:spcAft>
                <a:spcPts val="0"/>
              </a:spcAft>
              <a:buClr>
                <a:srgbClr val="000000"/>
              </a:buClr>
              <a:buSzPts val="1400"/>
              <a:buFont typeface="Arial"/>
              <a:buNone/>
            </a:pPr>
            <a:r>
              <a:t/>
            </a:r>
            <a:endParaRPr sz="1400">
              <a:solidFill>
                <a:srgbClr val="FFFFFF"/>
              </a:solidFill>
              <a:latin typeface="Arial"/>
              <a:ea typeface="Arial"/>
              <a:cs typeface="Arial"/>
              <a:sym typeface="Arial"/>
            </a:endParaRPr>
          </a:p>
        </p:txBody>
      </p:sp>
      <p:sp>
        <p:nvSpPr>
          <p:cNvPr id="1176" name="Google Shape;1176;p66"/>
          <p:cNvSpPr/>
          <p:nvPr/>
        </p:nvSpPr>
        <p:spPr>
          <a:xfrm>
            <a:off x="4417538" y="1445018"/>
            <a:ext cx="284502" cy="262382"/>
          </a:xfrm>
          <a:custGeom>
            <a:rect b="b" l="l" r="r" t="t"/>
            <a:pathLst>
              <a:path extrusionOk="0" h="309595" w="264653">
                <a:moveTo>
                  <a:pt x="0" y="61919"/>
                </a:moveTo>
                <a:lnTo>
                  <a:pt x="132327" y="61919"/>
                </a:lnTo>
                <a:lnTo>
                  <a:pt x="132327" y="0"/>
                </a:lnTo>
                <a:lnTo>
                  <a:pt x="264653" y="154798"/>
                </a:lnTo>
                <a:lnTo>
                  <a:pt x="132327" y="309595"/>
                </a:lnTo>
                <a:lnTo>
                  <a:pt x="132327" y="247676"/>
                </a:lnTo>
                <a:lnTo>
                  <a:pt x="0" y="247676"/>
                </a:lnTo>
                <a:lnTo>
                  <a:pt x="0" y="61919"/>
                </a:lnTo>
                <a:close/>
              </a:path>
            </a:pathLst>
          </a:custGeom>
          <a:solidFill>
            <a:schemeClr val="lt2"/>
          </a:solidFill>
          <a:ln>
            <a:noFill/>
          </a:ln>
        </p:spPr>
        <p:txBody>
          <a:bodyPr anchorCtr="0" anchor="ctr" bIns="61900" lIns="0" spcFirstLastPara="1" rIns="79375" wrap="square" tIns="61900">
            <a:noAutofit/>
          </a:bodyPr>
          <a:lstStyle/>
          <a:p>
            <a:pPr indent="0" lvl="0" marL="0" marR="0" rtl="0" algn="ctr">
              <a:lnSpc>
                <a:spcPct val="90000"/>
              </a:lnSpc>
              <a:spcBef>
                <a:spcPts val="0"/>
              </a:spcBef>
              <a:spcAft>
                <a:spcPts val="0"/>
              </a:spcAft>
              <a:buClr>
                <a:srgbClr val="000000"/>
              </a:buClr>
              <a:buSzPts val="1400"/>
              <a:buFont typeface="Arial"/>
              <a:buNone/>
            </a:pPr>
            <a:r>
              <a:t/>
            </a:r>
            <a:endParaRPr sz="1400">
              <a:solidFill>
                <a:srgbClr val="FFFFFF"/>
              </a:solidFill>
              <a:latin typeface="Arial"/>
              <a:ea typeface="Arial"/>
              <a:cs typeface="Arial"/>
              <a:sym typeface="Arial"/>
            </a:endParaRPr>
          </a:p>
        </p:txBody>
      </p:sp>
      <p:sp>
        <p:nvSpPr>
          <p:cNvPr id="1177" name="Google Shape;1177;p66"/>
          <p:cNvSpPr/>
          <p:nvPr/>
        </p:nvSpPr>
        <p:spPr>
          <a:xfrm>
            <a:off x="6303337" y="1445018"/>
            <a:ext cx="284502" cy="262382"/>
          </a:xfrm>
          <a:custGeom>
            <a:rect b="b" l="l" r="r" t="t"/>
            <a:pathLst>
              <a:path extrusionOk="0" h="309595" w="264653">
                <a:moveTo>
                  <a:pt x="0" y="61919"/>
                </a:moveTo>
                <a:lnTo>
                  <a:pt x="132327" y="61919"/>
                </a:lnTo>
                <a:lnTo>
                  <a:pt x="132327" y="0"/>
                </a:lnTo>
                <a:lnTo>
                  <a:pt x="264653" y="154798"/>
                </a:lnTo>
                <a:lnTo>
                  <a:pt x="132327" y="309595"/>
                </a:lnTo>
                <a:lnTo>
                  <a:pt x="132327" y="247676"/>
                </a:lnTo>
                <a:lnTo>
                  <a:pt x="0" y="247676"/>
                </a:lnTo>
                <a:lnTo>
                  <a:pt x="0" y="61919"/>
                </a:lnTo>
                <a:close/>
              </a:path>
            </a:pathLst>
          </a:custGeom>
          <a:solidFill>
            <a:schemeClr val="lt2"/>
          </a:solidFill>
          <a:ln>
            <a:noFill/>
          </a:ln>
        </p:spPr>
        <p:txBody>
          <a:bodyPr anchorCtr="0" anchor="ctr" bIns="61900" lIns="0" spcFirstLastPara="1" rIns="79375" wrap="square" tIns="61900">
            <a:noAutofit/>
          </a:bodyPr>
          <a:lstStyle/>
          <a:p>
            <a:pPr indent="0" lvl="0" marL="0" marR="0" rtl="0" algn="ctr">
              <a:lnSpc>
                <a:spcPct val="90000"/>
              </a:lnSpc>
              <a:spcBef>
                <a:spcPts val="0"/>
              </a:spcBef>
              <a:spcAft>
                <a:spcPts val="0"/>
              </a:spcAft>
              <a:buClr>
                <a:srgbClr val="000000"/>
              </a:buClr>
              <a:buSzPts val="1400"/>
              <a:buFont typeface="Arial"/>
              <a:buNone/>
            </a:pPr>
            <a:r>
              <a:t/>
            </a:r>
            <a:endParaRPr sz="1400">
              <a:solidFill>
                <a:srgbClr val="FFFFFF"/>
              </a:solidFill>
              <a:latin typeface="Arial"/>
              <a:ea typeface="Arial"/>
              <a:cs typeface="Arial"/>
              <a:sym typeface="Arial"/>
            </a:endParaRPr>
          </a:p>
        </p:txBody>
      </p:sp>
      <p:sp>
        <p:nvSpPr>
          <p:cNvPr id="1178" name="Google Shape;1178;p66"/>
          <p:cNvSpPr/>
          <p:nvPr/>
        </p:nvSpPr>
        <p:spPr>
          <a:xfrm>
            <a:off x="4756150" y="1150875"/>
            <a:ext cx="1479315" cy="912020"/>
          </a:xfrm>
          <a:custGeom>
            <a:rect b="b" l="l" r="r" t="t"/>
            <a:pathLst>
              <a:path extrusionOk="0" h="854351" w="1248367">
                <a:moveTo>
                  <a:pt x="0" y="85435"/>
                </a:moveTo>
                <a:cubicBezTo>
                  <a:pt x="0" y="38251"/>
                  <a:pt x="38251" y="0"/>
                  <a:pt x="85435" y="0"/>
                </a:cubicBezTo>
                <a:lnTo>
                  <a:pt x="1162932" y="0"/>
                </a:lnTo>
                <a:cubicBezTo>
                  <a:pt x="1210116" y="0"/>
                  <a:pt x="1248367" y="38251"/>
                  <a:pt x="1248367" y="85435"/>
                </a:cubicBezTo>
                <a:lnTo>
                  <a:pt x="1248367" y="768916"/>
                </a:lnTo>
                <a:cubicBezTo>
                  <a:pt x="1248367" y="816100"/>
                  <a:pt x="1210116" y="854351"/>
                  <a:pt x="1162932" y="854351"/>
                </a:cubicBezTo>
                <a:lnTo>
                  <a:pt x="85435" y="854351"/>
                </a:lnTo>
                <a:cubicBezTo>
                  <a:pt x="38251" y="854351"/>
                  <a:pt x="0" y="816100"/>
                  <a:pt x="0" y="768916"/>
                </a:cubicBezTo>
                <a:lnTo>
                  <a:pt x="0" y="85435"/>
                </a:lnTo>
                <a:close/>
              </a:path>
            </a:pathLst>
          </a:custGeom>
          <a:solidFill>
            <a:schemeClr val="lt2"/>
          </a:solidFill>
          <a:ln cap="flat" cmpd="sng" w="12700">
            <a:solidFill>
              <a:srgbClr val="A5A5A5"/>
            </a:solidFill>
            <a:prstDash val="solid"/>
            <a:miter lim="800000"/>
            <a:headEnd len="sm" w="sm" type="none"/>
            <a:tailEnd len="sm" w="sm" type="none"/>
          </a:ln>
        </p:spPr>
        <p:txBody>
          <a:bodyPr anchorCtr="0" anchor="ctr" bIns="74550" lIns="74550" spcFirstLastPara="1" rIns="74550" wrap="square" tIns="74550">
            <a:noAutofit/>
          </a:bodyPr>
          <a:lstStyle/>
          <a:p>
            <a:pPr indent="0" lvl="0" marL="0" marR="0" rtl="0" algn="ctr">
              <a:lnSpc>
                <a:spcPct val="90000"/>
              </a:lnSpc>
              <a:spcBef>
                <a:spcPts val="0"/>
              </a:spcBef>
              <a:spcAft>
                <a:spcPts val="0"/>
              </a:spcAft>
              <a:buNone/>
            </a:pPr>
            <a:r>
              <a:rPr lang="en-ZA" sz="800">
                <a:solidFill>
                  <a:schemeClr val="dk2"/>
                </a:solidFill>
                <a:latin typeface="Open Sans"/>
                <a:ea typeface="Open Sans"/>
                <a:cs typeface="Open Sans"/>
                <a:sym typeface="Open Sans"/>
              </a:rPr>
              <a:t>Refine the implementation potential based on financial feasibility</a:t>
            </a:r>
            <a:endParaRPr sz="800">
              <a:solidFill>
                <a:schemeClr val="dk2"/>
              </a:solidFill>
              <a:latin typeface="Open Sans"/>
              <a:ea typeface="Open Sans"/>
              <a:cs typeface="Open Sans"/>
              <a:sym typeface="Open Sans"/>
            </a:endParaRPr>
          </a:p>
        </p:txBody>
      </p:sp>
      <p:sp>
        <p:nvSpPr>
          <p:cNvPr id="1179" name="Google Shape;1179;p66"/>
          <p:cNvSpPr/>
          <p:nvPr/>
        </p:nvSpPr>
        <p:spPr>
          <a:xfrm>
            <a:off x="428851" y="3025372"/>
            <a:ext cx="1522552" cy="1325181"/>
          </a:xfrm>
          <a:custGeom>
            <a:rect b="b" l="l" r="r" t="t"/>
            <a:pathLst>
              <a:path extrusionOk="0" h="2591280" w="1522552">
                <a:moveTo>
                  <a:pt x="0" y="0"/>
                </a:moveTo>
                <a:lnTo>
                  <a:pt x="1522552" y="0"/>
                </a:lnTo>
                <a:lnTo>
                  <a:pt x="1522552" y="2591280"/>
                </a:lnTo>
                <a:lnTo>
                  <a:pt x="0" y="2591280"/>
                </a:lnTo>
                <a:lnTo>
                  <a:pt x="0" y="0"/>
                </a:lnTo>
                <a:close/>
              </a:path>
            </a:pathLst>
          </a:custGeom>
          <a:solidFill>
            <a:schemeClr val="accent4"/>
          </a:solidFill>
          <a:ln>
            <a:noFill/>
          </a:ln>
        </p:spPr>
        <p:txBody>
          <a:bodyPr anchorCtr="0" anchor="t" bIns="104000" lIns="69325" spcFirstLastPara="1" rIns="92450" wrap="square" tIns="69325">
            <a:noAutofit/>
          </a:bodyPr>
          <a:lstStyle/>
          <a:p>
            <a:pPr indent="-82550" lvl="1" marL="114300" marR="0" rtl="0" algn="l">
              <a:lnSpc>
                <a:spcPct val="90000"/>
              </a:lnSpc>
              <a:spcBef>
                <a:spcPts val="0"/>
              </a:spcBef>
              <a:spcAft>
                <a:spcPts val="0"/>
              </a:spcAft>
              <a:buClr>
                <a:schemeClr val="dk2"/>
              </a:buClr>
              <a:buSzPts val="800"/>
              <a:buFont typeface="Open Sans"/>
              <a:buChar char="•"/>
            </a:pPr>
            <a:r>
              <a:rPr i="0" lang="en-ZA" sz="800" u="none" cap="none" strike="noStrike">
                <a:solidFill>
                  <a:schemeClr val="dk2"/>
                </a:solidFill>
                <a:latin typeface="Open Sans"/>
                <a:ea typeface="Open Sans"/>
                <a:cs typeface="Open Sans"/>
                <a:sym typeface="Open Sans"/>
              </a:rPr>
              <a:t>Intended level of mitigation stated in the policy</a:t>
            </a:r>
            <a:endParaRPr sz="800">
              <a:solidFill>
                <a:schemeClr val="dk2"/>
              </a:solidFill>
              <a:latin typeface="Open Sans"/>
              <a:ea typeface="Open Sans"/>
              <a:cs typeface="Open Sans"/>
              <a:sym typeface="Open Sans"/>
            </a:endParaRPr>
          </a:p>
        </p:txBody>
      </p:sp>
      <p:sp>
        <p:nvSpPr>
          <p:cNvPr id="1180" name="Google Shape;1180;p66"/>
          <p:cNvSpPr/>
          <p:nvPr/>
        </p:nvSpPr>
        <p:spPr>
          <a:xfrm>
            <a:off x="2164561" y="3025372"/>
            <a:ext cx="1522552" cy="1325181"/>
          </a:xfrm>
          <a:custGeom>
            <a:rect b="b" l="l" r="r" t="t"/>
            <a:pathLst>
              <a:path extrusionOk="0" h="2591280" w="1522552">
                <a:moveTo>
                  <a:pt x="0" y="0"/>
                </a:moveTo>
                <a:lnTo>
                  <a:pt x="1522552" y="0"/>
                </a:lnTo>
                <a:lnTo>
                  <a:pt x="1522552" y="2591280"/>
                </a:lnTo>
                <a:lnTo>
                  <a:pt x="0" y="2591280"/>
                </a:lnTo>
                <a:lnTo>
                  <a:pt x="0" y="0"/>
                </a:lnTo>
                <a:close/>
              </a:path>
            </a:pathLst>
          </a:custGeom>
          <a:solidFill>
            <a:schemeClr val="accent4"/>
          </a:solidFill>
          <a:ln>
            <a:noFill/>
          </a:ln>
        </p:spPr>
        <p:txBody>
          <a:bodyPr anchorCtr="0" anchor="t" bIns="104000" lIns="69325" spcFirstLastPara="1" rIns="92450" wrap="square" tIns="69325">
            <a:noAutofit/>
          </a:bodyPr>
          <a:lstStyle/>
          <a:p>
            <a:pPr indent="-82550" lvl="1" marL="114300" marR="0" rtl="0" algn="l">
              <a:lnSpc>
                <a:spcPct val="90000"/>
              </a:lnSpc>
              <a:spcBef>
                <a:spcPts val="0"/>
              </a:spcBef>
              <a:spcAft>
                <a:spcPts val="0"/>
              </a:spcAft>
              <a:buClr>
                <a:schemeClr val="dk2"/>
              </a:buClr>
              <a:buSzPts val="800"/>
              <a:buFont typeface="Open Sans"/>
              <a:buChar char="•"/>
            </a:pPr>
            <a:r>
              <a:rPr i="0" lang="en-ZA" sz="800" u="none" cap="none" strike="noStrike">
                <a:solidFill>
                  <a:schemeClr val="dk2"/>
                </a:solidFill>
                <a:latin typeface="Open Sans"/>
                <a:ea typeface="Open Sans"/>
                <a:cs typeface="Open Sans"/>
                <a:sym typeface="Open Sans"/>
              </a:rPr>
              <a:t>Expected level of adoption of the practice or technology</a:t>
            </a:r>
            <a:endParaRPr sz="800">
              <a:solidFill>
                <a:schemeClr val="dk2"/>
              </a:solidFill>
              <a:latin typeface="Open Sans"/>
              <a:ea typeface="Open Sans"/>
              <a:cs typeface="Open Sans"/>
              <a:sym typeface="Open Sans"/>
            </a:endParaRPr>
          </a:p>
          <a:p>
            <a:pPr indent="-82550" lvl="1" marL="114300" marR="0" rtl="0" algn="l">
              <a:lnSpc>
                <a:spcPct val="90000"/>
              </a:lnSpc>
              <a:spcBef>
                <a:spcPts val="195"/>
              </a:spcBef>
              <a:spcAft>
                <a:spcPts val="0"/>
              </a:spcAft>
              <a:buClr>
                <a:schemeClr val="dk2"/>
              </a:buClr>
              <a:buSzPts val="800"/>
              <a:buFont typeface="Open Sans"/>
              <a:buChar char="•"/>
            </a:pPr>
            <a:r>
              <a:rPr i="0" lang="en-ZA" sz="800" u="none" cap="none" strike="noStrike">
                <a:solidFill>
                  <a:schemeClr val="dk2"/>
                </a:solidFill>
                <a:latin typeface="Open Sans"/>
                <a:ea typeface="Open Sans"/>
                <a:cs typeface="Open Sans"/>
                <a:sym typeface="Open Sans"/>
              </a:rPr>
              <a:t>Assumes targeted stakeholders will fully comply where the policy is mandatory</a:t>
            </a:r>
            <a:endParaRPr sz="800">
              <a:solidFill>
                <a:schemeClr val="dk2"/>
              </a:solidFill>
              <a:latin typeface="Open Sans"/>
              <a:ea typeface="Open Sans"/>
              <a:cs typeface="Open Sans"/>
              <a:sym typeface="Open Sans"/>
            </a:endParaRPr>
          </a:p>
        </p:txBody>
      </p:sp>
      <p:sp>
        <p:nvSpPr>
          <p:cNvPr id="1181" name="Google Shape;1181;p66"/>
          <p:cNvSpPr/>
          <p:nvPr/>
        </p:nvSpPr>
        <p:spPr>
          <a:xfrm>
            <a:off x="3853134" y="3025372"/>
            <a:ext cx="1632937" cy="1325181"/>
          </a:xfrm>
          <a:custGeom>
            <a:rect b="b" l="l" r="r" t="t"/>
            <a:pathLst>
              <a:path extrusionOk="0" h="2591280" w="1522552">
                <a:moveTo>
                  <a:pt x="0" y="0"/>
                </a:moveTo>
                <a:lnTo>
                  <a:pt x="1522552" y="0"/>
                </a:lnTo>
                <a:lnTo>
                  <a:pt x="1522552" y="2591280"/>
                </a:lnTo>
                <a:lnTo>
                  <a:pt x="0" y="2591280"/>
                </a:lnTo>
                <a:lnTo>
                  <a:pt x="0" y="0"/>
                </a:lnTo>
                <a:close/>
              </a:path>
            </a:pathLst>
          </a:custGeom>
          <a:solidFill>
            <a:schemeClr val="accent4"/>
          </a:solidFill>
          <a:ln>
            <a:noFill/>
          </a:ln>
        </p:spPr>
        <p:txBody>
          <a:bodyPr anchorCtr="0" anchor="t" bIns="104000" lIns="69325" spcFirstLastPara="1" rIns="92450" wrap="square" tIns="69325">
            <a:noAutofit/>
          </a:bodyPr>
          <a:lstStyle/>
          <a:p>
            <a:pPr indent="-82550" lvl="1" marL="114300" marR="0" rtl="0" algn="l">
              <a:lnSpc>
                <a:spcPct val="90000"/>
              </a:lnSpc>
              <a:spcBef>
                <a:spcPts val="0"/>
              </a:spcBef>
              <a:spcAft>
                <a:spcPts val="0"/>
              </a:spcAft>
              <a:buClr>
                <a:schemeClr val="dk2"/>
              </a:buClr>
              <a:buSzPts val="800"/>
              <a:buFont typeface="Open Sans"/>
              <a:buChar char="•"/>
            </a:pPr>
            <a:r>
              <a:rPr i="0" lang="en-ZA" sz="800" u="none" cap="none" strike="noStrike">
                <a:solidFill>
                  <a:schemeClr val="dk2"/>
                </a:solidFill>
                <a:latin typeface="Open Sans"/>
                <a:ea typeface="Open Sans"/>
                <a:cs typeface="Open Sans"/>
                <a:sym typeface="Open Sans"/>
              </a:rPr>
              <a:t>Compare the cost of implementing mitigation practices or using technology to the total financing available for the policy </a:t>
            </a:r>
            <a:endParaRPr sz="800">
              <a:solidFill>
                <a:schemeClr val="dk2"/>
              </a:solidFill>
              <a:latin typeface="Open Sans"/>
              <a:ea typeface="Open Sans"/>
              <a:cs typeface="Open Sans"/>
              <a:sym typeface="Open Sans"/>
            </a:endParaRPr>
          </a:p>
          <a:p>
            <a:pPr indent="-82550" lvl="1" marL="114300" marR="0" rtl="0" algn="l">
              <a:lnSpc>
                <a:spcPct val="90000"/>
              </a:lnSpc>
              <a:spcBef>
                <a:spcPts val="195"/>
              </a:spcBef>
              <a:spcAft>
                <a:spcPts val="0"/>
              </a:spcAft>
              <a:buClr>
                <a:schemeClr val="dk2"/>
              </a:buClr>
              <a:buSzPts val="800"/>
              <a:buFont typeface="Open Sans"/>
              <a:buChar char="•"/>
            </a:pPr>
            <a:r>
              <a:rPr i="0" lang="en-ZA" sz="800" u="none" cap="none" strike="noStrike">
                <a:solidFill>
                  <a:schemeClr val="dk2"/>
                </a:solidFill>
                <a:latin typeface="Open Sans"/>
                <a:ea typeface="Open Sans"/>
                <a:cs typeface="Open Sans"/>
                <a:sym typeface="Open Sans"/>
              </a:rPr>
              <a:t> Assumes that total financing available can be used for the implementation</a:t>
            </a:r>
            <a:endParaRPr sz="800">
              <a:solidFill>
                <a:schemeClr val="dk2"/>
              </a:solidFill>
              <a:latin typeface="Open Sans"/>
              <a:ea typeface="Open Sans"/>
              <a:cs typeface="Open Sans"/>
              <a:sym typeface="Open Sans"/>
            </a:endParaRPr>
          </a:p>
        </p:txBody>
      </p:sp>
      <p:sp>
        <p:nvSpPr>
          <p:cNvPr id="1182" name="Google Shape;1182;p66"/>
          <p:cNvSpPr/>
          <p:nvPr/>
        </p:nvSpPr>
        <p:spPr>
          <a:xfrm>
            <a:off x="5635979" y="3025372"/>
            <a:ext cx="1522552" cy="1325181"/>
          </a:xfrm>
          <a:custGeom>
            <a:rect b="b" l="l" r="r" t="t"/>
            <a:pathLst>
              <a:path extrusionOk="0" h="2591280" w="1522552">
                <a:moveTo>
                  <a:pt x="0" y="0"/>
                </a:moveTo>
                <a:lnTo>
                  <a:pt x="1522552" y="0"/>
                </a:lnTo>
                <a:lnTo>
                  <a:pt x="1522552" y="2591280"/>
                </a:lnTo>
                <a:lnTo>
                  <a:pt x="0" y="2591280"/>
                </a:lnTo>
                <a:lnTo>
                  <a:pt x="0" y="0"/>
                </a:lnTo>
                <a:close/>
              </a:path>
            </a:pathLst>
          </a:custGeom>
          <a:solidFill>
            <a:schemeClr val="accent4"/>
          </a:solidFill>
          <a:ln>
            <a:noFill/>
          </a:ln>
        </p:spPr>
        <p:txBody>
          <a:bodyPr anchorCtr="0" anchor="t" bIns="104000" lIns="69325" spcFirstLastPara="1" rIns="92450" wrap="square" tIns="69325">
            <a:noAutofit/>
          </a:bodyPr>
          <a:lstStyle/>
          <a:p>
            <a:pPr indent="-82550" lvl="1" marL="114300" marR="0" rtl="0" algn="l">
              <a:lnSpc>
                <a:spcPct val="90000"/>
              </a:lnSpc>
              <a:spcBef>
                <a:spcPts val="0"/>
              </a:spcBef>
              <a:spcAft>
                <a:spcPts val="0"/>
              </a:spcAft>
              <a:buClr>
                <a:schemeClr val="dk2"/>
              </a:buClr>
              <a:buSzPts val="800"/>
              <a:buFont typeface="Open Sans"/>
              <a:buChar char="•"/>
            </a:pPr>
            <a:r>
              <a:rPr i="0" lang="en-ZA" sz="800" u="none" cap="none" strike="noStrike">
                <a:solidFill>
                  <a:schemeClr val="dk2"/>
                </a:solidFill>
                <a:latin typeface="Open Sans"/>
                <a:ea typeface="Open Sans"/>
                <a:cs typeface="Open Sans"/>
                <a:sym typeface="Open Sans"/>
              </a:rPr>
              <a:t>The current land area technically available for a change in management practice can be used as a proxy for the implementation potential</a:t>
            </a:r>
            <a:endParaRPr i="0" sz="800" u="none" cap="none" strike="noStrike">
              <a:solidFill>
                <a:schemeClr val="dk2"/>
              </a:solidFill>
              <a:latin typeface="Open Sans"/>
              <a:ea typeface="Open Sans"/>
              <a:cs typeface="Open Sans"/>
              <a:sym typeface="Open Sans"/>
            </a:endParaRPr>
          </a:p>
        </p:txBody>
      </p:sp>
      <p:sp>
        <p:nvSpPr>
          <p:cNvPr id="1183" name="Google Shape;1183;p66"/>
          <p:cNvSpPr/>
          <p:nvPr/>
        </p:nvSpPr>
        <p:spPr>
          <a:xfrm>
            <a:off x="7372485" y="3025372"/>
            <a:ext cx="1522552" cy="1325181"/>
          </a:xfrm>
          <a:custGeom>
            <a:rect b="b" l="l" r="r" t="t"/>
            <a:pathLst>
              <a:path extrusionOk="0" h="2591280" w="1522552">
                <a:moveTo>
                  <a:pt x="0" y="0"/>
                </a:moveTo>
                <a:lnTo>
                  <a:pt x="1522552" y="0"/>
                </a:lnTo>
                <a:lnTo>
                  <a:pt x="1522552" y="2591280"/>
                </a:lnTo>
                <a:lnTo>
                  <a:pt x="0" y="2591280"/>
                </a:lnTo>
                <a:lnTo>
                  <a:pt x="0" y="0"/>
                </a:lnTo>
                <a:close/>
              </a:path>
            </a:pathLst>
          </a:custGeom>
          <a:solidFill>
            <a:schemeClr val="accent4"/>
          </a:solidFill>
          <a:ln>
            <a:noFill/>
          </a:ln>
        </p:spPr>
        <p:txBody>
          <a:bodyPr anchorCtr="0" anchor="t" bIns="104000" lIns="69325" spcFirstLastPara="1" rIns="92450" wrap="square" tIns="69325">
            <a:noAutofit/>
          </a:bodyPr>
          <a:lstStyle/>
          <a:p>
            <a:pPr indent="-82550" lvl="1" marL="114300" marR="0" rtl="0" algn="l">
              <a:lnSpc>
                <a:spcPct val="90000"/>
              </a:lnSpc>
              <a:spcBef>
                <a:spcPts val="0"/>
              </a:spcBef>
              <a:spcAft>
                <a:spcPts val="0"/>
              </a:spcAft>
              <a:buClr>
                <a:schemeClr val="dk2"/>
              </a:buClr>
              <a:buSzPts val="800"/>
              <a:buFont typeface="Open Sans"/>
              <a:buChar char="•"/>
            </a:pPr>
            <a:r>
              <a:rPr i="0" lang="en-ZA" sz="800" u="none" cap="none" strike="noStrike">
                <a:solidFill>
                  <a:schemeClr val="dk2"/>
                </a:solidFill>
                <a:latin typeface="Open Sans"/>
                <a:ea typeface="Open Sans"/>
                <a:cs typeface="Open Sans"/>
                <a:sym typeface="Open Sans"/>
              </a:rPr>
              <a:t>Can be paired with any of the approaches above to derive informed estimates</a:t>
            </a:r>
            <a:endParaRPr sz="800">
              <a:solidFill>
                <a:schemeClr val="dk2"/>
              </a:solidFill>
              <a:latin typeface="Open Sans"/>
              <a:ea typeface="Open Sans"/>
              <a:cs typeface="Open Sans"/>
              <a:sym typeface="Open Sans"/>
            </a:endParaRPr>
          </a:p>
        </p:txBody>
      </p:sp>
      <p:sp>
        <p:nvSpPr>
          <p:cNvPr id="1184" name="Google Shape;1184;p66"/>
          <p:cNvSpPr/>
          <p:nvPr/>
        </p:nvSpPr>
        <p:spPr>
          <a:xfrm>
            <a:off x="428851" y="2684518"/>
            <a:ext cx="1522552" cy="350179"/>
          </a:xfrm>
          <a:custGeom>
            <a:rect b="b" l="l" r="r" t="t"/>
            <a:pathLst>
              <a:path extrusionOk="0" h="684746" w="1522552">
                <a:moveTo>
                  <a:pt x="0" y="0"/>
                </a:moveTo>
                <a:lnTo>
                  <a:pt x="1522552" y="0"/>
                </a:lnTo>
                <a:lnTo>
                  <a:pt x="1522552" y="684746"/>
                </a:lnTo>
                <a:lnTo>
                  <a:pt x="0" y="684746"/>
                </a:lnTo>
                <a:lnTo>
                  <a:pt x="0" y="0"/>
                </a:lnTo>
                <a:close/>
              </a:path>
            </a:pathLst>
          </a:custGeom>
          <a:solidFill>
            <a:schemeClr val="accent1"/>
          </a:solidFill>
          <a:ln>
            <a:noFill/>
          </a:ln>
        </p:spPr>
        <p:txBody>
          <a:bodyPr anchorCtr="0" anchor="ctr" bIns="52825" lIns="92450" spcFirstLastPara="1" rIns="92450" wrap="square" tIns="52825">
            <a:noAutofit/>
          </a:bodyPr>
          <a:lstStyle/>
          <a:p>
            <a:pPr indent="0" lvl="0" marL="0" rtl="0" algn="ctr">
              <a:lnSpc>
                <a:spcPct val="90000"/>
              </a:lnSpc>
              <a:spcBef>
                <a:spcPts val="0"/>
              </a:spcBef>
              <a:spcAft>
                <a:spcPts val="0"/>
              </a:spcAft>
              <a:buNone/>
            </a:pPr>
            <a:r>
              <a:rPr b="1" lang="en-ZA" sz="800">
                <a:solidFill>
                  <a:schemeClr val="dk2"/>
                </a:solidFill>
                <a:latin typeface="Open Sans"/>
                <a:ea typeface="Open Sans"/>
                <a:cs typeface="Open Sans"/>
                <a:sym typeface="Open Sans"/>
              </a:rPr>
              <a:t>Mitigation goal</a:t>
            </a:r>
            <a:endParaRPr b="1" sz="800">
              <a:solidFill>
                <a:schemeClr val="dk2"/>
              </a:solidFill>
              <a:latin typeface="Open Sans"/>
              <a:ea typeface="Open Sans"/>
              <a:cs typeface="Open Sans"/>
              <a:sym typeface="Open Sans"/>
            </a:endParaRPr>
          </a:p>
        </p:txBody>
      </p:sp>
      <p:sp>
        <p:nvSpPr>
          <p:cNvPr id="1185" name="Google Shape;1185;p66"/>
          <p:cNvSpPr/>
          <p:nvPr/>
        </p:nvSpPr>
        <p:spPr>
          <a:xfrm>
            <a:off x="2164561" y="2684518"/>
            <a:ext cx="1522552" cy="350179"/>
          </a:xfrm>
          <a:custGeom>
            <a:rect b="b" l="l" r="r" t="t"/>
            <a:pathLst>
              <a:path extrusionOk="0" h="684746" w="1522552">
                <a:moveTo>
                  <a:pt x="0" y="0"/>
                </a:moveTo>
                <a:lnTo>
                  <a:pt x="1522552" y="0"/>
                </a:lnTo>
                <a:lnTo>
                  <a:pt x="1522552" y="684746"/>
                </a:lnTo>
                <a:lnTo>
                  <a:pt x="0" y="684746"/>
                </a:lnTo>
                <a:lnTo>
                  <a:pt x="0" y="0"/>
                </a:lnTo>
                <a:close/>
              </a:path>
            </a:pathLst>
          </a:custGeom>
          <a:solidFill>
            <a:schemeClr val="accent1"/>
          </a:solidFill>
          <a:ln>
            <a:noFill/>
          </a:ln>
        </p:spPr>
        <p:txBody>
          <a:bodyPr anchorCtr="0" anchor="ctr" bIns="52825" lIns="92450" spcFirstLastPara="1" rIns="92450" wrap="square" tIns="52825">
            <a:noAutofit/>
          </a:bodyPr>
          <a:lstStyle/>
          <a:p>
            <a:pPr indent="0" lvl="0" marL="0" rtl="0" algn="ctr">
              <a:lnSpc>
                <a:spcPct val="90000"/>
              </a:lnSpc>
              <a:spcBef>
                <a:spcPts val="0"/>
              </a:spcBef>
              <a:spcAft>
                <a:spcPts val="0"/>
              </a:spcAft>
              <a:buNone/>
            </a:pPr>
            <a:r>
              <a:rPr b="1" lang="en-ZA" sz="800">
                <a:solidFill>
                  <a:schemeClr val="dk2"/>
                </a:solidFill>
                <a:latin typeface="Open Sans"/>
                <a:ea typeface="Open Sans"/>
                <a:cs typeface="Open Sans"/>
                <a:sym typeface="Open Sans"/>
              </a:rPr>
              <a:t>Adoption of practices or technologies</a:t>
            </a:r>
            <a:endParaRPr b="1" sz="800" cap="small">
              <a:solidFill>
                <a:schemeClr val="dk2"/>
              </a:solidFill>
              <a:latin typeface="Open Sans"/>
              <a:ea typeface="Open Sans"/>
              <a:cs typeface="Open Sans"/>
              <a:sym typeface="Open Sans"/>
            </a:endParaRPr>
          </a:p>
        </p:txBody>
      </p:sp>
      <p:sp>
        <p:nvSpPr>
          <p:cNvPr id="1186" name="Google Shape;1186;p66"/>
          <p:cNvSpPr/>
          <p:nvPr/>
        </p:nvSpPr>
        <p:spPr>
          <a:xfrm>
            <a:off x="3853135" y="2684518"/>
            <a:ext cx="1632937" cy="350179"/>
          </a:xfrm>
          <a:custGeom>
            <a:rect b="b" l="l" r="r" t="t"/>
            <a:pathLst>
              <a:path extrusionOk="0" h="684746" w="1522552">
                <a:moveTo>
                  <a:pt x="0" y="0"/>
                </a:moveTo>
                <a:lnTo>
                  <a:pt x="1522552" y="0"/>
                </a:lnTo>
                <a:lnTo>
                  <a:pt x="1522552" y="684746"/>
                </a:lnTo>
                <a:lnTo>
                  <a:pt x="0" y="684746"/>
                </a:lnTo>
                <a:lnTo>
                  <a:pt x="0" y="0"/>
                </a:lnTo>
                <a:close/>
              </a:path>
            </a:pathLst>
          </a:custGeom>
          <a:solidFill>
            <a:schemeClr val="accent1"/>
          </a:solidFill>
          <a:ln>
            <a:noFill/>
          </a:ln>
        </p:spPr>
        <p:txBody>
          <a:bodyPr anchorCtr="0" anchor="ctr" bIns="52825" lIns="92450" spcFirstLastPara="1" rIns="92450" wrap="square" tIns="52825">
            <a:noAutofit/>
          </a:bodyPr>
          <a:lstStyle/>
          <a:p>
            <a:pPr indent="0" lvl="0" marL="0" rtl="0" algn="ctr">
              <a:lnSpc>
                <a:spcPct val="90000"/>
              </a:lnSpc>
              <a:spcBef>
                <a:spcPts val="0"/>
              </a:spcBef>
              <a:spcAft>
                <a:spcPts val="0"/>
              </a:spcAft>
              <a:buNone/>
            </a:pPr>
            <a:r>
              <a:rPr b="1" lang="en-ZA" sz="800">
                <a:solidFill>
                  <a:schemeClr val="dk2"/>
                </a:solidFill>
                <a:latin typeface="Open Sans"/>
                <a:ea typeface="Open Sans"/>
                <a:cs typeface="Open Sans"/>
                <a:sym typeface="Open Sans"/>
              </a:rPr>
              <a:t>Financial considerations</a:t>
            </a:r>
            <a:endParaRPr b="1" sz="800" cap="small">
              <a:solidFill>
                <a:schemeClr val="dk2"/>
              </a:solidFill>
              <a:latin typeface="Open Sans"/>
              <a:ea typeface="Open Sans"/>
              <a:cs typeface="Open Sans"/>
              <a:sym typeface="Open Sans"/>
            </a:endParaRPr>
          </a:p>
        </p:txBody>
      </p:sp>
      <p:sp>
        <p:nvSpPr>
          <p:cNvPr id="1187" name="Google Shape;1187;p66"/>
          <p:cNvSpPr/>
          <p:nvPr/>
        </p:nvSpPr>
        <p:spPr>
          <a:xfrm>
            <a:off x="5635979" y="2684518"/>
            <a:ext cx="1522552" cy="350179"/>
          </a:xfrm>
          <a:custGeom>
            <a:rect b="b" l="l" r="r" t="t"/>
            <a:pathLst>
              <a:path extrusionOk="0" h="684746" w="1522552">
                <a:moveTo>
                  <a:pt x="0" y="0"/>
                </a:moveTo>
                <a:lnTo>
                  <a:pt x="1522552" y="0"/>
                </a:lnTo>
                <a:lnTo>
                  <a:pt x="1522552" y="684746"/>
                </a:lnTo>
                <a:lnTo>
                  <a:pt x="0" y="684746"/>
                </a:lnTo>
                <a:lnTo>
                  <a:pt x="0" y="0"/>
                </a:lnTo>
                <a:close/>
              </a:path>
            </a:pathLst>
          </a:custGeom>
          <a:solidFill>
            <a:schemeClr val="accent1"/>
          </a:solidFill>
          <a:ln>
            <a:noFill/>
          </a:ln>
        </p:spPr>
        <p:txBody>
          <a:bodyPr anchorCtr="0" anchor="ctr" bIns="52825" lIns="92450" spcFirstLastPara="1" rIns="92450" wrap="square" tIns="52825">
            <a:noAutofit/>
          </a:bodyPr>
          <a:lstStyle/>
          <a:p>
            <a:pPr indent="0" lvl="0" marL="0" rtl="0" algn="ctr">
              <a:lnSpc>
                <a:spcPct val="90000"/>
              </a:lnSpc>
              <a:spcBef>
                <a:spcPts val="0"/>
              </a:spcBef>
              <a:spcAft>
                <a:spcPts val="0"/>
              </a:spcAft>
              <a:buNone/>
            </a:pPr>
            <a:r>
              <a:rPr b="1" lang="en-ZA" sz="800">
                <a:solidFill>
                  <a:schemeClr val="dk2"/>
                </a:solidFill>
                <a:latin typeface="Open Sans"/>
                <a:ea typeface="Open Sans"/>
                <a:cs typeface="Open Sans"/>
                <a:sym typeface="Open Sans"/>
              </a:rPr>
              <a:t>Land area and </a:t>
            </a:r>
            <a:r>
              <a:rPr b="1" lang="en-ZA" sz="800">
                <a:solidFill>
                  <a:schemeClr val="dk2"/>
                </a:solidFill>
                <a:latin typeface="Open Sans"/>
                <a:ea typeface="Open Sans"/>
                <a:cs typeface="Open Sans"/>
                <a:sym typeface="Open Sans"/>
              </a:rPr>
              <a:t>other</a:t>
            </a:r>
            <a:r>
              <a:rPr b="1" lang="en-ZA" sz="800">
                <a:solidFill>
                  <a:schemeClr val="dk2"/>
                </a:solidFill>
                <a:latin typeface="Open Sans"/>
                <a:ea typeface="Open Sans"/>
                <a:cs typeface="Open Sans"/>
                <a:sym typeface="Open Sans"/>
              </a:rPr>
              <a:t> resource potential</a:t>
            </a:r>
            <a:endParaRPr sz="800">
              <a:solidFill>
                <a:schemeClr val="dk2"/>
              </a:solidFill>
              <a:latin typeface="Open Sans"/>
              <a:ea typeface="Open Sans"/>
              <a:cs typeface="Open Sans"/>
              <a:sym typeface="Open Sans"/>
            </a:endParaRPr>
          </a:p>
        </p:txBody>
      </p:sp>
      <p:sp>
        <p:nvSpPr>
          <p:cNvPr id="1188" name="Google Shape;1188;p66"/>
          <p:cNvSpPr/>
          <p:nvPr/>
        </p:nvSpPr>
        <p:spPr>
          <a:xfrm>
            <a:off x="7371689" y="2684518"/>
            <a:ext cx="1522552" cy="350179"/>
          </a:xfrm>
          <a:custGeom>
            <a:rect b="b" l="l" r="r" t="t"/>
            <a:pathLst>
              <a:path extrusionOk="0" h="684746" w="1522552">
                <a:moveTo>
                  <a:pt x="0" y="0"/>
                </a:moveTo>
                <a:lnTo>
                  <a:pt x="1522552" y="0"/>
                </a:lnTo>
                <a:lnTo>
                  <a:pt x="1522552" y="684746"/>
                </a:lnTo>
                <a:lnTo>
                  <a:pt x="0" y="684746"/>
                </a:lnTo>
                <a:lnTo>
                  <a:pt x="0" y="0"/>
                </a:lnTo>
                <a:close/>
              </a:path>
            </a:pathLst>
          </a:custGeom>
          <a:solidFill>
            <a:schemeClr val="accent1"/>
          </a:solidFill>
          <a:ln>
            <a:noFill/>
          </a:ln>
        </p:spPr>
        <p:txBody>
          <a:bodyPr anchorCtr="0" anchor="ctr" bIns="52825" lIns="92450" spcFirstLastPara="1" rIns="92450" wrap="square" tIns="52825">
            <a:noAutofit/>
          </a:bodyPr>
          <a:lstStyle/>
          <a:p>
            <a:pPr indent="0" lvl="0" marL="0" rtl="0" algn="ctr">
              <a:lnSpc>
                <a:spcPct val="90000"/>
              </a:lnSpc>
              <a:spcBef>
                <a:spcPts val="0"/>
              </a:spcBef>
              <a:spcAft>
                <a:spcPts val="0"/>
              </a:spcAft>
              <a:buNone/>
            </a:pPr>
            <a:r>
              <a:rPr b="1" lang="en-ZA" sz="800">
                <a:solidFill>
                  <a:schemeClr val="dk2"/>
                </a:solidFill>
                <a:latin typeface="Open Sans"/>
                <a:ea typeface="Open Sans"/>
                <a:cs typeface="Open Sans"/>
                <a:sym typeface="Open Sans"/>
              </a:rPr>
              <a:t>Expert judgement</a:t>
            </a:r>
            <a:endParaRPr b="1" sz="800" cap="small">
              <a:solidFill>
                <a:schemeClr val="dk2"/>
              </a:solidFill>
              <a:latin typeface="Open Sans"/>
              <a:ea typeface="Open Sans"/>
              <a:cs typeface="Open Sans"/>
              <a:sym typeface="Open Sans"/>
            </a:endParaRPr>
          </a:p>
        </p:txBody>
      </p:sp>
      <p:sp>
        <p:nvSpPr>
          <p:cNvPr id="1189" name="Google Shape;1189;p66"/>
          <p:cNvSpPr txBox="1"/>
          <p:nvPr>
            <p:ph idx="4294967295" type="body"/>
          </p:nvPr>
        </p:nvSpPr>
        <p:spPr>
          <a:xfrm>
            <a:off x="4648346" y="4697034"/>
            <a:ext cx="681900" cy="153300"/>
          </a:xfrm>
          <a:prstGeom prst="rect">
            <a:avLst/>
          </a:prstGeom>
          <a:solidFill>
            <a:srgbClr val="E7E7E7"/>
          </a:solidFill>
          <a:ln cap="flat" cmpd="sng" w="12700">
            <a:solidFill>
              <a:srgbClr val="BFBFBF"/>
            </a:solidFill>
            <a:prstDash val="solid"/>
            <a:miter lim="800000"/>
            <a:headEnd len="sm" w="sm" type="none"/>
            <a:tailEnd len="sm" w="sm" type="none"/>
          </a:ln>
        </p:spPr>
        <p:txBody>
          <a:bodyPr anchorCtr="0" anchor="ctr" bIns="45700" lIns="91425" spcFirstLastPara="1" rIns="91425" wrap="square" tIns="45700">
            <a:noAutofit/>
          </a:bodyPr>
          <a:lstStyle/>
          <a:p>
            <a:pPr indent="0" lvl="0" marL="0" rtl="0" algn="ctr">
              <a:lnSpc>
                <a:spcPct val="90000"/>
              </a:lnSpc>
              <a:spcBef>
                <a:spcPts val="0"/>
              </a:spcBef>
              <a:spcAft>
                <a:spcPts val="1200"/>
              </a:spcAft>
              <a:buClr>
                <a:srgbClr val="09294E"/>
              </a:buClr>
              <a:buSzPts val="800"/>
              <a:buNone/>
            </a:pPr>
            <a:r>
              <a:rPr lang="en-ZA" sz="800"/>
              <a:t>Chapter 7</a:t>
            </a:r>
            <a:endParaRPr sz="800"/>
          </a:p>
        </p:txBody>
      </p:sp>
      <p:sp>
        <p:nvSpPr>
          <p:cNvPr id="1190" name="Google Shape;1190;p66"/>
          <p:cNvSpPr txBox="1"/>
          <p:nvPr>
            <p:ph idx="4294967295" type="body"/>
          </p:nvPr>
        </p:nvSpPr>
        <p:spPr>
          <a:xfrm>
            <a:off x="6194103" y="4697034"/>
            <a:ext cx="685800" cy="153300"/>
          </a:xfrm>
          <a:prstGeom prst="rect">
            <a:avLst/>
          </a:prstGeom>
          <a:solidFill>
            <a:srgbClr val="E7E7E7"/>
          </a:solidFill>
          <a:ln cap="flat" cmpd="sng" w="12700">
            <a:solidFill>
              <a:srgbClr val="BFBFBF"/>
            </a:solidFill>
            <a:prstDash val="solid"/>
            <a:miter lim="800000"/>
            <a:headEnd len="sm" w="sm" type="none"/>
            <a:tailEnd len="sm" w="sm" type="none"/>
          </a:ln>
        </p:spPr>
        <p:txBody>
          <a:bodyPr anchorCtr="0" anchor="ctr" bIns="45700" lIns="91425" spcFirstLastPara="1" rIns="91425" wrap="square" tIns="45700">
            <a:noAutofit/>
          </a:bodyPr>
          <a:lstStyle/>
          <a:p>
            <a:pPr indent="0" lvl="0" marL="0" rtl="0" algn="l">
              <a:lnSpc>
                <a:spcPct val="90000"/>
              </a:lnSpc>
              <a:spcBef>
                <a:spcPts val="0"/>
              </a:spcBef>
              <a:spcAft>
                <a:spcPts val="1200"/>
              </a:spcAft>
              <a:buClr>
                <a:srgbClr val="09294E"/>
              </a:buClr>
              <a:buSzPts val="800"/>
              <a:buNone/>
            </a:pPr>
            <a:r>
              <a:rPr lang="en-ZA" sz="800"/>
              <a:t>Chapter 9</a:t>
            </a:r>
            <a:endParaRPr sz="800"/>
          </a:p>
        </p:txBody>
      </p:sp>
      <p:sp>
        <p:nvSpPr>
          <p:cNvPr id="1191" name="Google Shape;1191;p66"/>
          <p:cNvSpPr txBox="1"/>
          <p:nvPr>
            <p:ph idx="4294967295" type="body"/>
          </p:nvPr>
        </p:nvSpPr>
        <p:spPr>
          <a:xfrm>
            <a:off x="5421224" y="4697034"/>
            <a:ext cx="681900" cy="153300"/>
          </a:xfrm>
          <a:prstGeom prst="rect">
            <a:avLst/>
          </a:prstGeom>
          <a:solidFill>
            <a:srgbClr val="E7E7E7"/>
          </a:solidFill>
          <a:ln cap="flat" cmpd="sng" w="12700">
            <a:solidFill>
              <a:srgbClr val="BFBFBF"/>
            </a:solidFill>
            <a:prstDash val="solid"/>
            <a:miter lim="800000"/>
            <a:headEnd len="sm" w="sm" type="none"/>
            <a:tailEnd len="sm" w="sm" type="none"/>
          </a:ln>
        </p:spPr>
        <p:txBody>
          <a:bodyPr anchorCtr="0" anchor="ctr" bIns="45700" lIns="91425" spcFirstLastPara="1" rIns="91425" wrap="square" tIns="45700">
            <a:noAutofit/>
          </a:bodyPr>
          <a:lstStyle/>
          <a:p>
            <a:pPr indent="0" lvl="0" marL="0" rtl="0" algn="ctr">
              <a:lnSpc>
                <a:spcPct val="90000"/>
              </a:lnSpc>
              <a:spcBef>
                <a:spcPts val="0"/>
              </a:spcBef>
              <a:spcAft>
                <a:spcPts val="1200"/>
              </a:spcAft>
              <a:buClr>
                <a:srgbClr val="09294E"/>
              </a:buClr>
              <a:buSzPts val="800"/>
              <a:buNone/>
            </a:pPr>
            <a:r>
              <a:rPr lang="en-ZA" sz="800"/>
              <a:t>Chapter 8</a:t>
            </a:r>
            <a:endParaRPr sz="800"/>
          </a:p>
        </p:txBody>
      </p:sp>
      <p:sp>
        <p:nvSpPr>
          <p:cNvPr id="1192" name="Google Shape;1192;p66">
            <a:hlinkClick action="ppaction://hlinksldjump" r:id="rId3"/>
          </p:cNvPr>
          <p:cNvSpPr/>
          <p:nvPr/>
        </p:nvSpPr>
        <p:spPr>
          <a:xfrm>
            <a:off x="4657825" y="4697034"/>
            <a:ext cx="672600" cy="1533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800">
              <a:solidFill>
                <a:schemeClr val="lt1"/>
              </a:solidFill>
              <a:latin typeface="Open Sans"/>
              <a:ea typeface="Open Sans"/>
              <a:cs typeface="Open Sans"/>
              <a:sym typeface="Open Sans"/>
            </a:endParaRPr>
          </a:p>
        </p:txBody>
      </p:sp>
      <p:sp>
        <p:nvSpPr>
          <p:cNvPr id="1193" name="Google Shape;1193;p66">
            <a:hlinkClick action="ppaction://hlinksldjump" r:id="rId4"/>
          </p:cNvPr>
          <p:cNvSpPr/>
          <p:nvPr/>
        </p:nvSpPr>
        <p:spPr>
          <a:xfrm>
            <a:off x="5417449" y="4697034"/>
            <a:ext cx="681900" cy="1533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sp>
        <p:nvSpPr>
          <p:cNvPr id="1194" name="Google Shape;1194;p66">
            <a:hlinkClick action="ppaction://hlinksldjump" r:id="rId5"/>
          </p:cNvPr>
          <p:cNvSpPr/>
          <p:nvPr/>
        </p:nvSpPr>
        <p:spPr>
          <a:xfrm>
            <a:off x="6186552" y="4697034"/>
            <a:ext cx="681900" cy="1533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99" name="Shape 1199"/>
        <p:cNvGrpSpPr/>
        <p:nvPr/>
      </p:nvGrpSpPr>
      <p:grpSpPr>
        <a:xfrm>
          <a:off x="0" y="0"/>
          <a:ext cx="0" cy="0"/>
          <a:chOff x="0" y="0"/>
          <a:chExt cx="0" cy="0"/>
        </a:xfrm>
      </p:grpSpPr>
      <p:sp>
        <p:nvSpPr>
          <p:cNvPr id="1200" name="Google Shape;1200;p67"/>
          <p:cNvSpPr txBox="1"/>
          <p:nvPr/>
        </p:nvSpPr>
        <p:spPr>
          <a:xfrm>
            <a:off x="311700" y="216425"/>
            <a:ext cx="8520600" cy="572700"/>
          </a:xfrm>
          <a:prstGeom prst="rect">
            <a:avLst/>
          </a:prstGeom>
          <a:noFill/>
          <a:ln>
            <a:noFill/>
          </a:ln>
        </p:spPr>
        <p:txBody>
          <a:bodyPr anchorCtr="0" anchor="t" bIns="91425" lIns="91425" spcFirstLastPara="1" rIns="91425" wrap="square" tIns="91425">
            <a:normAutofit/>
          </a:bodyPr>
          <a:lstStyle/>
          <a:p>
            <a:pPr indent="0" lvl="0" marL="0" rtl="0" algn="l">
              <a:spcBef>
                <a:spcPts val="0"/>
              </a:spcBef>
              <a:spcAft>
                <a:spcPts val="0"/>
              </a:spcAft>
              <a:buNone/>
            </a:pPr>
            <a:r>
              <a:rPr b="1" lang="en-ZA" sz="2200">
                <a:solidFill>
                  <a:srgbClr val="9D97F0"/>
                </a:solidFill>
                <a:latin typeface="Open Sans"/>
                <a:ea typeface="Open Sans"/>
                <a:cs typeface="Open Sans"/>
                <a:sym typeface="Open Sans"/>
              </a:rPr>
              <a:t>Part II: Analysis map</a:t>
            </a:r>
            <a:endParaRPr b="1" sz="2200">
              <a:solidFill>
                <a:srgbClr val="9D97F0"/>
              </a:solidFill>
              <a:latin typeface="Open Sans"/>
              <a:ea typeface="Open Sans"/>
              <a:cs typeface="Open Sans"/>
              <a:sym typeface="Open Sans"/>
            </a:endParaRPr>
          </a:p>
        </p:txBody>
      </p:sp>
      <p:sp>
        <p:nvSpPr>
          <p:cNvPr id="1201" name="Google Shape;1201;p67"/>
          <p:cNvSpPr txBox="1"/>
          <p:nvPr/>
        </p:nvSpPr>
        <p:spPr>
          <a:xfrm>
            <a:off x="311700" y="757500"/>
            <a:ext cx="6735600" cy="750600"/>
          </a:xfrm>
          <a:prstGeom prst="rect">
            <a:avLst/>
          </a:prstGeom>
          <a:noFill/>
          <a:ln>
            <a:noFill/>
          </a:ln>
        </p:spPr>
        <p:txBody>
          <a:bodyPr anchorCtr="0" anchor="t" bIns="45700" lIns="91425" spcFirstLastPara="1" rIns="91425" wrap="square" tIns="45700">
            <a:normAutofit/>
          </a:bodyPr>
          <a:lstStyle/>
          <a:p>
            <a:pPr indent="0" lvl="0" marL="0" marR="0" rtl="0" algn="l">
              <a:lnSpc>
                <a:spcPct val="120000"/>
              </a:lnSpc>
              <a:spcBef>
                <a:spcPts val="0"/>
              </a:spcBef>
              <a:spcAft>
                <a:spcPts val="0"/>
              </a:spcAft>
              <a:buNone/>
            </a:pPr>
            <a:r>
              <a:rPr lang="en-ZA" sz="1800">
                <a:solidFill>
                  <a:srgbClr val="000A3A"/>
                </a:solidFill>
                <a:latin typeface="Open Sans"/>
                <a:ea typeface="Open Sans"/>
                <a:cs typeface="Open Sans"/>
                <a:sym typeface="Open Sans"/>
              </a:rPr>
              <a:t>PART III: Assessing impacts</a:t>
            </a:r>
            <a:endParaRPr sz="1800">
              <a:solidFill>
                <a:srgbClr val="000A3A"/>
              </a:solidFill>
              <a:latin typeface="Open Sans"/>
              <a:ea typeface="Open Sans"/>
              <a:cs typeface="Open Sans"/>
              <a:sym typeface="Open Sans"/>
            </a:endParaRPr>
          </a:p>
        </p:txBody>
      </p:sp>
      <p:sp>
        <p:nvSpPr>
          <p:cNvPr id="1202" name="Google Shape;1202;p67"/>
          <p:cNvSpPr/>
          <p:nvPr/>
        </p:nvSpPr>
        <p:spPr>
          <a:xfrm>
            <a:off x="136050" y="1369900"/>
            <a:ext cx="2688300" cy="3650700"/>
          </a:xfrm>
          <a:prstGeom prst="rect">
            <a:avLst/>
          </a:prstGeom>
          <a:solidFill>
            <a:srgbClr val="A5A5A5"/>
          </a:solidFill>
          <a:ln cap="flat" cmpd="sng" w="9525">
            <a:solidFill>
              <a:srgbClr val="FAFAFA"/>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03" name="Google Shape;1203;p67"/>
          <p:cNvSpPr txBox="1"/>
          <p:nvPr/>
        </p:nvSpPr>
        <p:spPr>
          <a:xfrm>
            <a:off x="136150" y="1508100"/>
            <a:ext cx="2688300" cy="572700"/>
          </a:xfrm>
          <a:prstGeom prst="rect">
            <a:avLst/>
          </a:prstGeom>
          <a:noFill/>
          <a:ln>
            <a:noFill/>
          </a:ln>
        </p:spPr>
        <p:txBody>
          <a:bodyPr anchorCtr="0" anchor="t" bIns="45700" lIns="91425" spcFirstLastPara="1" rIns="91425" wrap="square" tIns="45700">
            <a:normAutofit/>
          </a:bodyPr>
          <a:lstStyle/>
          <a:p>
            <a:pPr indent="0" lvl="0" marL="0" marR="0" rtl="0" algn="l">
              <a:lnSpc>
                <a:spcPct val="120000"/>
              </a:lnSpc>
              <a:spcBef>
                <a:spcPts val="0"/>
              </a:spcBef>
              <a:spcAft>
                <a:spcPts val="0"/>
              </a:spcAft>
              <a:buNone/>
            </a:pPr>
            <a:r>
              <a:rPr b="1" lang="en-ZA" sz="1200">
                <a:solidFill>
                  <a:srgbClr val="FFFFFF"/>
                </a:solidFill>
                <a:latin typeface="Open Sans"/>
                <a:ea typeface="Open Sans"/>
                <a:cs typeface="Open Sans"/>
                <a:sym typeface="Open Sans"/>
              </a:rPr>
              <a:t>CHAPTER 7: </a:t>
            </a:r>
            <a:r>
              <a:rPr lang="en-ZA" sz="1200">
                <a:solidFill>
                  <a:srgbClr val="FFFFFF"/>
                </a:solidFill>
                <a:latin typeface="Open Sans"/>
                <a:ea typeface="Open Sans"/>
                <a:cs typeface="Open Sans"/>
                <a:sym typeface="Open Sans"/>
              </a:rPr>
              <a:t>Estimate baseline scenario and emissions</a:t>
            </a:r>
            <a:endParaRPr sz="1200">
              <a:solidFill>
                <a:srgbClr val="FFFFFF"/>
              </a:solidFill>
              <a:latin typeface="Open Sans"/>
              <a:ea typeface="Open Sans"/>
              <a:cs typeface="Open Sans"/>
              <a:sym typeface="Open Sans"/>
            </a:endParaRPr>
          </a:p>
        </p:txBody>
      </p:sp>
      <p:sp>
        <p:nvSpPr>
          <p:cNvPr id="1204" name="Google Shape;1204;p67"/>
          <p:cNvSpPr/>
          <p:nvPr/>
        </p:nvSpPr>
        <p:spPr>
          <a:xfrm>
            <a:off x="212250" y="2200350"/>
            <a:ext cx="993300" cy="2712900"/>
          </a:xfrm>
          <a:prstGeom prst="rect">
            <a:avLst/>
          </a:prstGeom>
          <a:solidFill>
            <a:schemeClr val="lt2"/>
          </a:solidFill>
          <a:ln cap="flat" cmpd="sng" w="9525">
            <a:solidFill>
              <a:srgbClr val="595959"/>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05" name="Google Shape;1205;p67"/>
          <p:cNvSpPr/>
          <p:nvPr/>
        </p:nvSpPr>
        <p:spPr>
          <a:xfrm>
            <a:off x="1340575" y="2200350"/>
            <a:ext cx="1371600" cy="2712900"/>
          </a:xfrm>
          <a:prstGeom prst="rect">
            <a:avLst/>
          </a:prstGeom>
          <a:solidFill>
            <a:schemeClr val="lt2"/>
          </a:solidFill>
          <a:ln cap="flat" cmpd="sng" w="9525">
            <a:solidFill>
              <a:srgbClr val="595959"/>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06" name="Google Shape;1206;p67"/>
          <p:cNvSpPr txBox="1"/>
          <p:nvPr/>
        </p:nvSpPr>
        <p:spPr>
          <a:xfrm>
            <a:off x="212250" y="2288275"/>
            <a:ext cx="993300" cy="845700"/>
          </a:xfrm>
          <a:prstGeom prst="rect">
            <a:avLst/>
          </a:prstGeom>
          <a:noFill/>
          <a:ln>
            <a:noFill/>
          </a:ln>
        </p:spPr>
        <p:txBody>
          <a:bodyPr anchorCtr="0" anchor="t" bIns="45700" lIns="91425" spcFirstLastPara="1" rIns="91425" wrap="square" tIns="45700">
            <a:normAutofit/>
          </a:bodyPr>
          <a:lstStyle/>
          <a:p>
            <a:pPr indent="0" lvl="0" marL="0" marR="0" rtl="0" algn="l">
              <a:lnSpc>
                <a:spcPct val="120000"/>
              </a:lnSpc>
              <a:spcBef>
                <a:spcPts val="0"/>
              </a:spcBef>
              <a:spcAft>
                <a:spcPts val="0"/>
              </a:spcAft>
              <a:buNone/>
            </a:pPr>
            <a:r>
              <a:rPr lang="en-ZA" sz="800">
                <a:solidFill>
                  <a:srgbClr val="000A3A"/>
                </a:solidFill>
                <a:latin typeface="Open Sans"/>
                <a:ea typeface="Open Sans"/>
                <a:cs typeface="Open Sans"/>
                <a:sym typeface="Open Sans"/>
              </a:rPr>
              <a:t>Determine the baseline scenario</a:t>
            </a:r>
            <a:endParaRPr sz="800">
              <a:solidFill>
                <a:srgbClr val="000A3A"/>
              </a:solidFill>
              <a:latin typeface="Open Sans"/>
              <a:ea typeface="Open Sans"/>
              <a:cs typeface="Open Sans"/>
              <a:sym typeface="Open Sans"/>
            </a:endParaRPr>
          </a:p>
        </p:txBody>
      </p:sp>
      <p:sp>
        <p:nvSpPr>
          <p:cNvPr id="1207" name="Google Shape;1207;p67"/>
          <p:cNvSpPr/>
          <p:nvPr/>
        </p:nvSpPr>
        <p:spPr>
          <a:xfrm>
            <a:off x="1144370" y="3046370"/>
            <a:ext cx="196200" cy="186600"/>
          </a:xfrm>
          <a:prstGeom prst="rightArrow">
            <a:avLst>
              <a:gd fmla="val 50000" name="adj1"/>
              <a:gd fmla="val 50000" name="adj2"/>
            </a:avLst>
          </a:prstGeom>
          <a:solidFill>
            <a:srgbClr val="FF8E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Arial"/>
              <a:ea typeface="Arial"/>
              <a:cs typeface="Arial"/>
              <a:sym typeface="Arial"/>
            </a:endParaRPr>
          </a:p>
        </p:txBody>
      </p:sp>
      <p:sp>
        <p:nvSpPr>
          <p:cNvPr id="1208" name="Google Shape;1208;p67"/>
          <p:cNvSpPr/>
          <p:nvPr/>
        </p:nvSpPr>
        <p:spPr>
          <a:xfrm>
            <a:off x="2901275" y="1369900"/>
            <a:ext cx="3476100" cy="3650700"/>
          </a:xfrm>
          <a:prstGeom prst="rect">
            <a:avLst/>
          </a:prstGeom>
          <a:solidFill>
            <a:srgbClr val="9D97F0"/>
          </a:solidFill>
          <a:ln cap="flat" cmpd="sng" w="9525">
            <a:solidFill>
              <a:srgbClr val="FAFAFA"/>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09" name="Google Shape;1209;p67"/>
          <p:cNvSpPr txBox="1"/>
          <p:nvPr/>
        </p:nvSpPr>
        <p:spPr>
          <a:xfrm>
            <a:off x="1367613" y="2280838"/>
            <a:ext cx="1371600" cy="471300"/>
          </a:xfrm>
          <a:prstGeom prst="rect">
            <a:avLst/>
          </a:prstGeom>
          <a:noFill/>
          <a:ln>
            <a:noFill/>
          </a:ln>
        </p:spPr>
        <p:txBody>
          <a:bodyPr anchorCtr="0" anchor="t" bIns="45700" lIns="91425" spcFirstLastPara="1" rIns="91425" wrap="square" tIns="45700">
            <a:normAutofit/>
          </a:bodyPr>
          <a:lstStyle/>
          <a:p>
            <a:pPr indent="0" lvl="0" marL="0" marR="0" rtl="0" algn="l">
              <a:lnSpc>
                <a:spcPct val="120000"/>
              </a:lnSpc>
              <a:spcBef>
                <a:spcPts val="0"/>
              </a:spcBef>
              <a:spcAft>
                <a:spcPts val="0"/>
              </a:spcAft>
              <a:buNone/>
            </a:pPr>
            <a:r>
              <a:rPr lang="en-ZA" sz="800">
                <a:solidFill>
                  <a:srgbClr val="000A3A"/>
                </a:solidFill>
                <a:latin typeface="Open Sans"/>
                <a:ea typeface="Open Sans"/>
                <a:cs typeface="Open Sans"/>
                <a:sym typeface="Open Sans"/>
              </a:rPr>
              <a:t>Estimate baseline emissions</a:t>
            </a:r>
            <a:endParaRPr sz="800">
              <a:solidFill>
                <a:srgbClr val="000A3A"/>
              </a:solidFill>
              <a:latin typeface="Open Sans"/>
              <a:ea typeface="Open Sans"/>
              <a:cs typeface="Open Sans"/>
              <a:sym typeface="Open Sans"/>
            </a:endParaRPr>
          </a:p>
        </p:txBody>
      </p:sp>
      <p:sp>
        <p:nvSpPr>
          <p:cNvPr id="1210" name="Google Shape;1210;p67"/>
          <p:cNvSpPr txBox="1"/>
          <p:nvPr/>
        </p:nvSpPr>
        <p:spPr>
          <a:xfrm>
            <a:off x="1406725" y="4432163"/>
            <a:ext cx="1239300" cy="334200"/>
          </a:xfrm>
          <a:prstGeom prst="rect">
            <a:avLst/>
          </a:prstGeom>
          <a:solidFill>
            <a:schemeClr val="lt1"/>
          </a:solidFill>
          <a:ln>
            <a:noFill/>
          </a:ln>
        </p:spPr>
        <p:txBody>
          <a:bodyPr anchorCtr="0" anchor="t" bIns="45700" lIns="91425" spcFirstLastPara="1" rIns="91425" wrap="square" tIns="45700">
            <a:normAutofit/>
          </a:bodyPr>
          <a:lstStyle/>
          <a:p>
            <a:pPr indent="0" lvl="0" marL="0" marR="0" rtl="0" algn="ctr">
              <a:lnSpc>
                <a:spcPct val="120000"/>
              </a:lnSpc>
              <a:spcBef>
                <a:spcPts val="0"/>
              </a:spcBef>
              <a:spcAft>
                <a:spcPts val="0"/>
              </a:spcAft>
              <a:buNone/>
            </a:pPr>
            <a:r>
              <a:rPr lang="en-ZA" sz="550">
                <a:solidFill>
                  <a:srgbClr val="000A3A"/>
                </a:solidFill>
                <a:latin typeface="Open Sans"/>
                <a:ea typeface="Open Sans"/>
                <a:cs typeface="Open Sans"/>
                <a:sym typeface="Open Sans"/>
              </a:rPr>
              <a:t>Identify intended policy outcomes and target drivers</a:t>
            </a:r>
            <a:endParaRPr sz="550">
              <a:solidFill>
                <a:srgbClr val="000A3A"/>
              </a:solidFill>
              <a:latin typeface="Open Sans"/>
              <a:ea typeface="Open Sans"/>
              <a:cs typeface="Open Sans"/>
              <a:sym typeface="Open Sans"/>
            </a:endParaRPr>
          </a:p>
        </p:txBody>
      </p:sp>
      <p:sp>
        <p:nvSpPr>
          <p:cNvPr id="1211" name="Google Shape;1211;p67"/>
          <p:cNvSpPr txBox="1"/>
          <p:nvPr/>
        </p:nvSpPr>
        <p:spPr>
          <a:xfrm>
            <a:off x="1686725" y="4831775"/>
            <a:ext cx="613200" cy="141900"/>
          </a:xfrm>
          <a:prstGeom prst="rect">
            <a:avLst/>
          </a:prstGeom>
          <a:solidFill>
            <a:srgbClr val="09294E"/>
          </a:solidFill>
          <a:ln cap="flat" cmpd="sng" w="12700">
            <a:solidFill>
              <a:srgbClr val="BFBFB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90000"/>
              </a:lnSpc>
              <a:spcBef>
                <a:spcPts val="0"/>
              </a:spcBef>
              <a:spcAft>
                <a:spcPts val="0"/>
              </a:spcAft>
              <a:buClr>
                <a:schemeClr val="lt1"/>
              </a:buClr>
              <a:buSzPts val="800"/>
              <a:buFont typeface="Arial"/>
              <a:buNone/>
            </a:pPr>
            <a:r>
              <a:rPr lang="en-ZA" sz="800">
                <a:solidFill>
                  <a:schemeClr val="lt1"/>
                </a:solidFill>
                <a:latin typeface="Open Sans"/>
                <a:ea typeface="Open Sans"/>
                <a:cs typeface="Open Sans"/>
                <a:sym typeface="Open Sans"/>
              </a:rPr>
              <a:t>Exercise</a:t>
            </a:r>
            <a:endParaRPr>
              <a:latin typeface="Open Sans"/>
              <a:ea typeface="Open Sans"/>
              <a:cs typeface="Open Sans"/>
              <a:sym typeface="Open Sans"/>
            </a:endParaRPr>
          </a:p>
        </p:txBody>
      </p:sp>
      <p:sp>
        <p:nvSpPr>
          <p:cNvPr id="1212" name="Google Shape;1212;p67"/>
          <p:cNvSpPr/>
          <p:nvPr/>
        </p:nvSpPr>
        <p:spPr>
          <a:xfrm>
            <a:off x="3027500" y="2200350"/>
            <a:ext cx="1011000" cy="2712900"/>
          </a:xfrm>
          <a:prstGeom prst="rect">
            <a:avLst/>
          </a:prstGeom>
          <a:solidFill>
            <a:srgbClr val="E4DEFF"/>
          </a:solidFill>
          <a:ln cap="flat" cmpd="sng" w="9525">
            <a:solidFill>
              <a:srgbClr val="FAFAFA"/>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13" name="Google Shape;1213;p67"/>
          <p:cNvSpPr/>
          <p:nvPr/>
        </p:nvSpPr>
        <p:spPr>
          <a:xfrm>
            <a:off x="4140858" y="2200350"/>
            <a:ext cx="1011000" cy="2712900"/>
          </a:xfrm>
          <a:prstGeom prst="rect">
            <a:avLst/>
          </a:prstGeom>
          <a:solidFill>
            <a:srgbClr val="E4DEFF"/>
          </a:solidFill>
          <a:ln cap="flat" cmpd="sng" w="19050">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14" name="Google Shape;1214;p67"/>
          <p:cNvSpPr/>
          <p:nvPr/>
        </p:nvSpPr>
        <p:spPr>
          <a:xfrm>
            <a:off x="5254217" y="2200350"/>
            <a:ext cx="1011000" cy="2712900"/>
          </a:xfrm>
          <a:prstGeom prst="rect">
            <a:avLst/>
          </a:prstGeom>
          <a:solidFill>
            <a:srgbClr val="E4DEFF"/>
          </a:solidFill>
          <a:ln cap="flat" cmpd="sng" w="19050">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15" name="Google Shape;1215;p67"/>
          <p:cNvSpPr txBox="1"/>
          <p:nvPr/>
        </p:nvSpPr>
        <p:spPr>
          <a:xfrm>
            <a:off x="2955550" y="1508100"/>
            <a:ext cx="2688300" cy="572700"/>
          </a:xfrm>
          <a:prstGeom prst="rect">
            <a:avLst/>
          </a:prstGeom>
          <a:noFill/>
          <a:ln>
            <a:noFill/>
          </a:ln>
        </p:spPr>
        <p:txBody>
          <a:bodyPr anchorCtr="0" anchor="t" bIns="45700" lIns="91425" spcFirstLastPara="1" rIns="91425" wrap="square" tIns="45700">
            <a:normAutofit/>
          </a:bodyPr>
          <a:lstStyle/>
          <a:p>
            <a:pPr indent="0" lvl="0" marL="0" marR="0" rtl="0" algn="l">
              <a:lnSpc>
                <a:spcPct val="120000"/>
              </a:lnSpc>
              <a:spcBef>
                <a:spcPts val="0"/>
              </a:spcBef>
              <a:spcAft>
                <a:spcPts val="0"/>
              </a:spcAft>
              <a:buNone/>
            </a:pPr>
            <a:r>
              <a:rPr b="1" lang="en-ZA" sz="1200">
                <a:solidFill>
                  <a:srgbClr val="FFFFFF"/>
                </a:solidFill>
                <a:latin typeface="Open Sans"/>
                <a:ea typeface="Open Sans"/>
                <a:cs typeface="Open Sans"/>
                <a:sym typeface="Open Sans"/>
              </a:rPr>
              <a:t>CHAPTER 8: </a:t>
            </a:r>
            <a:r>
              <a:rPr lang="en-ZA" sz="1200">
                <a:solidFill>
                  <a:srgbClr val="FFFFFF"/>
                </a:solidFill>
                <a:latin typeface="Open Sans"/>
                <a:ea typeface="Open Sans"/>
                <a:cs typeface="Open Sans"/>
                <a:sym typeface="Open Sans"/>
              </a:rPr>
              <a:t>Estimate GHG </a:t>
            </a:r>
            <a:br>
              <a:rPr lang="en-ZA" sz="1200">
                <a:solidFill>
                  <a:srgbClr val="FFFFFF"/>
                </a:solidFill>
                <a:latin typeface="Open Sans"/>
                <a:ea typeface="Open Sans"/>
                <a:cs typeface="Open Sans"/>
                <a:sym typeface="Open Sans"/>
              </a:rPr>
            </a:br>
            <a:r>
              <a:rPr lang="en-ZA" sz="1200">
                <a:solidFill>
                  <a:srgbClr val="FFFFFF"/>
                </a:solidFill>
                <a:latin typeface="Open Sans"/>
                <a:ea typeface="Open Sans"/>
                <a:cs typeface="Open Sans"/>
                <a:sym typeface="Open Sans"/>
              </a:rPr>
              <a:t>impacts ex-ante</a:t>
            </a:r>
            <a:endParaRPr sz="1200">
              <a:solidFill>
                <a:srgbClr val="FFFFFF"/>
              </a:solidFill>
              <a:latin typeface="Open Sans"/>
              <a:ea typeface="Open Sans"/>
              <a:cs typeface="Open Sans"/>
              <a:sym typeface="Open Sans"/>
            </a:endParaRPr>
          </a:p>
        </p:txBody>
      </p:sp>
      <p:sp>
        <p:nvSpPr>
          <p:cNvPr id="1216" name="Google Shape;1216;p67"/>
          <p:cNvSpPr/>
          <p:nvPr/>
        </p:nvSpPr>
        <p:spPr>
          <a:xfrm>
            <a:off x="2646029" y="1687129"/>
            <a:ext cx="351300" cy="334200"/>
          </a:xfrm>
          <a:prstGeom prst="rightArrow">
            <a:avLst>
              <a:gd fmla="val 50000" name="adj1"/>
              <a:gd fmla="val 50000" name="adj2"/>
            </a:avLst>
          </a:prstGeom>
          <a:solidFill>
            <a:srgbClr val="FF8E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Arial"/>
              <a:ea typeface="Arial"/>
              <a:cs typeface="Arial"/>
              <a:sym typeface="Arial"/>
            </a:endParaRPr>
          </a:p>
        </p:txBody>
      </p:sp>
      <p:sp>
        <p:nvSpPr>
          <p:cNvPr id="1217" name="Google Shape;1217;p67"/>
          <p:cNvSpPr/>
          <p:nvPr/>
        </p:nvSpPr>
        <p:spPr>
          <a:xfrm>
            <a:off x="3991570" y="2964020"/>
            <a:ext cx="196200" cy="186600"/>
          </a:xfrm>
          <a:prstGeom prst="rightArrow">
            <a:avLst>
              <a:gd fmla="val 50000" name="adj1"/>
              <a:gd fmla="val 50000" name="adj2"/>
            </a:avLst>
          </a:prstGeom>
          <a:solidFill>
            <a:srgbClr val="FF8E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Arial"/>
              <a:ea typeface="Arial"/>
              <a:cs typeface="Arial"/>
              <a:sym typeface="Arial"/>
            </a:endParaRPr>
          </a:p>
        </p:txBody>
      </p:sp>
      <p:sp>
        <p:nvSpPr>
          <p:cNvPr id="1218" name="Google Shape;1218;p67"/>
          <p:cNvSpPr/>
          <p:nvPr/>
        </p:nvSpPr>
        <p:spPr>
          <a:xfrm>
            <a:off x="5134570" y="2964020"/>
            <a:ext cx="196200" cy="186600"/>
          </a:xfrm>
          <a:prstGeom prst="rightArrow">
            <a:avLst>
              <a:gd fmla="val 50000" name="adj1"/>
              <a:gd fmla="val 50000" name="adj2"/>
            </a:avLst>
          </a:prstGeom>
          <a:solidFill>
            <a:srgbClr val="FF8E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Arial"/>
              <a:ea typeface="Arial"/>
              <a:cs typeface="Arial"/>
              <a:sym typeface="Arial"/>
            </a:endParaRPr>
          </a:p>
        </p:txBody>
      </p:sp>
      <p:sp>
        <p:nvSpPr>
          <p:cNvPr id="1219" name="Google Shape;1219;p67"/>
          <p:cNvSpPr txBox="1"/>
          <p:nvPr/>
        </p:nvSpPr>
        <p:spPr>
          <a:xfrm>
            <a:off x="3045175" y="2288275"/>
            <a:ext cx="993300" cy="845700"/>
          </a:xfrm>
          <a:prstGeom prst="rect">
            <a:avLst/>
          </a:prstGeom>
          <a:noFill/>
          <a:ln>
            <a:noFill/>
          </a:ln>
        </p:spPr>
        <p:txBody>
          <a:bodyPr anchorCtr="0" anchor="t" bIns="45700" lIns="91425" spcFirstLastPara="1" rIns="91425" wrap="square" tIns="45700">
            <a:normAutofit/>
          </a:bodyPr>
          <a:lstStyle/>
          <a:p>
            <a:pPr indent="0" lvl="0" marL="0" marR="0" rtl="0" algn="l">
              <a:lnSpc>
                <a:spcPct val="120000"/>
              </a:lnSpc>
              <a:spcBef>
                <a:spcPts val="0"/>
              </a:spcBef>
              <a:spcAft>
                <a:spcPts val="0"/>
              </a:spcAft>
              <a:buNone/>
            </a:pPr>
            <a:r>
              <a:rPr lang="en-ZA" sz="800">
                <a:solidFill>
                  <a:srgbClr val="000A3A"/>
                </a:solidFill>
                <a:latin typeface="Open Sans"/>
                <a:ea typeface="Open Sans"/>
                <a:cs typeface="Open Sans"/>
                <a:sym typeface="Open Sans"/>
              </a:rPr>
              <a:t>Estimate the maximum implementation potential</a:t>
            </a:r>
            <a:endParaRPr sz="800">
              <a:solidFill>
                <a:srgbClr val="000A3A"/>
              </a:solidFill>
              <a:latin typeface="Open Sans"/>
              <a:ea typeface="Open Sans"/>
              <a:cs typeface="Open Sans"/>
              <a:sym typeface="Open Sans"/>
            </a:endParaRPr>
          </a:p>
        </p:txBody>
      </p:sp>
      <p:sp>
        <p:nvSpPr>
          <p:cNvPr id="1220" name="Google Shape;1220;p67"/>
          <p:cNvSpPr txBox="1"/>
          <p:nvPr/>
        </p:nvSpPr>
        <p:spPr>
          <a:xfrm>
            <a:off x="5254200" y="2329675"/>
            <a:ext cx="993300" cy="572700"/>
          </a:xfrm>
          <a:prstGeom prst="rect">
            <a:avLst/>
          </a:prstGeom>
          <a:noFill/>
          <a:ln>
            <a:noFill/>
          </a:ln>
        </p:spPr>
        <p:txBody>
          <a:bodyPr anchorCtr="0" anchor="t" bIns="45700" lIns="91425" spcFirstLastPara="1" rIns="91425" wrap="square" tIns="45700">
            <a:normAutofit/>
          </a:bodyPr>
          <a:lstStyle/>
          <a:p>
            <a:pPr indent="0" lvl="0" marL="0" marR="0" rtl="0" algn="l">
              <a:lnSpc>
                <a:spcPct val="120000"/>
              </a:lnSpc>
              <a:spcBef>
                <a:spcPts val="0"/>
              </a:spcBef>
              <a:spcAft>
                <a:spcPts val="0"/>
              </a:spcAft>
              <a:buNone/>
            </a:pPr>
            <a:r>
              <a:rPr lang="en-ZA" sz="800">
                <a:solidFill>
                  <a:srgbClr val="000A3A"/>
                </a:solidFill>
                <a:latin typeface="Open Sans"/>
                <a:ea typeface="Open Sans"/>
                <a:cs typeface="Open Sans"/>
                <a:sym typeface="Open Sans"/>
              </a:rPr>
              <a:t>Estimate the GHG impact on the policy</a:t>
            </a:r>
            <a:endParaRPr sz="800">
              <a:solidFill>
                <a:srgbClr val="000A3A"/>
              </a:solidFill>
              <a:latin typeface="Open Sans"/>
              <a:ea typeface="Open Sans"/>
              <a:cs typeface="Open Sans"/>
              <a:sym typeface="Open Sans"/>
            </a:endParaRPr>
          </a:p>
        </p:txBody>
      </p:sp>
      <p:sp>
        <p:nvSpPr>
          <p:cNvPr id="1221" name="Google Shape;1221;p67"/>
          <p:cNvSpPr txBox="1"/>
          <p:nvPr/>
        </p:nvSpPr>
        <p:spPr>
          <a:xfrm>
            <a:off x="4187400" y="2329675"/>
            <a:ext cx="993300" cy="634200"/>
          </a:xfrm>
          <a:prstGeom prst="rect">
            <a:avLst/>
          </a:prstGeom>
          <a:noFill/>
          <a:ln>
            <a:noFill/>
          </a:ln>
        </p:spPr>
        <p:txBody>
          <a:bodyPr anchorCtr="0" anchor="t" bIns="45700" lIns="91425" spcFirstLastPara="1" rIns="91425" wrap="square" tIns="45700">
            <a:normAutofit lnSpcReduction="10000"/>
          </a:bodyPr>
          <a:lstStyle/>
          <a:p>
            <a:pPr indent="0" lvl="0" marL="0" marR="0" rtl="0" algn="l">
              <a:lnSpc>
                <a:spcPct val="120000"/>
              </a:lnSpc>
              <a:spcBef>
                <a:spcPts val="0"/>
              </a:spcBef>
              <a:spcAft>
                <a:spcPts val="0"/>
              </a:spcAft>
              <a:buNone/>
            </a:pPr>
            <a:r>
              <a:rPr lang="en-ZA" sz="800">
                <a:solidFill>
                  <a:srgbClr val="000A3A"/>
                </a:solidFill>
                <a:latin typeface="Open Sans"/>
                <a:ea typeface="Open Sans"/>
                <a:cs typeface="Open Sans"/>
                <a:sym typeface="Open Sans"/>
              </a:rPr>
              <a:t>Refine the maximum implementation potential</a:t>
            </a:r>
            <a:endParaRPr sz="800">
              <a:solidFill>
                <a:srgbClr val="000A3A"/>
              </a:solidFill>
              <a:latin typeface="Open Sans"/>
              <a:ea typeface="Open Sans"/>
              <a:cs typeface="Open Sans"/>
              <a:sym typeface="Open Sans"/>
            </a:endParaRPr>
          </a:p>
        </p:txBody>
      </p:sp>
      <p:sp>
        <p:nvSpPr>
          <p:cNvPr id="1222" name="Google Shape;1222;p67"/>
          <p:cNvSpPr txBox="1"/>
          <p:nvPr/>
        </p:nvSpPr>
        <p:spPr>
          <a:xfrm>
            <a:off x="4198600" y="4293437"/>
            <a:ext cx="895500" cy="471300"/>
          </a:xfrm>
          <a:prstGeom prst="rect">
            <a:avLst/>
          </a:prstGeom>
          <a:solidFill>
            <a:srgbClr val="FFF0DA"/>
          </a:solidFill>
          <a:ln>
            <a:noFill/>
          </a:ln>
        </p:spPr>
        <p:txBody>
          <a:bodyPr anchorCtr="0" anchor="t" bIns="45700" lIns="91425" spcFirstLastPara="1" rIns="91425" wrap="square" tIns="45700">
            <a:normAutofit lnSpcReduction="10000"/>
          </a:bodyPr>
          <a:lstStyle/>
          <a:p>
            <a:pPr indent="0" lvl="0" marL="0" marR="0" rtl="0" algn="ctr">
              <a:lnSpc>
                <a:spcPct val="120000"/>
              </a:lnSpc>
              <a:spcBef>
                <a:spcPts val="0"/>
              </a:spcBef>
              <a:spcAft>
                <a:spcPts val="0"/>
              </a:spcAft>
              <a:buNone/>
            </a:pPr>
            <a:r>
              <a:rPr lang="en-ZA" sz="550">
                <a:solidFill>
                  <a:srgbClr val="000A3A"/>
                </a:solidFill>
                <a:latin typeface="Open Sans"/>
                <a:ea typeface="Open Sans"/>
                <a:cs typeface="Open Sans"/>
                <a:sym typeface="Open Sans"/>
              </a:rPr>
              <a:t>Refine the implementation potential based on other barriers</a:t>
            </a:r>
            <a:endParaRPr sz="550">
              <a:solidFill>
                <a:srgbClr val="000A3A"/>
              </a:solidFill>
              <a:latin typeface="Open Sans"/>
              <a:ea typeface="Open Sans"/>
              <a:cs typeface="Open Sans"/>
              <a:sym typeface="Open Sans"/>
            </a:endParaRPr>
          </a:p>
        </p:txBody>
      </p:sp>
      <p:cxnSp>
        <p:nvCxnSpPr>
          <p:cNvPr id="1223" name="Google Shape;1223;p67"/>
          <p:cNvCxnSpPr>
            <a:stCxn id="1224" idx="0"/>
            <a:endCxn id="1225" idx="0"/>
          </p:cNvCxnSpPr>
          <p:nvPr/>
        </p:nvCxnSpPr>
        <p:spPr>
          <a:xfrm>
            <a:off x="2026375" y="2799775"/>
            <a:ext cx="0" cy="408000"/>
          </a:xfrm>
          <a:prstGeom prst="straightConnector1">
            <a:avLst/>
          </a:prstGeom>
          <a:noFill/>
          <a:ln cap="flat" cmpd="sng" w="9525">
            <a:solidFill>
              <a:schemeClr val="dk2"/>
            </a:solidFill>
            <a:prstDash val="solid"/>
            <a:round/>
            <a:headEnd len="med" w="med" type="none"/>
            <a:tailEnd len="med" w="med" type="triangle"/>
          </a:ln>
        </p:spPr>
      </p:cxnSp>
      <p:sp>
        <p:nvSpPr>
          <p:cNvPr id="1226" name="Google Shape;1226;p67"/>
          <p:cNvSpPr txBox="1"/>
          <p:nvPr/>
        </p:nvSpPr>
        <p:spPr>
          <a:xfrm>
            <a:off x="4350494" y="4824020"/>
            <a:ext cx="613200" cy="157500"/>
          </a:xfrm>
          <a:prstGeom prst="rect">
            <a:avLst/>
          </a:prstGeom>
          <a:solidFill>
            <a:schemeClr val="accent1"/>
          </a:solidFill>
          <a:ln cap="flat" cmpd="sng" w="12700">
            <a:solidFill>
              <a:srgbClr val="BFBFB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90000"/>
              </a:lnSpc>
              <a:spcBef>
                <a:spcPts val="0"/>
              </a:spcBef>
              <a:spcAft>
                <a:spcPts val="0"/>
              </a:spcAft>
              <a:buClr>
                <a:srgbClr val="FFFFFF"/>
              </a:buClr>
              <a:buSzPts val="800"/>
              <a:buFont typeface="Arial"/>
              <a:buNone/>
            </a:pPr>
            <a:r>
              <a:rPr lang="en-ZA" sz="800">
                <a:solidFill>
                  <a:srgbClr val="FFFFFF"/>
                </a:solidFill>
                <a:latin typeface="Open Sans"/>
                <a:ea typeface="Open Sans"/>
                <a:cs typeface="Open Sans"/>
                <a:sym typeface="Open Sans"/>
              </a:rPr>
              <a:t>Exercise</a:t>
            </a:r>
            <a:endParaRPr>
              <a:latin typeface="Open Sans"/>
              <a:ea typeface="Open Sans"/>
              <a:cs typeface="Open Sans"/>
              <a:sym typeface="Open Sans"/>
            </a:endParaRPr>
          </a:p>
        </p:txBody>
      </p:sp>
      <p:sp>
        <p:nvSpPr>
          <p:cNvPr id="1224" name="Google Shape;1224;p67"/>
          <p:cNvSpPr txBox="1"/>
          <p:nvPr/>
        </p:nvSpPr>
        <p:spPr>
          <a:xfrm>
            <a:off x="1406725" y="2799775"/>
            <a:ext cx="1239300" cy="334200"/>
          </a:xfrm>
          <a:prstGeom prst="rect">
            <a:avLst/>
          </a:prstGeom>
          <a:solidFill>
            <a:schemeClr val="lt1"/>
          </a:solidFill>
          <a:ln>
            <a:noFill/>
          </a:ln>
        </p:spPr>
        <p:txBody>
          <a:bodyPr anchorCtr="0" anchor="t" bIns="45700" lIns="91425" spcFirstLastPara="1" rIns="91425" wrap="square" tIns="45700">
            <a:normAutofit/>
          </a:bodyPr>
          <a:lstStyle/>
          <a:p>
            <a:pPr indent="0" lvl="0" marL="0" marR="0" rtl="0" algn="ctr">
              <a:lnSpc>
                <a:spcPct val="120000"/>
              </a:lnSpc>
              <a:spcBef>
                <a:spcPts val="0"/>
              </a:spcBef>
              <a:spcAft>
                <a:spcPts val="0"/>
              </a:spcAft>
              <a:buNone/>
            </a:pPr>
            <a:r>
              <a:rPr lang="en-ZA" sz="550">
                <a:solidFill>
                  <a:srgbClr val="000A3A"/>
                </a:solidFill>
                <a:latin typeface="Open Sans"/>
                <a:ea typeface="Open Sans"/>
                <a:cs typeface="Open Sans"/>
                <a:sym typeface="Open Sans"/>
              </a:rPr>
              <a:t>Identify intended policy outcomes and target drivers</a:t>
            </a:r>
            <a:endParaRPr sz="550">
              <a:solidFill>
                <a:srgbClr val="000A3A"/>
              </a:solidFill>
              <a:latin typeface="Open Sans"/>
              <a:ea typeface="Open Sans"/>
              <a:cs typeface="Open Sans"/>
              <a:sym typeface="Open Sans"/>
            </a:endParaRPr>
          </a:p>
        </p:txBody>
      </p:sp>
      <p:cxnSp>
        <p:nvCxnSpPr>
          <p:cNvPr id="1227" name="Google Shape;1227;p67"/>
          <p:cNvCxnSpPr>
            <a:endCxn id="1228" idx="0"/>
          </p:cNvCxnSpPr>
          <p:nvPr/>
        </p:nvCxnSpPr>
        <p:spPr>
          <a:xfrm>
            <a:off x="2026375" y="3207963"/>
            <a:ext cx="0" cy="408000"/>
          </a:xfrm>
          <a:prstGeom prst="straightConnector1">
            <a:avLst/>
          </a:prstGeom>
          <a:noFill/>
          <a:ln cap="flat" cmpd="sng" w="9525">
            <a:solidFill>
              <a:schemeClr val="dk2"/>
            </a:solidFill>
            <a:prstDash val="solid"/>
            <a:round/>
            <a:headEnd len="med" w="med" type="none"/>
            <a:tailEnd len="med" w="med" type="triangle"/>
          </a:ln>
        </p:spPr>
      </p:cxnSp>
      <p:sp>
        <p:nvSpPr>
          <p:cNvPr id="1225" name="Google Shape;1225;p67"/>
          <p:cNvSpPr txBox="1"/>
          <p:nvPr/>
        </p:nvSpPr>
        <p:spPr>
          <a:xfrm>
            <a:off x="1406725" y="3207863"/>
            <a:ext cx="1239300" cy="334200"/>
          </a:xfrm>
          <a:prstGeom prst="rect">
            <a:avLst/>
          </a:prstGeom>
          <a:solidFill>
            <a:schemeClr val="lt1"/>
          </a:solidFill>
          <a:ln>
            <a:noFill/>
          </a:ln>
        </p:spPr>
        <p:txBody>
          <a:bodyPr anchorCtr="0" anchor="t" bIns="45700" lIns="91425" spcFirstLastPara="1" rIns="91425" wrap="square" tIns="45700">
            <a:normAutofit/>
          </a:bodyPr>
          <a:lstStyle/>
          <a:p>
            <a:pPr indent="0" lvl="0" marL="0" marR="0" rtl="0" algn="ctr">
              <a:lnSpc>
                <a:spcPct val="120000"/>
              </a:lnSpc>
              <a:spcBef>
                <a:spcPts val="0"/>
              </a:spcBef>
              <a:spcAft>
                <a:spcPts val="0"/>
              </a:spcAft>
              <a:buNone/>
            </a:pPr>
            <a:r>
              <a:rPr lang="en-ZA" sz="550">
                <a:solidFill>
                  <a:srgbClr val="000A3A"/>
                </a:solidFill>
                <a:latin typeface="Open Sans"/>
                <a:ea typeface="Open Sans"/>
                <a:cs typeface="Open Sans"/>
                <a:sym typeface="Open Sans"/>
              </a:rPr>
              <a:t>Identify intended policy outcomes and target drivers</a:t>
            </a:r>
            <a:endParaRPr sz="550">
              <a:solidFill>
                <a:srgbClr val="000A3A"/>
              </a:solidFill>
              <a:latin typeface="Open Sans"/>
              <a:ea typeface="Open Sans"/>
              <a:cs typeface="Open Sans"/>
              <a:sym typeface="Open Sans"/>
            </a:endParaRPr>
          </a:p>
        </p:txBody>
      </p:sp>
      <p:cxnSp>
        <p:nvCxnSpPr>
          <p:cNvPr id="1229" name="Google Shape;1229;p67"/>
          <p:cNvCxnSpPr>
            <a:stCxn id="1225" idx="2"/>
            <a:endCxn id="1230" idx="0"/>
          </p:cNvCxnSpPr>
          <p:nvPr/>
        </p:nvCxnSpPr>
        <p:spPr>
          <a:xfrm>
            <a:off x="2026375" y="3542063"/>
            <a:ext cx="0" cy="482100"/>
          </a:xfrm>
          <a:prstGeom prst="straightConnector1">
            <a:avLst/>
          </a:prstGeom>
          <a:noFill/>
          <a:ln cap="flat" cmpd="sng" w="9525">
            <a:solidFill>
              <a:schemeClr val="dk2"/>
            </a:solidFill>
            <a:prstDash val="solid"/>
            <a:round/>
            <a:headEnd len="med" w="med" type="none"/>
            <a:tailEnd len="med" w="med" type="triangle"/>
          </a:ln>
        </p:spPr>
      </p:cxnSp>
      <p:sp>
        <p:nvSpPr>
          <p:cNvPr id="1228" name="Google Shape;1228;p67"/>
          <p:cNvSpPr txBox="1"/>
          <p:nvPr/>
        </p:nvSpPr>
        <p:spPr>
          <a:xfrm>
            <a:off x="1406725" y="3615963"/>
            <a:ext cx="1239300" cy="334200"/>
          </a:xfrm>
          <a:prstGeom prst="rect">
            <a:avLst/>
          </a:prstGeom>
          <a:solidFill>
            <a:schemeClr val="lt1"/>
          </a:solidFill>
          <a:ln>
            <a:noFill/>
          </a:ln>
        </p:spPr>
        <p:txBody>
          <a:bodyPr anchorCtr="0" anchor="t" bIns="45700" lIns="91425" spcFirstLastPara="1" rIns="91425" wrap="square" tIns="45700">
            <a:normAutofit/>
          </a:bodyPr>
          <a:lstStyle/>
          <a:p>
            <a:pPr indent="0" lvl="0" marL="0" marR="0" rtl="0" algn="ctr">
              <a:lnSpc>
                <a:spcPct val="120000"/>
              </a:lnSpc>
              <a:spcBef>
                <a:spcPts val="0"/>
              </a:spcBef>
              <a:spcAft>
                <a:spcPts val="0"/>
              </a:spcAft>
              <a:buNone/>
            </a:pPr>
            <a:r>
              <a:rPr lang="en-ZA" sz="550">
                <a:solidFill>
                  <a:srgbClr val="000A3A"/>
                </a:solidFill>
                <a:latin typeface="Open Sans"/>
                <a:ea typeface="Open Sans"/>
                <a:cs typeface="Open Sans"/>
                <a:sym typeface="Open Sans"/>
              </a:rPr>
              <a:t>Identify intended policy outcomes and target drivers</a:t>
            </a:r>
            <a:endParaRPr sz="550">
              <a:solidFill>
                <a:srgbClr val="000A3A"/>
              </a:solidFill>
              <a:latin typeface="Open Sans"/>
              <a:ea typeface="Open Sans"/>
              <a:cs typeface="Open Sans"/>
              <a:sym typeface="Open Sans"/>
            </a:endParaRPr>
          </a:p>
        </p:txBody>
      </p:sp>
      <p:cxnSp>
        <p:nvCxnSpPr>
          <p:cNvPr id="1231" name="Google Shape;1231;p67"/>
          <p:cNvCxnSpPr>
            <a:stCxn id="1228" idx="2"/>
            <a:endCxn id="1210" idx="0"/>
          </p:cNvCxnSpPr>
          <p:nvPr/>
        </p:nvCxnSpPr>
        <p:spPr>
          <a:xfrm>
            <a:off x="2026375" y="3950163"/>
            <a:ext cx="0" cy="482100"/>
          </a:xfrm>
          <a:prstGeom prst="straightConnector1">
            <a:avLst/>
          </a:prstGeom>
          <a:noFill/>
          <a:ln cap="flat" cmpd="sng" w="9525">
            <a:solidFill>
              <a:schemeClr val="dk2"/>
            </a:solidFill>
            <a:prstDash val="solid"/>
            <a:round/>
            <a:headEnd len="med" w="med" type="none"/>
            <a:tailEnd len="med" w="med" type="triangle"/>
          </a:ln>
        </p:spPr>
      </p:cxnSp>
      <p:sp>
        <p:nvSpPr>
          <p:cNvPr id="1230" name="Google Shape;1230;p67"/>
          <p:cNvSpPr txBox="1"/>
          <p:nvPr/>
        </p:nvSpPr>
        <p:spPr>
          <a:xfrm>
            <a:off x="1406725" y="4024063"/>
            <a:ext cx="1239300" cy="334200"/>
          </a:xfrm>
          <a:prstGeom prst="rect">
            <a:avLst/>
          </a:prstGeom>
          <a:solidFill>
            <a:schemeClr val="lt1"/>
          </a:solidFill>
          <a:ln>
            <a:noFill/>
          </a:ln>
        </p:spPr>
        <p:txBody>
          <a:bodyPr anchorCtr="0" anchor="t" bIns="45700" lIns="91425" spcFirstLastPara="1" rIns="91425" wrap="square" tIns="45700">
            <a:normAutofit/>
          </a:bodyPr>
          <a:lstStyle/>
          <a:p>
            <a:pPr indent="0" lvl="0" marL="0" marR="0" rtl="0" algn="ctr">
              <a:lnSpc>
                <a:spcPct val="120000"/>
              </a:lnSpc>
              <a:spcBef>
                <a:spcPts val="0"/>
              </a:spcBef>
              <a:spcAft>
                <a:spcPts val="0"/>
              </a:spcAft>
              <a:buNone/>
            </a:pPr>
            <a:r>
              <a:rPr lang="en-ZA" sz="550">
                <a:solidFill>
                  <a:srgbClr val="000A3A"/>
                </a:solidFill>
                <a:latin typeface="Open Sans"/>
                <a:ea typeface="Open Sans"/>
                <a:cs typeface="Open Sans"/>
                <a:sym typeface="Open Sans"/>
              </a:rPr>
              <a:t>Identify intended policy outcomes and target drivers</a:t>
            </a:r>
            <a:endParaRPr sz="550">
              <a:solidFill>
                <a:srgbClr val="000A3A"/>
              </a:solidFill>
              <a:latin typeface="Open Sans"/>
              <a:ea typeface="Open Sans"/>
              <a:cs typeface="Open Sans"/>
              <a:sym typeface="Open Sans"/>
            </a:endParaRPr>
          </a:p>
        </p:txBody>
      </p:sp>
      <p:cxnSp>
        <p:nvCxnSpPr>
          <p:cNvPr id="1232" name="Google Shape;1232;p67"/>
          <p:cNvCxnSpPr>
            <a:stCxn id="1233" idx="0"/>
            <a:endCxn id="1234" idx="0"/>
          </p:cNvCxnSpPr>
          <p:nvPr/>
        </p:nvCxnSpPr>
        <p:spPr>
          <a:xfrm>
            <a:off x="4661175" y="2964025"/>
            <a:ext cx="0" cy="732600"/>
          </a:xfrm>
          <a:prstGeom prst="straightConnector1">
            <a:avLst/>
          </a:prstGeom>
          <a:noFill/>
          <a:ln cap="flat" cmpd="sng" w="9525">
            <a:solidFill>
              <a:schemeClr val="dk2"/>
            </a:solidFill>
            <a:prstDash val="solid"/>
            <a:round/>
            <a:headEnd len="med" w="med" type="none"/>
            <a:tailEnd len="med" w="med" type="triangle"/>
          </a:ln>
        </p:spPr>
      </p:cxnSp>
      <p:sp>
        <p:nvSpPr>
          <p:cNvPr id="1233" name="Google Shape;1233;p67"/>
          <p:cNvSpPr txBox="1"/>
          <p:nvPr/>
        </p:nvSpPr>
        <p:spPr>
          <a:xfrm>
            <a:off x="4213425" y="2964025"/>
            <a:ext cx="895500" cy="634200"/>
          </a:xfrm>
          <a:prstGeom prst="rect">
            <a:avLst/>
          </a:prstGeom>
          <a:solidFill>
            <a:srgbClr val="FFF0DA"/>
          </a:solidFill>
          <a:ln>
            <a:noFill/>
          </a:ln>
        </p:spPr>
        <p:txBody>
          <a:bodyPr anchorCtr="0" anchor="t" bIns="45700" lIns="91425" spcFirstLastPara="1" rIns="91425" wrap="square" tIns="45700">
            <a:normAutofit lnSpcReduction="20000"/>
          </a:bodyPr>
          <a:lstStyle/>
          <a:p>
            <a:pPr indent="0" lvl="0" marL="0" marR="0" rtl="0" algn="ctr">
              <a:lnSpc>
                <a:spcPct val="120000"/>
              </a:lnSpc>
              <a:spcBef>
                <a:spcPts val="0"/>
              </a:spcBef>
              <a:spcAft>
                <a:spcPts val="0"/>
              </a:spcAft>
              <a:buNone/>
            </a:pPr>
            <a:r>
              <a:rPr lang="en-ZA" sz="550">
                <a:solidFill>
                  <a:srgbClr val="000A3A"/>
                </a:solidFill>
                <a:latin typeface="Open Sans"/>
                <a:ea typeface="Open Sans"/>
                <a:cs typeface="Open Sans"/>
                <a:sym typeface="Open Sans"/>
              </a:rPr>
              <a:t>Refine implementation potential based on policy design and national circumstances</a:t>
            </a:r>
            <a:endParaRPr sz="550">
              <a:solidFill>
                <a:srgbClr val="000A3A"/>
              </a:solidFill>
              <a:latin typeface="Open Sans"/>
              <a:ea typeface="Open Sans"/>
              <a:cs typeface="Open Sans"/>
              <a:sym typeface="Open Sans"/>
            </a:endParaRPr>
          </a:p>
        </p:txBody>
      </p:sp>
      <p:cxnSp>
        <p:nvCxnSpPr>
          <p:cNvPr id="1235" name="Google Shape;1235;p67"/>
          <p:cNvCxnSpPr>
            <a:stCxn id="1233" idx="2"/>
            <a:endCxn id="1222" idx="0"/>
          </p:cNvCxnSpPr>
          <p:nvPr/>
        </p:nvCxnSpPr>
        <p:spPr>
          <a:xfrm flipH="1">
            <a:off x="4646475" y="3598225"/>
            <a:ext cx="14700" cy="695100"/>
          </a:xfrm>
          <a:prstGeom prst="straightConnector1">
            <a:avLst/>
          </a:prstGeom>
          <a:noFill/>
          <a:ln cap="flat" cmpd="sng" w="9525">
            <a:solidFill>
              <a:schemeClr val="dk2"/>
            </a:solidFill>
            <a:prstDash val="solid"/>
            <a:round/>
            <a:headEnd len="med" w="med" type="none"/>
            <a:tailEnd len="med" w="med" type="triangle"/>
          </a:ln>
        </p:spPr>
      </p:cxnSp>
      <p:sp>
        <p:nvSpPr>
          <p:cNvPr id="1234" name="Google Shape;1234;p67"/>
          <p:cNvSpPr txBox="1"/>
          <p:nvPr/>
        </p:nvSpPr>
        <p:spPr>
          <a:xfrm>
            <a:off x="4213425" y="3696557"/>
            <a:ext cx="895500" cy="537600"/>
          </a:xfrm>
          <a:prstGeom prst="rect">
            <a:avLst/>
          </a:prstGeom>
          <a:solidFill>
            <a:srgbClr val="FFF0DA"/>
          </a:solidFill>
          <a:ln>
            <a:noFill/>
          </a:ln>
        </p:spPr>
        <p:txBody>
          <a:bodyPr anchorCtr="0" anchor="t" bIns="45700" lIns="91425" spcFirstLastPara="1" rIns="91425" wrap="square" tIns="45700">
            <a:normAutofit/>
          </a:bodyPr>
          <a:lstStyle/>
          <a:p>
            <a:pPr indent="0" lvl="0" marL="0" marR="0" rtl="0" algn="ctr">
              <a:lnSpc>
                <a:spcPct val="120000"/>
              </a:lnSpc>
              <a:spcBef>
                <a:spcPts val="0"/>
              </a:spcBef>
              <a:spcAft>
                <a:spcPts val="0"/>
              </a:spcAft>
              <a:buNone/>
            </a:pPr>
            <a:r>
              <a:rPr lang="en-ZA" sz="550">
                <a:solidFill>
                  <a:srgbClr val="000A3A"/>
                </a:solidFill>
                <a:latin typeface="Open Sans"/>
                <a:ea typeface="Open Sans"/>
                <a:cs typeface="Open Sans"/>
                <a:sym typeface="Open Sans"/>
              </a:rPr>
              <a:t>Refine the implementation potential based on financial feasibility</a:t>
            </a:r>
            <a:endParaRPr sz="550">
              <a:solidFill>
                <a:srgbClr val="000A3A"/>
              </a:solidFill>
              <a:latin typeface="Open Sans"/>
              <a:ea typeface="Open Sans"/>
              <a:cs typeface="Open Sans"/>
              <a:sym typeface="Open Sans"/>
            </a:endParaRPr>
          </a:p>
        </p:txBody>
      </p:sp>
      <p:sp>
        <p:nvSpPr>
          <p:cNvPr id="1236" name="Google Shape;1236;p67"/>
          <p:cNvSpPr/>
          <p:nvPr/>
        </p:nvSpPr>
        <p:spPr>
          <a:xfrm>
            <a:off x="6496874" y="1369900"/>
            <a:ext cx="2500800" cy="3650700"/>
          </a:xfrm>
          <a:prstGeom prst="rect">
            <a:avLst/>
          </a:prstGeom>
          <a:solidFill>
            <a:srgbClr val="A5A5A5"/>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37" name="Google Shape;1237;p67"/>
          <p:cNvSpPr/>
          <p:nvPr/>
        </p:nvSpPr>
        <p:spPr>
          <a:xfrm>
            <a:off x="6671125" y="2200350"/>
            <a:ext cx="1042200" cy="2712900"/>
          </a:xfrm>
          <a:prstGeom prst="rect">
            <a:avLst/>
          </a:prstGeom>
          <a:solidFill>
            <a:schemeClr val="lt2"/>
          </a:solidFill>
          <a:ln cap="flat" cmpd="sng" w="9525">
            <a:solidFill>
              <a:srgbClr val="595959"/>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38" name="Google Shape;1238;p67"/>
          <p:cNvSpPr/>
          <p:nvPr/>
        </p:nvSpPr>
        <p:spPr>
          <a:xfrm>
            <a:off x="7790096" y="2200350"/>
            <a:ext cx="1042200" cy="2712900"/>
          </a:xfrm>
          <a:prstGeom prst="rect">
            <a:avLst/>
          </a:prstGeom>
          <a:solidFill>
            <a:schemeClr val="lt2"/>
          </a:solidFill>
          <a:ln cap="flat" cmpd="sng" w="9525">
            <a:solidFill>
              <a:srgbClr val="595959"/>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39" name="Google Shape;1239;p67"/>
          <p:cNvSpPr txBox="1"/>
          <p:nvPr/>
        </p:nvSpPr>
        <p:spPr>
          <a:xfrm>
            <a:off x="6613150" y="1508100"/>
            <a:ext cx="2328300" cy="572700"/>
          </a:xfrm>
          <a:prstGeom prst="rect">
            <a:avLst/>
          </a:prstGeom>
          <a:solidFill>
            <a:srgbClr val="A5A5A5"/>
          </a:solidFill>
          <a:ln>
            <a:noFill/>
          </a:ln>
        </p:spPr>
        <p:txBody>
          <a:bodyPr anchorCtr="0" anchor="t" bIns="45700" lIns="91425" spcFirstLastPara="1" rIns="91425" wrap="square" tIns="45700">
            <a:normAutofit/>
          </a:bodyPr>
          <a:lstStyle/>
          <a:p>
            <a:pPr indent="0" lvl="0" marL="0" marR="0" rtl="0" algn="l">
              <a:lnSpc>
                <a:spcPct val="120000"/>
              </a:lnSpc>
              <a:spcBef>
                <a:spcPts val="0"/>
              </a:spcBef>
              <a:spcAft>
                <a:spcPts val="0"/>
              </a:spcAft>
              <a:buNone/>
            </a:pPr>
            <a:r>
              <a:rPr b="1" lang="en-ZA" sz="1200">
                <a:solidFill>
                  <a:schemeClr val="lt1"/>
                </a:solidFill>
                <a:latin typeface="Open Sans"/>
                <a:ea typeface="Open Sans"/>
                <a:cs typeface="Open Sans"/>
                <a:sym typeface="Open Sans"/>
              </a:rPr>
              <a:t>CHAPTER 9: </a:t>
            </a:r>
            <a:r>
              <a:rPr lang="en-ZA" sz="1200">
                <a:solidFill>
                  <a:schemeClr val="lt1"/>
                </a:solidFill>
                <a:latin typeface="Open Sans"/>
                <a:ea typeface="Open Sans"/>
                <a:cs typeface="Open Sans"/>
                <a:sym typeface="Open Sans"/>
              </a:rPr>
              <a:t>Estimate GHG </a:t>
            </a:r>
            <a:br>
              <a:rPr lang="en-ZA" sz="1200">
                <a:solidFill>
                  <a:schemeClr val="lt1"/>
                </a:solidFill>
                <a:latin typeface="Open Sans"/>
                <a:ea typeface="Open Sans"/>
                <a:cs typeface="Open Sans"/>
                <a:sym typeface="Open Sans"/>
              </a:rPr>
            </a:br>
            <a:r>
              <a:rPr lang="en-ZA" sz="1200">
                <a:solidFill>
                  <a:schemeClr val="lt1"/>
                </a:solidFill>
                <a:latin typeface="Open Sans"/>
                <a:ea typeface="Open Sans"/>
                <a:cs typeface="Open Sans"/>
                <a:sym typeface="Open Sans"/>
              </a:rPr>
              <a:t>impacts ex-post</a:t>
            </a:r>
            <a:endParaRPr sz="1200">
              <a:solidFill>
                <a:schemeClr val="lt1"/>
              </a:solidFill>
              <a:latin typeface="Open Sans"/>
              <a:ea typeface="Open Sans"/>
              <a:cs typeface="Open Sans"/>
              <a:sym typeface="Open Sans"/>
            </a:endParaRPr>
          </a:p>
        </p:txBody>
      </p:sp>
      <p:sp>
        <p:nvSpPr>
          <p:cNvPr id="1240" name="Google Shape;1240;p67"/>
          <p:cNvSpPr txBox="1"/>
          <p:nvPr/>
        </p:nvSpPr>
        <p:spPr>
          <a:xfrm>
            <a:off x="6695575" y="2288275"/>
            <a:ext cx="993300" cy="845700"/>
          </a:xfrm>
          <a:prstGeom prst="rect">
            <a:avLst/>
          </a:prstGeom>
          <a:solidFill>
            <a:schemeClr val="lt2"/>
          </a:solidFill>
          <a:ln>
            <a:noFill/>
          </a:ln>
        </p:spPr>
        <p:txBody>
          <a:bodyPr anchorCtr="0" anchor="t" bIns="45700" lIns="91425" spcFirstLastPara="1" rIns="91425" wrap="square" tIns="45700">
            <a:normAutofit/>
          </a:bodyPr>
          <a:lstStyle/>
          <a:p>
            <a:pPr indent="0" lvl="0" marL="0" marR="0" rtl="0" algn="l">
              <a:lnSpc>
                <a:spcPct val="120000"/>
              </a:lnSpc>
              <a:spcBef>
                <a:spcPts val="0"/>
              </a:spcBef>
              <a:spcAft>
                <a:spcPts val="0"/>
              </a:spcAft>
              <a:buNone/>
            </a:pPr>
            <a:r>
              <a:rPr lang="en-ZA" sz="800">
                <a:solidFill>
                  <a:schemeClr val="dk2"/>
                </a:solidFill>
                <a:latin typeface="Open Sans"/>
                <a:ea typeface="Open Sans"/>
                <a:cs typeface="Open Sans"/>
                <a:sym typeface="Open Sans"/>
              </a:rPr>
              <a:t>Estimate or update baseline</a:t>
            </a:r>
            <a:endParaRPr sz="800">
              <a:solidFill>
                <a:schemeClr val="dk2"/>
              </a:solidFill>
              <a:latin typeface="Open Sans"/>
              <a:ea typeface="Open Sans"/>
              <a:cs typeface="Open Sans"/>
              <a:sym typeface="Open Sans"/>
            </a:endParaRPr>
          </a:p>
        </p:txBody>
      </p:sp>
      <p:sp>
        <p:nvSpPr>
          <p:cNvPr id="1241" name="Google Shape;1241;p67"/>
          <p:cNvSpPr txBox="1"/>
          <p:nvPr/>
        </p:nvSpPr>
        <p:spPr>
          <a:xfrm>
            <a:off x="7814550" y="2288275"/>
            <a:ext cx="993300" cy="845700"/>
          </a:xfrm>
          <a:prstGeom prst="rect">
            <a:avLst/>
          </a:prstGeom>
          <a:solidFill>
            <a:schemeClr val="lt2"/>
          </a:solidFill>
          <a:ln>
            <a:noFill/>
          </a:ln>
        </p:spPr>
        <p:txBody>
          <a:bodyPr anchorCtr="0" anchor="t" bIns="45700" lIns="91425" spcFirstLastPara="1" rIns="91425" wrap="square" tIns="45700">
            <a:normAutofit/>
          </a:bodyPr>
          <a:lstStyle/>
          <a:p>
            <a:pPr indent="0" lvl="0" marL="0" marR="0" rtl="0" algn="l">
              <a:lnSpc>
                <a:spcPct val="120000"/>
              </a:lnSpc>
              <a:spcBef>
                <a:spcPts val="0"/>
              </a:spcBef>
              <a:spcAft>
                <a:spcPts val="0"/>
              </a:spcAft>
              <a:buNone/>
            </a:pPr>
            <a:r>
              <a:rPr lang="en-ZA" sz="800">
                <a:solidFill>
                  <a:schemeClr val="dk2"/>
                </a:solidFill>
                <a:latin typeface="Open Sans"/>
                <a:ea typeface="Open Sans"/>
                <a:cs typeface="Open Sans"/>
                <a:sym typeface="Open Sans"/>
              </a:rPr>
              <a:t>Estimate GHG impacts</a:t>
            </a:r>
            <a:endParaRPr sz="800">
              <a:solidFill>
                <a:schemeClr val="dk2"/>
              </a:solidFill>
              <a:latin typeface="Open Sans"/>
              <a:ea typeface="Open Sans"/>
              <a:cs typeface="Open Sans"/>
              <a:sym typeface="Open Sans"/>
            </a:endParaRPr>
          </a:p>
        </p:txBody>
      </p:sp>
      <p:sp>
        <p:nvSpPr>
          <p:cNvPr id="1242" name="Google Shape;1242;p67"/>
          <p:cNvSpPr/>
          <p:nvPr/>
        </p:nvSpPr>
        <p:spPr>
          <a:xfrm>
            <a:off x="7649170" y="2430620"/>
            <a:ext cx="196200" cy="186600"/>
          </a:xfrm>
          <a:prstGeom prst="rightArrow">
            <a:avLst>
              <a:gd fmla="val 50000" name="adj1"/>
              <a:gd fmla="val 50000" name="adj2"/>
            </a:avLst>
          </a:prstGeom>
          <a:solidFill>
            <a:schemeClr val="accent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Arial"/>
              <a:ea typeface="Arial"/>
              <a:cs typeface="Arial"/>
              <a:sym typeface="Arial"/>
            </a:endParaRPr>
          </a:p>
        </p:txBody>
      </p:sp>
      <p:sp>
        <p:nvSpPr>
          <p:cNvPr id="1243" name="Google Shape;1243;p67"/>
          <p:cNvSpPr/>
          <p:nvPr/>
        </p:nvSpPr>
        <p:spPr>
          <a:xfrm>
            <a:off x="6227429" y="1687129"/>
            <a:ext cx="351300" cy="334200"/>
          </a:xfrm>
          <a:prstGeom prst="rightArrow">
            <a:avLst>
              <a:gd fmla="val 50000" name="adj1"/>
              <a:gd fmla="val 50000" name="adj2"/>
            </a:avLst>
          </a:prstGeom>
          <a:solidFill>
            <a:srgbClr val="FF8E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Arial"/>
              <a:ea typeface="Arial"/>
              <a:cs typeface="Arial"/>
              <a:sym typeface="Arial"/>
            </a:endParaRPr>
          </a:p>
        </p:txBody>
      </p:sp>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48" name="Shape 1248"/>
        <p:cNvGrpSpPr/>
        <p:nvPr/>
      </p:nvGrpSpPr>
      <p:grpSpPr>
        <a:xfrm>
          <a:off x="0" y="0"/>
          <a:ext cx="0" cy="0"/>
          <a:chOff x="0" y="0"/>
          <a:chExt cx="0" cy="0"/>
        </a:xfrm>
      </p:grpSpPr>
      <p:graphicFrame>
        <p:nvGraphicFramePr>
          <p:cNvPr id="1249" name="Google Shape;1249;p68"/>
          <p:cNvGraphicFramePr/>
          <p:nvPr/>
        </p:nvGraphicFramePr>
        <p:xfrm>
          <a:off x="6727440" y="2351736"/>
          <a:ext cx="3000000" cy="3000000"/>
        </p:xfrm>
        <a:graphic>
          <a:graphicData uri="http://schemas.openxmlformats.org/drawingml/2006/table">
            <a:tbl>
              <a:tblPr bandRow="1" firstRow="1">
                <a:noFill/>
                <a:tableStyleId>{05563C9E-14C8-4585-B115-649891960A9E}</a:tableStyleId>
              </a:tblPr>
              <a:tblGrid>
                <a:gridCol w="798075"/>
                <a:gridCol w="1444050"/>
              </a:tblGrid>
              <a:tr h="293750">
                <a:tc>
                  <a:txBody>
                    <a:bodyPr/>
                    <a:lstStyle/>
                    <a:p>
                      <a:pPr indent="0" lvl="0" marL="0" marR="0" rtl="0" algn="ctr">
                        <a:spcBef>
                          <a:spcPts val="0"/>
                        </a:spcBef>
                        <a:spcAft>
                          <a:spcPts val="0"/>
                        </a:spcAft>
                        <a:buNone/>
                      </a:pPr>
                      <a:r>
                        <a:rPr lang="en-ZA" sz="800" u="none" cap="none" strike="noStrike"/>
                        <a:t>Score</a:t>
                      </a:r>
                      <a:endParaRPr sz="1100"/>
                    </a:p>
                  </a:txBody>
                  <a:tcPr marT="34300" marB="34300" marR="91450" marL="91450" anchor="ctr"/>
                </a:tc>
                <a:tc>
                  <a:txBody>
                    <a:bodyPr/>
                    <a:lstStyle/>
                    <a:p>
                      <a:pPr indent="0" lvl="0" marL="0" marR="0" rtl="0" algn="ctr">
                        <a:spcBef>
                          <a:spcPts val="0"/>
                        </a:spcBef>
                        <a:spcAft>
                          <a:spcPts val="0"/>
                        </a:spcAft>
                        <a:buNone/>
                      </a:pPr>
                      <a:r>
                        <a:rPr lang="en-ZA" sz="800" u="none" cap="none" strike="noStrike"/>
                        <a:t>Effect</a:t>
                      </a:r>
                      <a:endParaRPr sz="1100"/>
                    </a:p>
                  </a:txBody>
                  <a:tcPr marT="34300" marB="34300" marR="91450" marL="91450" anchor="ctr"/>
                </a:tc>
              </a:tr>
              <a:tr h="387375">
                <a:tc>
                  <a:txBody>
                    <a:bodyPr/>
                    <a:lstStyle/>
                    <a:p>
                      <a:pPr indent="0" lvl="0" marL="0" marR="0" rtl="0" algn="ctr">
                        <a:spcBef>
                          <a:spcPts val="0"/>
                        </a:spcBef>
                        <a:spcAft>
                          <a:spcPts val="0"/>
                        </a:spcAft>
                        <a:buNone/>
                      </a:pPr>
                      <a:r>
                        <a:rPr b="1" lang="en-ZA" sz="1100" u="none" cap="none" strike="noStrike">
                          <a:solidFill>
                            <a:schemeClr val="lt1"/>
                          </a:solidFill>
                        </a:rPr>
                        <a:t>1</a:t>
                      </a:r>
                      <a:endParaRPr sz="1100"/>
                    </a:p>
                  </a:txBody>
                  <a:tcPr marT="34300" marB="34300" marR="91450" marL="91450" anchor="ctr">
                    <a:solidFill>
                      <a:schemeClr val="dk2"/>
                    </a:solidFill>
                  </a:tcPr>
                </a:tc>
                <a:tc>
                  <a:txBody>
                    <a:bodyPr/>
                    <a:lstStyle/>
                    <a:p>
                      <a:pPr indent="0" lvl="0" marL="0" marR="0" rtl="0" algn="l">
                        <a:spcBef>
                          <a:spcPts val="0"/>
                        </a:spcBef>
                        <a:spcAft>
                          <a:spcPts val="0"/>
                        </a:spcAft>
                        <a:buNone/>
                      </a:pPr>
                      <a:r>
                        <a:rPr lang="en-ZA" sz="800" u="none" cap="none" strike="noStrike">
                          <a:solidFill>
                            <a:schemeClr val="lt1"/>
                          </a:solidFill>
                        </a:rPr>
                        <a:t>Likely to have a positive effect</a:t>
                      </a:r>
                      <a:endParaRPr sz="1100"/>
                    </a:p>
                  </a:txBody>
                  <a:tcPr marT="34300" marB="34300" marR="91450" marL="91450" anchor="ctr">
                    <a:solidFill>
                      <a:schemeClr val="dk2"/>
                    </a:solidFill>
                  </a:tcPr>
                </a:tc>
              </a:tr>
              <a:tr h="387375">
                <a:tc>
                  <a:txBody>
                    <a:bodyPr/>
                    <a:lstStyle/>
                    <a:p>
                      <a:pPr indent="0" lvl="0" marL="0" marR="0" rtl="0" algn="ctr">
                        <a:spcBef>
                          <a:spcPts val="0"/>
                        </a:spcBef>
                        <a:spcAft>
                          <a:spcPts val="0"/>
                        </a:spcAft>
                        <a:buNone/>
                      </a:pPr>
                      <a:r>
                        <a:rPr b="1" lang="en-ZA" sz="1100">
                          <a:solidFill>
                            <a:schemeClr val="lt1"/>
                          </a:solidFill>
                        </a:rPr>
                        <a:t>2</a:t>
                      </a:r>
                      <a:endParaRPr sz="1100"/>
                    </a:p>
                  </a:txBody>
                  <a:tcPr marT="34300" marB="34300" marR="91450" marL="91450" anchor="ctr">
                    <a:solidFill>
                      <a:schemeClr val="dk1"/>
                    </a:solidFill>
                  </a:tcPr>
                </a:tc>
                <a:tc>
                  <a:txBody>
                    <a:bodyPr/>
                    <a:lstStyle/>
                    <a:p>
                      <a:pPr indent="0" lvl="0" marL="0" marR="0" rtl="0" algn="l">
                        <a:spcBef>
                          <a:spcPts val="0"/>
                        </a:spcBef>
                        <a:spcAft>
                          <a:spcPts val="0"/>
                        </a:spcAft>
                        <a:buNone/>
                      </a:pPr>
                      <a:r>
                        <a:rPr lang="en-ZA" sz="800">
                          <a:solidFill>
                            <a:schemeClr val="lt1"/>
                          </a:solidFill>
                        </a:rPr>
                        <a:t>Likely to have no effect</a:t>
                      </a:r>
                      <a:endParaRPr sz="1100"/>
                    </a:p>
                  </a:txBody>
                  <a:tcPr marT="34300" marB="34300" marR="91450" marL="91450" anchor="ctr">
                    <a:solidFill>
                      <a:schemeClr val="dk1"/>
                    </a:solidFill>
                  </a:tcPr>
                </a:tc>
              </a:tr>
              <a:tr h="387375">
                <a:tc>
                  <a:txBody>
                    <a:bodyPr/>
                    <a:lstStyle/>
                    <a:p>
                      <a:pPr indent="0" lvl="0" marL="0" marR="0" rtl="0" algn="ctr">
                        <a:spcBef>
                          <a:spcPts val="0"/>
                        </a:spcBef>
                        <a:spcAft>
                          <a:spcPts val="0"/>
                        </a:spcAft>
                        <a:buNone/>
                      </a:pPr>
                      <a:r>
                        <a:rPr b="1" lang="en-ZA" sz="1100">
                          <a:solidFill>
                            <a:srgbClr val="3F3F3F"/>
                          </a:solidFill>
                        </a:rPr>
                        <a:t>3</a:t>
                      </a:r>
                      <a:endParaRPr sz="1100"/>
                    </a:p>
                  </a:txBody>
                  <a:tcPr marT="34300" marB="34300" marR="91450" marL="91450" anchor="ctr">
                    <a:solidFill>
                      <a:schemeClr val="accent3"/>
                    </a:solidFill>
                  </a:tcPr>
                </a:tc>
                <a:tc>
                  <a:txBody>
                    <a:bodyPr/>
                    <a:lstStyle/>
                    <a:p>
                      <a:pPr indent="0" lvl="0" marL="0" marR="0" rtl="0" algn="l">
                        <a:spcBef>
                          <a:spcPts val="0"/>
                        </a:spcBef>
                        <a:spcAft>
                          <a:spcPts val="0"/>
                        </a:spcAft>
                        <a:buNone/>
                      </a:pPr>
                      <a:r>
                        <a:rPr lang="en-ZA" sz="800">
                          <a:solidFill>
                            <a:srgbClr val="3F3F3F"/>
                          </a:solidFill>
                        </a:rPr>
                        <a:t>Likely to have a negative effect</a:t>
                      </a:r>
                      <a:endParaRPr sz="1100"/>
                    </a:p>
                  </a:txBody>
                  <a:tcPr marT="34300" marB="34300" marR="91450" marL="91450" anchor="ctr">
                    <a:solidFill>
                      <a:schemeClr val="accent3"/>
                    </a:solidFill>
                  </a:tcPr>
                </a:tc>
              </a:tr>
              <a:tr h="293750">
                <a:tc>
                  <a:txBody>
                    <a:bodyPr/>
                    <a:lstStyle/>
                    <a:p>
                      <a:pPr indent="0" lvl="0" marL="0" marR="0" rtl="0" algn="ctr">
                        <a:spcBef>
                          <a:spcPts val="0"/>
                        </a:spcBef>
                        <a:spcAft>
                          <a:spcPts val="0"/>
                        </a:spcAft>
                        <a:buNone/>
                      </a:pPr>
                      <a:r>
                        <a:rPr b="1" lang="en-ZA" sz="1100">
                          <a:solidFill>
                            <a:srgbClr val="3F3F3F"/>
                          </a:solidFill>
                        </a:rPr>
                        <a:t>4</a:t>
                      </a:r>
                      <a:endParaRPr sz="1100"/>
                    </a:p>
                  </a:txBody>
                  <a:tcPr marT="34300" marB="34300" marR="91450" marL="91450" anchor="ctr">
                    <a:solidFill>
                      <a:schemeClr val="lt2"/>
                    </a:solidFill>
                  </a:tcPr>
                </a:tc>
                <a:tc>
                  <a:txBody>
                    <a:bodyPr/>
                    <a:lstStyle/>
                    <a:p>
                      <a:pPr indent="0" lvl="0" marL="0" marR="0" rtl="0" algn="l">
                        <a:spcBef>
                          <a:spcPts val="0"/>
                        </a:spcBef>
                        <a:spcAft>
                          <a:spcPts val="0"/>
                        </a:spcAft>
                        <a:buNone/>
                      </a:pPr>
                      <a:r>
                        <a:rPr lang="en-ZA" sz="800">
                          <a:solidFill>
                            <a:srgbClr val="3F3F3F"/>
                          </a:solidFill>
                        </a:rPr>
                        <a:t>Unknown</a:t>
                      </a:r>
                      <a:endParaRPr sz="1100"/>
                    </a:p>
                  </a:txBody>
                  <a:tcPr marT="34300" marB="34300" marR="91450" marL="91450" anchor="ctr">
                    <a:solidFill>
                      <a:schemeClr val="lt2"/>
                    </a:solidFill>
                  </a:tcPr>
                </a:tc>
              </a:tr>
            </a:tbl>
          </a:graphicData>
        </a:graphic>
      </p:graphicFrame>
      <p:sp>
        <p:nvSpPr>
          <p:cNvPr id="1250" name="Google Shape;1250;p68"/>
          <p:cNvSpPr txBox="1"/>
          <p:nvPr>
            <p:ph type="title"/>
          </p:nvPr>
        </p:nvSpPr>
        <p:spPr>
          <a:xfrm>
            <a:off x="311700" y="292625"/>
            <a:ext cx="8520600" cy="820800"/>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rgbClr val="625852"/>
              </a:buClr>
              <a:buSzPct val="100000"/>
              <a:buFont typeface="Arial"/>
              <a:buNone/>
            </a:pPr>
            <a:r>
              <a:rPr lang="en-ZA" sz="2600"/>
              <a:t>8.3 Account for policy design characteristics and national circumstances (1/2)</a:t>
            </a:r>
            <a:endParaRPr sz="2600"/>
          </a:p>
          <a:p>
            <a:pPr indent="0" lvl="0" marL="0" rtl="0" algn="l">
              <a:lnSpc>
                <a:spcPct val="90000"/>
              </a:lnSpc>
              <a:spcBef>
                <a:spcPts val="0"/>
              </a:spcBef>
              <a:spcAft>
                <a:spcPts val="0"/>
              </a:spcAft>
              <a:buClr>
                <a:srgbClr val="625852"/>
              </a:buClr>
              <a:buSzPct val="114285"/>
              <a:buFont typeface="Arial"/>
              <a:buNone/>
            </a:pPr>
            <a:r>
              <a:t/>
            </a:r>
            <a:endParaRPr/>
          </a:p>
        </p:txBody>
      </p:sp>
      <p:pic>
        <p:nvPicPr>
          <p:cNvPr id="1251" name="Google Shape;1251;p68"/>
          <p:cNvPicPr preferRelativeResize="0"/>
          <p:nvPr/>
        </p:nvPicPr>
        <p:blipFill rotWithShape="1">
          <a:blip r:embed="rId3">
            <a:alphaModFix/>
          </a:blip>
          <a:srcRect b="0" l="0" r="0" t="0"/>
          <a:stretch/>
        </p:blipFill>
        <p:spPr>
          <a:xfrm>
            <a:off x="490800" y="4535600"/>
            <a:ext cx="381000" cy="381000"/>
          </a:xfrm>
          <a:prstGeom prst="ellipse">
            <a:avLst/>
          </a:prstGeom>
          <a:noFill/>
          <a:ln cap="flat" cmpd="sng" w="38100">
            <a:solidFill>
              <a:srgbClr val="9D97F0"/>
            </a:solidFill>
            <a:prstDash val="solid"/>
            <a:round/>
            <a:headEnd len="sm" w="sm" type="none"/>
            <a:tailEnd len="sm" w="sm" type="none"/>
          </a:ln>
        </p:spPr>
      </p:pic>
      <p:sp>
        <p:nvSpPr>
          <p:cNvPr id="1252" name="Google Shape;1252;p68"/>
          <p:cNvSpPr txBox="1"/>
          <p:nvPr/>
        </p:nvSpPr>
        <p:spPr>
          <a:xfrm>
            <a:off x="1073875" y="4493300"/>
            <a:ext cx="3088500" cy="465600"/>
          </a:xfrm>
          <a:prstGeom prst="rect">
            <a:avLst/>
          </a:prstGeom>
          <a:noFill/>
          <a:ln>
            <a:noFill/>
          </a:ln>
        </p:spPr>
        <p:txBody>
          <a:bodyPr anchorCtr="0" anchor="ctr" bIns="45700" lIns="91425" spcFirstLastPara="1" rIns="91425" wrap="square" tIns="45700">
            <a:normAutofit fontScale="77500"/>
          </a:bodyPr>
          <a:lstStyle/>
          <a:p>
            <a:pPr indent="0" lvl="0" marL="0" marR="0" rtl="0" algn="l">
              <a:lnSpc>
                <a:spcPct val="100000"/>
              </a:lnSpc>
              <a:spcBef>
                <a:spcPts val="0"/>
              </a:spcBef>
              <a:spcAft>
                <a:spcPts val="0"/>
              </a:spcAft>
              <a:buNone/>
            </a:pPr>
            <a:r>
              <a:rPr i="1" lang="en-ZA" sz="1000">
                <a:solidFill>
                  <a:srgbClr val="09294E"/>
                </a:solidFill>
                <a:latin typeface="Open Sans"/>
                <a:ea typeface="Open Sans"/>
                <a:cs typeface="Open Sans"/>
                <a:sym typeface="Open Sans"/>
              </a:rPr>
              <a:t>Analyse policy design characteristics and national circumstances that may reduce the effectiveness of the policy, and account for their effect on the maximum implementation potential</a:t>
            </a:r>
            <a:endParaRPr i="1" sz="1000">
              <a:solidFill>
                <a:srgbClr val="09294E"/>
              </a:solidFill>
              <a:latin typeface="Open Sans"/>
              <a:ea typeface="Open Sans"/>
              <a:cs typeface="Open Sans"/>
              <a:sym typeface="Open Sans"/>
            </a:endParaRPr>
          </a:p>
        </p:txBody>
      </p:sp>
      <p:sp>
        <p:nvSpPr>
          <p:cNvPr id="1253" name="Google Shape;1253;p68"/>
          <p:cNvSpPr txBox="1"/>
          <p:nvPr>
            <p:ph idx="4294967295" type="body"/>
          </p:nvPr>
        </p:nvSpPr>
        <p:spPr>
          <a:xfrm>
            <a:off x="4648346" y="4697034"/>
            <a:ext cx="681900" cy="153300"/>
          </a:xfrm>
          <a:prstGeom prst="rect">
            <a:avLst/>
          </a:prstGeom>
          <a:solidFill>
            <a:srgbClr val="E7E7E7"/>
          </a:solidFill>
          <a:ln cap="flat" cmpd="sng" w="12700">
            <a:solidFill>
              <a:srgbClr val="BFBFBF"/>
            </a:solidFill>
            <a:prstDash val="solid"/>
            <a:miter lim="800000"/>
            <a:headEnd len="sm" w="sm" type="none"/>
            <a:tailEnd len="sm" w="sm" type="none"/>
          </a:ln>
        </p:spPr>
        <p:txBody>
          <a:bodyPr anchorCtr="0" anchor="ctr" bIns="45700" lIns="91425" spcFirstLastPara="1" rIns="91425" wrap="square" tIns="45700">
            <a:noAutofit/>
          </a:bodyPr>
          <a:lstStyle/>
          <a:p>
            <a:pPr indent="0" lvl="0" marL="0" rtl="0" algn="ctr">
              <a:lnSpc>
                <a:spcPct val="90000"/>
              </a:lnSpc>
              <a:spcBef>
                <a:spcPts val="0"/>
              </a:spcBef>
              <a:spcAft>
                <a:spcPts val="1200"/>
              </a:spcAft>
              <a:buClr>
                <a:srgbClr val="09294E"/>
              </a:buClr>
              <a:buSzPts val="800"/>
              <a:buNone/>
            </a:pPr>
            <a:r>
              <a:rPr lang="en-ZA" sz="800"/>
              <a:t>Chapter 7</a:t>
            </a:r>
            <a:endParaRPr sz="800"/>
          </a:p>
        </p:txBody>
      </p:sp>
      <p:sp>
        <p:nvSpPr>
          <p:cNvPr id="1254" name="Google Shape;1254;p68"/>
          <p:cNvSpPr txBox="1"/>
          <p:nvPr>
            <p:ph idx="4294967295" type="body"/>
          </p:nvPr>
        </p:nvSpPr>
        <p:spPr>
          <a:xfrm>
            <a:off x="6194103" y="4697034"/>
            <a:ext cx="685800" cy="153300"/>
          </a:xfrm>
          <a:prstGeom prst="rect">
            <a:avLst/>
          </a:prstGeom>
          <a:solidFill>
            <a:srgbClr val="E7E7E7"/>
          </a:solidFill>
          <a:ln cap="flat" cmpd="sng" w="12700">
            <a:solidFill>
              <a:srgbClr val="BFBFBF"/>
            </a:solidFill>
            <a:prstDash val="solid"/>
            <a:miter lim="800000"/>
            <a:headEnd len="sm" w="sm" type="none"/>
            <a:tailEnd len="sm" w="sm" type="none"/>
          </a:ln>
        </p:spPr>
        <p:txBody>
          <a:bodyPr anchorCtr="0" anchor="ctr" bIns="45700" lIns="91425" spcFirstLastPara="1" rIns="91425" wrap="square" tIns="45700">
            <a:noAutofit/>
          </a:bodyPr>
          <a:lstStyle/>
          <a:p>
            <a:pPr indent="0" lvl="0" marL="0" rtl="0" algn="l">
              <a:lnSpc>
                <a:spcPct val="90000"/>
              </a:lnSpc>
              <a:spcBef>
                <a:spcPts val="0"/>
              </a:spcBef>
              <a:spcAft>
                <a:spcPts val="1200"/>
              </a:spcAft>
              <a:buClr>
                <a:srgbClr val="09294E"/>
              </a:buClr>
              <a:buSzPts val="800"/>
              <a:buNone/>
            </a:pPr>
            <a:r>
              <a:rPr lang="en-ZA" sz="800"/>
              <a:t>Chapter 9</a:t>
            </a:r>
            <a:endParaRPr sz="800"/>
          </a:p>
        </p:txBody>
      </p:sp>
      <p:sp>
        <p:nvSpPr>
          <p:cNvPr id="1255" name="Google Shape;1255;p68"/>
          <p:cNvSpPr txBox="1"/>
          <p:nvPr>
            <p:ph idx="4294967295" type="body"/>
          </p:nvPr>
        </p:nvSpPr>
        <p:spPr>
          <a:xfrm>
            <a:off x="5421224" y="4697034"/>
            <a:ext cx="681900" cy="153300"/>
          </a:xfrm>
          <a:prstGeom prst="rect">
            <a:avLst/>
          </a:prstGeom>
          <a:solidFill>
            <a:srgbClr val="E7E7E7"/>
          </a:solidFill>
          <a:ln cap="flat" cmpd="sng" w="12700">
            <a:solidFill>
              <a:srgbClr val="BFBFBF"/>
            </a:solidFill>
            <a:prstDash val="solid"/>
            <a:miter lim="800000"/>
            <a:headEnd len="sm" w="sm" type="none"/>
            <a:tailEnd len="sm" w="sm" type="none"/>
          </a:ln>
        </p:spPr>
        <p:txBody>
          <a:bodyPr anchorCtr="0" anchor="ctr" bIns="45700" lIns="91425" spcFirstLastPara="1" rIns="91425" wrap="square" tIns="45700">
            <a:noAutofit/>
          </a:bodyPr>
          <a:lstStyle/>
          <a:p>
            <a:pPr indent="0" lvl="0" marL="0" rtl="0" algn="ctr">
              <a:lnSpc>
                <a:spcPct val="90000"/>
              </a:lnSpc>
              <a:spcBef>
                <a:spcPts val="0"/>
              </a:spcBef>
              <a:spcAft>
                <a:spcPts val="1200"/>
              </a:spcAft>
              <a:buClr>
                <a:srgbClr val="09294E"/>
              </a:buClr>
              <a:buSzPts val="800"/>
              <a:buNone/>
            </a:pPr>
            <a:r>
              <a:rPr lang="en-ZA" sz="800"/>
              <a:t>Chapter 8</a:t>
            </a:r>
            <a:endParaRPr sz="800"/>
          </a:p>
        </p:txBody>
      </p:sp>
      <p:sp>
        <p:nvSpPr>
          <p:cNvPr id="1256" name="Google Shape;1256;p68">
            <a:hlinkClick action="ppaction://hlinksldjump" r:id="rId4"/>
          </p:cNvPr>
          <p:cNvSpPr/>
          <p:nvPr/>
        </p:nvSpPr>
        <p:spPr>
          <a:xfrm>
            <a:off x="4657825" y="4697034"/>
            <a:ext cx="672600" cy="1533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800">
              <a:solidFill>
                <a:schemeClr val="lt1"/>
              </a:solidFill>
              <a:latin typeface="Open Sans"/>
              <a:ea typeface="Open Sans"/>
              <a:cs typeface="Open Sans"/>
              <a:sym typeface="Open Sans"/>
            </a:endParaRPr>
          </a:p>
        </p:txBody>
      </p:sp>
      <p:sp>
        <p:nvSpPr>
          <p:cNvPr id="1257" name="Google Shape;1257;p68">
            <a:hlinkClick action="ppaction://hlinksldjump" r:id="rId5"/>
          </p:cNvPr>
          <p:cNvSpPr/>
          <p:nvPr/>
        </p:nvSpPr>
        <p:spPr>
          <a:xfrm>
            <a:off x="5417449" y="4697034"/>
            <a:ext cx="681900" cy="1533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sp>
        <p:nvSpPr>
          <p:cNvPr id="1258" name="Google Shape;1258;p68">
            <a:hlinkClick action="ppaction://hlinksldjump" r:id="rId6"/>
          </p:cNvPr>
          <p:cNvSpPr/>
          <p:nvPr/>
        </p:nvSpPr>
        <p:spPr>
          <a:xfrm>
            <a:off x="6186552" y="4697034"/>
            <a:ext cx="681900" cy="1533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cxnSp>
        <p:nvCxnSpPr>
          <p:cNvPr id="1259" name="Google Shape;1259;p68"/>
          <p:cNvCxnSpPr>
            <a:stCxn id="1252" idx="1"/>
          </p:cNvCxnSpPr>
          <p:nvPr/>
        </p:nvCxnSpPr>
        <p:spPr>
          <a:xfrm>
            <a:off x="1073875" y="4726100"/>
            <a:ext cx="0" cy="0"/>
          </a:xfrm>
          <a:prstGeom prst="straightConnector1">
            <a:avLst/>
          </a:prstGeom>
          <a:noFill/>
          <a:ln cap="flat" cmpd="sng" w="9525">
            <a:solidFill>
              <a:schemeClr val="dk2"/>
            </a:solidFill>
            <a:prstDash val="solid"/>
            <a:round/>
            <a:headEnd len="med" w="med" type="none"/>
            <a:tailEnd len="med" w="med" type="none"/>
          </a:ln>
        </p:spPr>
      </p:cxnSp>
      <p:cxnSp>
        <p:nvCxnSpPr>
          <p:cNvPr id="1260" name="Google Shape;1260;p68"/>
          <p:cNvCxnSpPr>
            <a:stCxn id="1251" idx="6"/>
            <a:endCxn id="1252" idx="1"/>
          </p:cNvCxnSpPr>
          <p:nvPr/>
        </p:nvCxnSpPr>
        <p:spPr>
          <a:xfrm>
            <a:off x="871800" y="4726100"/>
            <a:ext cx="202200" cy="0"/>
          </a:xfrm>
          <a:prstGeom prst="straightConnector1">
            <a:avLst/>
          </a:prstGeom>
          <a:noFill/>
          <a:ln cap="flat" cmpd="sng" w="9525">
            <a:solidFill>
              <a:schemeClr val="dk1"/>
            </a:solidFill>
            <a:prstDash val="solid"/>
            <a:round/>
            <a:headEnd len="med" w="med" type="none"/>
            <a:tailEnd len="med" w="med" type="oval"/>
          </a:ln>
        </p:spPr>
      </p:cxnSp>
      <p:sp>
        <p:nvSpPr>
          <p:cNvPr id="1261" name="Google Shape;1261;p68"/>
          <p:cNvSpPr/>
          <p:nvPr/>
        </p:nvSpPr>
        <p:spPr>
          <a:xfrm>
            <a:off x="995075" y="1074675"/>
            <a:ext cx="1479315" cy="912020"/>
          </a:xfrm>
          <a:custGeom>
            <a:rect b="b" l="l" r="r" t="t"/>
            <a:pathLst>
              <a:path extrusionOk="0" h="854351" w="1248367">
                <a:moveTo>
                  <a:pt x="0" y="85435"/>
                </a:moveTo>
                <a:cubicBezTo>
                  <a:pt x="0" y="38251"/>
                  <a:pt x="38251" y="0"/>
                  <a:pt x="85435" y="0"/>
                </a:cubicBezTo>
                <a:lnTo>
                  <a:pt x="1162932" y="0"/>
                </a:lnTo>
                <a:cubicBezTo>
                  <a:pt x="1210116" y="0"/>
                  <a:pt x="1248367" y="38251"/>
                  <a:pt x="1248367" y="85435"/>
                </a:cubicBezTo>
                <a:lnTo>
                  <a:pt x="1248367" y="768916"/>
                </a:lnTo>
                <a:cubicBezTo>
                  <a:pt x="1248367" y="816100"/>
                  <a:pt x="1210116" y="854351"/>
                  <a:pt x="1162932" y="854351"/>
                </a:cubicBezTo>
                <a:lnTo>
                  <a:pt x="85435" y="854351"/>
                </a:lnTo>
                <a:cubicBezTo>
                  <a:pt x="38251" y="854351"/>
                  <a:pt x="0" y="816100"/>
                  <a:pt x="0" y="768916"/>
                </a:cubicBezTo>
                <a:lnTo>
                  <a:pt x="0" y="85435"/>
                </a:lnTo>
                <a:close/>
              </a:path>
            </a:pathLst>
          </a:custGeom>
          <a:solidFill>
            <a:schemeClr val="lt2"/>
          </a:solidFill>
          <a:ln cap="flat" cmpd="sng" w="9525">
            <a:solidFill>
              <a:srgbClr val="A5A5A5"/>
            </a:solidFill>
            <a:prstDash val="solid"/>
            <a:miter lim="800000"/>
            <a:headEnd len="sm" w="sm" type="none"/>
            <a:tailEnd len="sm" w="sm" type="none"/>
          </a:ln>
        </p:spPr>
        <p:txBody>
          <a:bodyPr anchorCtr="0" anchor="ctr" bIns="74550" lIns="74550" spcFirstLastPara="1" rIns="74550" wrap="square" tIns="74550">
            <a:noAutofit/>
          </a:bodyPr>
          <a:lstStyle/>
          <a:p>
            <a:pPr indent="0" lvl="0" marL="0" marR="0" rtl="0" algn="ctr">
              <a:lnSpc>
                <a:spcPct val="90000"/>
              </a:lnSpc>
              <a:spcBef>
                <a:spcPts val="0"/>
              </a:spcBef>
              <a:spcAft>
                <a:spcPts val="0"/>
              </a:spcAft>
              <a:buNone/>
            </a:pPr>
            <a:r>
              <a:rPr lang="en-ZA" sz="800">
                <a:solidFill>
                  <a:srgbClr val="3F3F3F"/>
                </a:solidFill>
                <a:latin typeface="Open Sans"/>
                <a:ea typeface="Open Sans"/>
                <a:cs typeface="Open Sans"/>
                <a:sym typeface="Open Sans"/>
              </a:rPr>
              <a:t>Estimate the maximum implementation potential of the policy</a:t>
            </a:r>
            <a:endParaRPr sz="800">
              <a:solidFill>
                <a:srgbClr val="3F3F3F"/>
              </a:solidFill>
              <a:latin typeface="Open Sans"/>
              <a:ea typeface="Open Sans"/>
              <a:cs typeface="Open Sans"/>
              <a:sym typeface="Open Sans"/>
            </a:endParaRPr>
          </a:p>
        </p:txBody>
      </p:sp>
      <p:sp>
        <p:nvSpPr>
          <p:cNvPr id="1262" name="Google Shape;1262;p68"/>
          <p:cNvSpPr/>
          <p:nvPr/>
        </p:nvSpPr>
        <p:spPr>
          <a:xfrm>
            <a:off x="2875612" y="1074675"/>
            <a:ext cx="1479315" cy="912020"/>
          </a:xfrm>
          <a:custGeom>
            <a:rect b="b" l="l" r="r" t="t"/>
            <a:pathLst>
              <a:path extrusionOk="0" h="854351" w="1248367">
                <a:moveTo>
                  <a:pt x="0" y="85435"/>
                </a:moveTo>
                <a:cubicBezTo>
                  <a:pt x="0" y="38251"/>
                  <a:pt x="38251" y="0"/>
                  <a:pt x="85435" y="0"/>
                </a:cubicBezTo>
                <a:lnTo>
                  <a:pt x="1162932" y="0"/>
                </a:lnTo>
                <a:cubicBezTo>
                  <a:pt x="1210116" y="0"/>
                  <a:pt x="1248367" y="38251"/>
                  <a:pt x="1248367" y="85435"/>
                </a:cubicBezTo>
                <a:lnTo>
                  <a:pt x="1248367" y="768916"/>
                </a:lnTo>
                <a:cubicBezTo>
                  <a:pt x="1248367" y="816100"/>
                  <a:pt x="1210116" y="854351"/>
                  <a:pt x="1162932" y="854351"/>
                </a:cubicBezTo>
                <a:lnTo>
                  <a:pt x="85435" y="854351"/>
                </a:lnTo>
                <a:cubicBezTo>
                  <a:pt x="38251" y="854351"/>
                  <a:pt x="0" y="816100"/>
                  <a:pt x="0" y="768916"/>
                </a:cubicBezTo>
                <a:lnTo>
                  <a:pt x="0" y="85435"/>
                </a:lnTo>
                <a:close/>
              </a:path>
            </a:pathLst>
          </a:custGeom>
          <a:solidFill>
            <a:schemeClr val="lt2"/>
          </a:solidFill>
          <a:ln cap="flat" cmpd="sng" w="28575">
            <a:solidFill>
              <a:schemeClr val="accent1"/>
            </a:solidFill>
            <a:prstDash val="solid"/>
            <a:miter lim="800000"/>
            <a:headEnd len="sm" w="sm" type="none"/>
            <a:tailEnd len="sm" w="sm" type="none"/>
          </a:ln>
        </p:spPr>
        <p:txBody>
          <a:bodyPr anchorCtr="0" anchor="ctr" bIns="74550" lIns="74550" spcFirstLastPara="1" rIns="74550" wrap="square" tIns="74550">
            <a:noAutofit/>
          </a:bodyPr>
          <a:lstStyle/>
          <a:p>
            <a:pPr indent="0" lvl="0" marL="0" marR="0" rtl="0" algn="ctr">
              <a:lnSpc>
                <a:spcPct val="90000"/>
              </a:lnSpc>
              <a:spcBef>
                <a:spcPts val="0"/>
              </a:spcBef>
              <a:spcAft>
                <a:spcPts val="0"/>
              </a:spcAft>
              <a:buNone/>
            </a:pPr>
            <a:r>
              <a:rPr lang="en-ZA" sz="800">
                <a:solidFill>
                  <a:schemeClr val="dk2"/>
                </a:solidFill>
                <a:latin typeface="Open Sans"/>
                <a:ea typeface="Open Sans"/>
                <a:cs typeface="Open Sans"/>
                <a:sym typeface="Open Sans"/>
              </a:rPr>
              <a:t>Refine the implementation potential bated on policy design characteristics and national circumstances</a:t>
            </a:r>
            <a:endParaRPr sz="800">
              <a:solidFill>
                <a:schemeClr val="dk2"/>
              </a:solidFill>
              <a:latin typeface="Open Sans"/>
              <a:ea typeface="Open Sans"/>
              <a:cs typeface="Open Sans"/>
              <a:sym typeface="Open Sans"/>
            </a:endParaRPr>
          </a:p>
        </p:txBody>
      </p:sp>
      <p:sp>
        <p:nvSpPr>
          <p:cNvPr id="1263" name="Google Shape;1263;p68"/>
          <p:cNvSpPr/>
          <p:nvPr/>
        </p:nvSpPr>
        <p:spPr>
          <a:xfrm>
            <a:off x="6636687" y="1074675"/>
            <a:ext cx="1479315" cy="912020"/>
          </a:xfrm>
          <a:custGeom>
            <a:rect b="b" l="l" r="r" t="t"/>
            <a:pathLst>
              <a:path extrusionOk="0" h="854351" w="1248367">
                <a:moveTo>
                  <a:pt x="0" y="85435"/>
                </a:moveTo>
                <a:cubicBezTo>
                  <a:pt x="0" y="38251"/>
                  <a:pt x="38251" y="0"/>
                  <a:pt x="85435" y="0"/>
                </a:cubicBezTo>
                <a:lnTo>
                  <a:pt x="1162932" y="0"/>
                </a:lnTo>
                <a:cubicBezTo>
                  <a:pt x="1210116" y="0"/>
                  <a:pt x="1248367" y="38251"/>
                  <a:pt x="1248367" y="85435"/>
                </a:cubicBezTo>
                <a:lnTo>
                  <a:pt x="1248367" y="768916"/>
                </a:lnTo>
                <a:cubicBezTo>
                  <a:pt x="1248367" y="816100"/>
                  <a:pt x="1210116" y="854351"/>
                  <a:pt x="1162932" y="854351"/>
                </a:cubicBezTo>
                <a:lnTo>
                  <a:pt x="85435" y="854351"/>
                </a:lnTo>
                <a:cubicBezTo>
                  <a:pt x="38251" y="854351"/>
                  <a:pt x="0" y="816100"/>
                  <a:pt x="0" y="768916"/>
                </a:cubicBezTo>
                <a:lnTo>
                  <a:pt x="0" y="85435"/>
                </a:lnTo>
                <a:close/>
              </a:path>
            </a:pathLst>
          </a:custGeom>
          <a:solidFill>
            <a:schemeClr val="lt2"/>
          </a:solidFill>
          <a:ln cap="flat" cmpd="sng" w="12700">
            <a:solidFill>
              <a:srgbClr val="A5A5A5"/>
            </a:solidFill>
            <a:prstDash val="solid"/>
            <a:miter lim="800000"/>
            <a:headEnd len="sm" w="sm" type="none"/>
            <a:tailEnd len="sm" w="sm" type="none"/>
          </a:ln>
        </p:spPr>
        <p:txBody>
          <a:bodyPr anchorCtr="0" anchor="ctr" bIns="74550" lIns="74550" spcFirstLastPara="1" rIns="74550" wrap="square" tIns="74550">
            <a:noAutofit/>
          </a:bodyPr>
          <a:lstStyle/>
          <a:p>
            <a:pPr indent="0" lvl="0" marL="0" marR="0" rtl="0" algn="ctr">
              <a:lnSpc>
                <a:spcPct val="90000"/>
              </a:lnSpc>
              <a:spcBef>
                <a:spcPts val="0"/>
              </a:spcBef>
              <a:spcAft>
                <a:spcPts val="0"/>
              </a:spcAft>
              <a:buNone/>
            </a:pPr>
            <a:r>
              <a:rPr lang="en-ZA" sz="800">
                <a:solidFill>
                  <a:schemeClr val="dk2"/>
                </a:solidFill>
                <a:latin typeface="Open Sans"/>
                <a:ea typeface="Open Sans"/>
                <a:cs typeface="Open Sans"/>
                <a:sym typeface="Open Sans"/>
              </a:rPr>
              <a:t>Refine the implementation potential based on other barriers</a:t>
            </a:r>
            <a:endParaRPr sz="800">
              <a:solidFill>
                <a:schemeClr val="dk2"/>
              </a:solidFill>
              <a:latin typeface="Open Sans"/>
              <a:ea typeface="Open Sans"/>
              <a:cs typeface="Open Sans"/>
              <a:sym typeface="Open Sans"/>
            </a:endParaRPr>
          </a:p>
        </p:txBody>
      </p:sp>
      <p:sp>
        <p:nvSpPr>
          <p:cNvPr id="1264" name="Google Shape;1264;p68"/>
          <p:cNvSpPr/>
          <p:nvPr/>
        </p:nvSpPr>
        <p:spPr>
          <a:xfrm>
            <a:off x="2531739" y="1368818"/>
            <a:ext cx="284502" cy="262382"/>
          </a:xfrm>
          <a:custGeom>
            <a:rect b="b" l="l" r="r" t="t"/>
            <a:pathLst>
              <a:path extrusionOk="0" h="309595" w="264653">
                <a:moveTo>
                  <a:pt x="0" y="61919"/>
                </a:moveTo>
                <a:lnTo>
                  <a:pt x="132327" y="61919"/>
                </a:lnTo>
                <a:lnTo>
                  <a:pt x="132327" y="0"/>
                </a:lnTo>
                <a:lnTo>
                  <a:pt x="264653" y="154798"/>
                </a:lnTo>
                <a:lnTo>
                  <a:pt x="132327" y="309595"/>
                </a:lnTo>
                <a:lnTo>
                  <a:pt x="132327" y="247676"/>
                </a:lnTo>
                <a:lnTo>
                  <a:pt x="0" y="247676"/>
                </a:lnTo>
                <a:lnTo>
                  <a:pt x="0" y="61919"/>
                </a:lnTo>
                <a:close/>
              </a:path>
            </a:pathLst>
          </a:custGeom>
          <a:solidFill>
            <a:schemeClr val="lt2"/>
          </a:solidFill>
          <a:ln>
            <a:noFill/>
          </a:ln>
        </p:spPr>
        <p:txBody>
          <a:bodyPr anchorCtr="0" anchor="ctr" bIns="61900" lIns="0" spcFirstLastPara="1" rIns="79375" wrap="square" tIns="61900">
            <a:noAutofit/>
          </a:bodyPr>
          <a:lstStyle/>
          <a:p>
            <a:pPr indent="0" lvl="0" marL="0" marR="0" rtl="0" algn="ctr">
              <a:lnSpc>
                <a:spcPct val="90000"/>
              </a:lnSpc>
              <a:spcBef>
                <a:spcPts val="0"/>
              </a:spcBef>
              <a:spcAft>
                <a:spcPts val="0"/>
              </a:spcAft>
              <a:buClr>
                <a:srgbClr val="000000"/>
              </a:buClr>
              <a:buSzPts val="1400"/>
              <a:buFont typeface="Arial"/>
              <a:buNone/>
            </a:pPr>
            <a:r>
              <a:t/>
            </a:r>
            <a:endParaRPr sz="1400">
              <a:solidFill>
                <a:srgbClr val="FFFFFF"/>
              </a:solidFill>
              <a:latin typeface="Arial"/>
              <a:ea typeface="Arial"/>
              <a:cs typeface="Arial"/>
              <a:sym typeface="Arial"/>
            </a:endParaRPr>
          </a:p>
        </p:txBody>
      </p:sp>
      <p:sp>
        <p:nvSpPr>
          <p:cNvPr id="1265" name="Google Shape;1265;p68"/>
          <p:cNvSpPr/>
          <p:nvPr/>
        </p:nvSpPr>
        <p:spPr>
          <a:xfrm>
            <a:off x="4417538" y="1368818"/>
            <a:ext cx="284502" cy="262382"/>
          </a:xfrm>
          <a:custGeom>
            <a:rect b="b" l="l" r="r" t="t"/>
            <a:pathLst>
              <a:path extrusionOk="0" h="309595" w="264653">
                <a:moveTo>
                  <a:pt x="0" y="61919"/>
                </a:moveTo>
                <a:lnTo>
                  <a:pt x="132327" y="61919"/>
                </a:lnTo>
                <a:lnTo>
                  <a:pt x="132327" y="0"/>
                </a:lnTo>
                <a:lnTo>
                  <a:pt x="264653" y="154798"/>
                </a:lnTo>
                <a:lnTo>
                  <a:pt x="132327" y="309595"/>
                </a:lnTo>
                <a:lnTo>
                  <a:pt x="132327" y="247676"/>
                </a:lnTo>
                <a:lnTo>
                  <a:pt x="0" y="247676"/>
                </a:lnTo>
                <a:lnTo>
                  <a:pt x="0" y="61919"/>
                </a:lnTo>
                <a:close/>
              </a:path>
            </a:pathLst>
          </a:custGeom>
          <a:solidFill>
            <a:schemeClr val="lt2"/>
          </a:solidFill>
          <a:ln>
            <a:noFill/>
          </a:ln>
        </p:spPr>
        <p:txBody>
          <a:bodyPr anchorCtr="0" anchor="ctr" bIns="61900" lIns="0" spcFirstLastPara="1" rIns="79375" wrap="square" tIns="61900">
            <a:noAutofit/>
          </a:bodyPr>
          <a:lstStyle/>
          <a:p>
            <a:pPr indent="0" lvl="0" marL="0" marR="0" rtl="0" algn="ctr">
              <a:lnSpc>
                <a:spcPct val="90000"/>
              </a:lnSpc>
              <a:spcBef>
                <a:spcPts val="0"/>
              </a:spcBef>
              <a:spcAft>
                <a:spcPts val="0"/>
              </a:spcAft>
              <a:buClr>
                <a:srgbClr val="000000"/>
              </a:buClr>
              <a:buSzPts val="1400"/>
              <a:buFont typeface="Arial"/>
              <a:buNone/>
            </a:pPr>
            <a:r>
              <a:t/>
            </a:r>
            <a:endParaRPr sz="1400">
              <a:solidFill>
                <a:srgbClr val="FFFFFF"/>
              </a:solidFill>
              <a:latin typeface="Arial"/>
              <a:ea typeface="Arial"/>
              <a:cs typeface="Arial"/>
              <a:sym typeface="Arial"/>
            </a:endParaRPr>
          </a:p>
        </p:txBody>
      </p:sp>
      <p:sp>
        <p:nvSpPr>
          <p:cNvPr id="1266" name="Google Shape;1266;p68"/>
          <p:cNvSpPr/>
          <p:nvPr/>
        </p:nvSpPr>
        <p:spPr>
          <a:xfrm>
            <a:off x="6303337" y="1368818"/>
            <a:ext cx="284502" cy="262382"/>
          </a:xfrm>
          <a:custGeom>
            <a:rect b="b" l="l" r="r" t="t"/>
            <a:pathLst>
              <a:path extrusionOk="0" h="309595" w="264653">
                <a:moveTo>
                  <a:pt x="0" y="61919"/>
                </a:moveTo>
                <a:lnTo>
                  <a:pt x="132327" y="61919"/>
                </a:lnTo>
                <a:lnTo>
                  <a:pt x="132327" y="0"/>
                </a:lnTo>
                <a:lnTo>
                  <a:pt x="264653" y="154798"/>
                </a:lnTo>
                <a:lnTo>
                  <a:pt x="132327" y="309595"/>
                </a:lnTo>
                <a:lnTo>
                  <a:pt x="132327" y="247676"/>
                </a:lnTo>
                <a:lnTo>
                  <a:pt x="0" y="247676"/>
                </a:lnTo>
                <a:lnTo>
                  <a:pt x="0" y="61919"/>
                </a:lnTo>
                <a:close/>
              </a:path>
            </a:pathLst>
          </a:custGeom>
          <a:solidFill>
            <a:schemeClr val="lt2"/>
          </a:solidFill>
          <a:ln>
            <a:noFill/>
          </a:ln>
        </p:spPr>
        <p:txBody>
          <a:bodyPr anchorCtr="0" anchor="ctr" bIns="61900" lIns="0" spcFirstLastPara="1" rIns="79375" wrap="square" tIns="61900">
            <a:noAutofit/>
          </a:bodyPr>
          <a:lstStyle/>
          <a:p>
            <a:pPr indent="0" lvl="0" marL="0" marR="0" rtl="0" algn="ctr">
              <a:lnSpc>
                <a:spcPct val="90000"/>
              </a:lnSpc>
              <a:spcBef>
                <a:spcPts val="0"/>
              </a:spcBef>
              <a:spcAft>
                <a:spcPts val="0"/>
              </a:spcAft>
              <a:buClr>
                <a:srgbClr val="000000"/>
              </a:buClr>
              <a:buSzPts val="1400"/>
              <a:buFont typeface="Arial"/>
              <a:buNone/>
            </a:pPr>
            <a:r>
              <a:t/>
            </a:r>
            <a:endParaRPr sz="1400">
              <a:solidFill>
                <a:srgbClr val="FFFFFF"/>
              </a:solidFill>
              <a:latin typeface="Arial"/>
              <a:ea typeface="Arial"/>
              <a:cs typeface="Arial"/>
              <a:sym typeface="Arial"/>
            </a:endParaRPr>
          </a:p>
        </p:txBody>
      </p:sp>
      <p:sp>
        <p:nvSpPr>
          <p:cNvPr id="1267" name="Google Shape;1267;p68"/>
          <p:cNvSpPr/>
          <p:nvPr/>
        </p:nvSpPr>
        <p:spPr>
          <a:xfrm>
            <a:off x="4756150" y="1074675"/>
            <a:ext cx="1479315" cy="912020"/>
          </a:xfrm>
          <a:custGeom>
            <a:rect b="b" l="l" r="r" t="t"/>
            <a:pathLst>
              <a:path extrusionOk="0" h="854351" w="1248367">
                <a:moveTo>
                  <a:pt x="0" y="85435"/>
                </a:moveTo>
                <a:cubicBezTo>
                  <a:pt x="0" y="38251"/>
                  <a:pt x="38251" y="0"/>
                  <a:pt x="85435" y="0"/>
                </a:cubicBezTo>
                <a:lnTo>
                  <a:pt x="1162932" y="0"/>
                </a:lnTo>
                <a:cubicBezTo>
                  <a:pt x="1210116" y="0"/>
                  <a:pt x="1248367" y="38251"/>
                  <a:pt x="1248367" y="85435"/>
                </a:cubicBezTo>
                <a:lnTo>
                  <a:pt x="1248367" y="768916"/>
                </a:lnTo>
                <a:cubicBezTo>
                  <a:pt x="1248367" y="816100"/>
                  <a:pt x="1210116" y="854351"/>
                  <a:pt x="1162932" y="854351"/>
                </a:cubicBezTo>
                <a:lnTo>
                  <a:pt x="85435" y="854351"/>
                </a:lnTo>
                <a:cubicBezTo>
                  <a:pt x="38251" y="854351"/>
                  <a:pt x="0" y="816100"/>
                  <a:pt x="0" y="768916"/>
                </a:cubicBezTo>
                <a:lnTo>
                  <a:pt x="0" y="85435"/>
                </a:lnTo>
                <a:close/>
              </a:path>
            </a:pathLst>
          </a:custGeom>
          <a:solidFill>
            <a:schemeClr val="lt2"/>
          </a:solidFill>
          <a:ln cap="flat" cmpd="sng" w="12700">
            <a:solidFill>
              <a:srgbClr val="A5A5A5"/>
            </a:solidFill>
            <a:prstDash val="solid"/>
            <a:miter lim="800000"/>
            <a:headEnd len="sm" w="sm" type="none"/>
            <a:tailEnd len="sm" w="sm" type="none"/>
          </a:ln>
        </p:spPr>
        <p:txBody>
          <a:bodyPr anchorCtr="0" anchor="ctr" bIns="74550" lIns="74550" spcFirstLastPara="1" rIns="74550" wrap="square" tIns="74550">
            <a:noAutofit/>
          </a:bodyPr>
          <a:lstStyle/>
          <a:p>
            <a:pPr indent="0" lvl="0" marL="0" marR="0" rtl="0" algn="ctr">
              <a:lnSpc>
                <a:spcPct val="90000"/>
              </a:lnSpc>
              <a:spcBef>
                <a:spcPts val="0"/>
              </a:spcBef>
              <a:spcAft>
                <a:spcPts val="0"/>
              </a:spcAft>
              <a:buNone/>
            </a:pPr>
            <a:r>
              <a:rPr lang="en-ZA" sz="800">
                <a:solidFill>
                  <a:schemeClr val="dk2"/>
                </a:solidFill>
                <a:latin typeface="Open Sans"/>
                <a:ea typeface="Open Sans"/>
                <a:cs typeface="Open Sans"/>
                <a:sym typeface="Open Sans"/>
              </a:rPr>
              <a:t>Refine the implementation potential based on financial feasibility</a:t>
            </a:r>
            <a:endParaRPr sz="800">
              <a:solidFill>
                <a:schemeClr val="dk2"/>
              </a:solidFill>
              <a:latin typeface="Open Sans"/>
              <a:ea typeface="Open Sans"/>
              <a:cs typeface="Open Sans"/>
              <a:sym typeface="Open Sans"/>
            </a:endParaRPr>
          </a:p>
        </p:txBody>
      </p:sp>
      <p:sp>
        <p:nvSpPr>
          <p:cNvPr id="1268" name="Google Shape;1268;p68"/>
          <p:cNvSpPr txBox="1"/>
          <p:nvPr/>
        </p:nvSpPr>
        <p:spPr>
          <a:xfrm>
            <a:off x="704575" y="2285400"/>
            <a:ext cx="5530800" cy="57270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1000"/>
              </a:spcBef>
              <a:spcAft>
                <a:spcPts val="0"/>
              </a:spcAft>
              <a:buNone/>
            </a:pPr>
            <a:r>
              <a:rPr lang="en-ZA" sz="1200">
                <a:solidFill>
                  <a:schemeClr val="lt1"/>
                </a:solidFill>
                <a:highlight>
                  <a:schemeClr val="dk2"/>
                </a:highlight>
                <a:latin typeface="Open Sans"/>
                <a:ea typeface="Open Sans"/>
                <a:cs typeface="Open Sans"/>
                <a:sym typeface="Open Sans"/>
              </a:rPr>
              <a:t>Step 1: Analyse policy design characteristics and national circumstances</a:t>
            </a:r>
            <a:endParaRPr sz="1200">
              <a:solidFill>
                <a:schemeClr val="lt1"/>
              </a:solidFill>
              <a:highlight>
                <a:schemeClr val="dk2"/>
              </a:highlight>
              <a:latin typeface="Open Sans"/>
              <a:ea typeface="Open Sans"/>
              <a:cs typeface="Open Sans"/>
              <a:sym typeface="Open Sans"/>
            </a:endParaRPr>
          </a:p>
        </p:txBody>
      </p:sp>
      <p:sp>
        <p:nvSpPr>
          <p:cNvPr id="1269" name="Google Shape;1269;p68"/>
          <p:cNvSpPr txBox="1"/>
          <p:nvPr/>
        </p:nvSpPr>
        <p:spPr>
          <a:xfrm>
            <a:off x="630675" y="2645475"/>
            <a:ext cx="5269800" cy="2002200"/>
          </a:xfrm>
          <a:prstGeom prst="rect">
            <a:avLst/>
          </a:prstGeom>
          <a:noFill/>
          <a:ln>
            <a:noFill/>
          </a:ln>
        </p:spPr>
        <p:txBody>
          <a:bodyPr anchorCtr="0" anchor="t" bIns="45700" lIns="91425" spcFirstLastPara="1" rIns="91425" wrap="square" tIns="45700">
            <a:normAutofit/>
          </a:bodyPr>
          <a:lstStyle/>
          <a:p>
            <a:pPr indent="-190500" lvl="0" marL="228600" marR="0" rtl="0" algn="l">
              <a:lnSpc>
                <a:spcPct val="90000"/>
              </a:lnSpc>
              <a:spcBef>
                <a:spcPts val="0"/>
              </a:spcBef>
              <a:spcAft>
                <a:spcPts val="0"/>
              </a:spcAft>
              <a:buClr>
                <a:srgbClr val="625852"/>
              </a:buClr>
              <a:buSzPts val="1200"/>
              <a:buFont typeface="Open Sans"/>
              <a:buChar char="•"/>
            </a:pPr>
            <a:r>
              <a:rPr lang="en-ZA" sz="1200">
                <a:solidFill>
                  <a:srgbClr val="625852"/>
                </a:solidFill>
                <a:latin typeface="Open Sans"/>
                <a:ea typeface="Open Sans"/>
                <a:cs typeface="Open Sans"/>
                <a:sym typeface="Open Sans"/>
              </a:rPr>
              <a:t>Compile information on the policy design characteristics and national circumstances using the questions provided in the </a:t>
            </a:r>
            <a:r>
              <a:rPr lang="en-ZA" sz="1200">
                <a:solidFill>
                  <a:srgbClr val="3F3F3F"/>
                </a:solidFill>
                <a:latin typeface="Open Sans"/>
                <a:ea typeface="Open Sans"/>
                <a:cs typeface="Open Sans"/>
                <a:sym typeface="Open Sans"/>
              </a:rPr>
              <a:t>template</a:t>
            </a:r>
            <a:endParaRPr sz="1200">
              <a:latin typeface="Open Sans"/>
              <a:ea typeface="Open Sans"/>
              <a:cs typeface="Open Sans"/>
              <a:sym typeface="Open Sans"/>
            </a:endParaRPr>
          </a:p>
          <a:p>
            <a:pPr indent="-190500" lvl="0" marL="228600" marR="0" rtl="0" algn="l">
              <a:lnSpc>
                <a:spcPct val="90000"/>
              </a:lnSpc>
              <a:spcBef>
                <a:spcPts val="600"/>
              </a:spcBef>
              <a:spcAft>
                <a:spcPts val="0"/>
              </a:spcAft>
              <a:buClr>
                <a:srgbClr val="625852"/>
              </a:buClr>
              <a:buSzPts val="1200"/>
              <a:buFont typeface="Open Sans"/>
              <a:buChar char="•"/>
            </a:pPr>
            <a:r>
              <a:rPr lang="en-ZA" sz="1200">
                <a:solidFill>
                  <a:srgbClr val="625852"/>
                </a:solidFill>
                <a:latin typeface="Open Sans"/>
                <a:ea typeface="Open Sans"/>
                <a:cs typeface="Open Sans"/>
                <a:sym typeface="Open Sans"/>
              </a:rPr>
              <a:t>Gather information through expert elicitations, desk reviews and stakeholder consultations</a:t>
            </a:r>
            <a:endParaRPr sz="1200">
              <a:latin typeface="Open Sans"/>
              <a:ea typeface="Open Sans"/>
              <a:cs typeface="Open Sans"/>
              <a:sym typeface="Open Sans"/>
            </a:endParaRPr>
          </a:p>
          <a:p>
            <a:pPr indent="-190500" lvl="0" marL="228600" marR="0" rtl="0" algn="l">
              <a:lnSpc>
                <a:spcPct val="90000"/>
              </a:lnSpc>
              <a:spcBef>
                <a:spcPts val="600"/>
              </a:spcBef>
              <a:spcAft>
                <a:spcPts val="0"/>
              </a:spcAft>
              <a:buClr>
                <a:srgbClr val="625852"/>
              </a:buClr>
              <a:buSzPts val="1200"/>
              <a:buFont typeface="Open Sans"/>
              <a:buChar char="•"/>
            </a:pPr>
            <a:r>
              <a:rPr lang="en-ZA" sz="1200">
                <a:solidFill>
                  <a:srgbClr val="625852"/>
                </a:solidFill>
                <a:latin typeface="Open Sans"/>
                <a:ea typeface="Open Sans"/>
                <a:cs typeface="Open Sans"/>
                <a:sym typeface="Open Sans"/>
              </a:rPr>
              <a:t>Answer each question and score each response based on its potential to have a positive or negative effect on the effectiveness of the policy</a:t>
            </a:r>
            <a:endParaRPr sz="1200">
              <a:latin typeface="Open Sans"/>
              <a:ea typeface="Open Sans"/>
              <a:cs typeface="Open Sans"/>
              <a:sym typeface="Open Sans"/>
            </a:endParaRPr>
          </a:p>
        </p:txBody>
      </p:sp>
      <p:pic>
        <p:nvPicPr>
          <p:cNvPr id="1270" name="Google Shape;1270;p68">
            <a:hlinkClick r:id="rId7"/>
          </p:cNvPr>
          <p:cNvPicPr preferRelativeResize="0"/>
          <p:nvPr/>
        </p:nvPicPr>
        <p:blipFill rotWithShape="1">
          <a:blip r:embed="rId8">
            <a:alphaModFix/>
          </a:blip>
          <a:srcRect b="0" l="0" r="0" t="0"/>
          <a:stretch/>
        </p:blipFill>
        <p:spPr>
          <a:xfrm>
            <a:off x="5613649" y="4124300"/>
            <a:ext cx="981600" cy="411300"/>
          </a:xfrm>
          <a:prstGeom prst="roundRect">
            <a:avLst>
              <a:gd fmla="val 16667" name="adj"/>
            </a:avLst>
          </a:prstGeom>
          <a:noFill/>
          <a:ln>
            <a:noFill/>
          </a:ln>
        </p:spPr>
      </p:pic>
      <p:sp>
        <p:nvSpPr>
          <p:cNvPr id="1271" name="Google Shape;1271;p68">
            <a:hlinkClick action="ppaction://hlinksldjump" r:id="rId9"/>
          </p:cNvPr>
          <p:cNvSpPr txBox="1"/>
          <p:nvPr/>
        </p:nvSpPr>
        <p:spPr>
          <a:xfrm>
            <a:off x="4648350" y="4124295"/>
            <a:ext cx="873000" cy="411300"/>
          </a:xfrm>
          <a:prstGeom prst="rect">
            <a:avLst/>
          </a:prstGeom>
          <a:solidFill>
            <a:schemeClr val="accent1"/>
          </a:solidFill>
          <a:ln cap="flat" cmpd="sng" w="12700">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90000"/>
              </a:lnSpc>
              <a:spcBef>
                <a:spcPts val="0"/>
              </a:spcBef>
              <a:spcAft>
                <a:spcPts val="0"/>
              </a:spcAft>
              <a:buClr>
                <a:srgbClr val="09294E"/>
              </a:buClr>
              <a:buSzPts val="900"/>
              <a:buFont typeface="Arial"/>
              <a:buNone/>
            </a:pPr>
            <a:r>
              <a:rPr lang="en-ZA" sz="600">
                <a:solidFill>
                  <a:schemeClr val="lt1"/>
                </a:solidFill>
                <a:latin typeface="Open Sans"/>
                <a:ea typeface="Open Sans"/>
                <a:cs typeface="Open Sans"/>
                <a:sym typeface="Open Sans"/>
              </a:rPr>
              <a:t>Questions for identifying policy design</a:t>
            </a:r>
            <a:endParaRPr sz="600">
              <a:solidFill>
                <a:schemeClr val="lt1"/>
              </a:solidFill>
              <a:latin typeface="Open Sans"/>
              <a:ea typeface="Open Sans"/>
              <a:cs typeface="Open Sans"/>
              <a:sym typeface="Open Sans"/>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3" name="Shape 293"/>
        <p:cNvGrpSpPr/>
        <p:nvPr/>
      </p:nvGrpSpPr>
      <p:grpSpPr>
        <a:xfrm>
          <a:off x="0" y="0"/>
          <a:ext cx="0" cy="0"/>
          <a:chOff x="0" y="0"/>
          <a:chExt cx="0" cy="0"/>
        </a:xfrm>
      </p:grpSpPr>
      <p:sp>
        <p:nvSpPr>
          <p:cNvPr id="294" name="Google Shape;294;p33"/>
          <p:cNvSpPr/>
          <p:nvPr/>
        </p:nvSpPr>
        <p:spPr>
          <a:xfrm>
            <a:off x="1677075" y="1697125"/>
            <a:ext cx="6056400" cy="1573200"/>
          </a:xfrm>
          <a:prstGeom prst="roundRect">
            <a:avLst>
              <a:gd fmla="val 16667" name="adj"/>
            </a:avLst>
          </a:prstGeom>
          <a:solidFill>
            <a:srgbClr val="FAFAFA"/>
          </a:solidFill>
          <a:ln cap="flat" cmpd="sng" w="38100">
            <a:solidFill>
              <a:srgbClr val="FF8E00"/>
            </a:solidFill>
            <a:prstDash val="solid"/>
            <a:round/>
            <a:headEnd len="sm" w="sm" type="none"/>
            <a:tailEnd len="sm" w="sm" type="none"/>
          </a:ln>
        </p:spPr>
        <p:txBody>
          <a:bodyPr anchorCtr="0" anchor="ctr" bIns="45700" lIns="91425" spcFirstLastPara="1" rIns="91425" wrap="square" tIns="45700">
            <a:noAutofit/>
          </a:bodyPr>
          <a:lstStyle/>
          <a:p>
            <a:pPr indent="457200" lvl="0" marL="0" rtl="0" algn="l">
              <a:lnSpc>
                <a:spcPct val="113000"/>
              </a:lnSpc>
              <a:spcBef>
                <a:spcPts val="400"/>
              </a:spcBef>
              <a:spcAft>
                <a:spcPts val="0"/>
              </a:spcAft>
              <a:buNone/>
            </a:pPr>
            <a:r>
              <a:t/>
            </a:r>
            <a:endParaRPr sz="1000">
              <a:solidFill>
                <a:srgbClr val="000A3A"/>
              </a:solidFill>
              <a:latin typeface="Open Sans"/>
              <a:ea typeface="Open Sans"/>
              <a:cs typeface="Open Sans"/>
              <a:sym typeface="Open Sans"/>
            </a:endParaRPr>
          </a:p>
        </p:txBody>
      </p:sp>
      <p:sp>
        <p:nvSpPr>
          <p:cNvPr id="295" name="Google Shape;295;p33"/>
          <p:cNvSpPr txBox="1"/>
          <p:nvPr>
            <p:ph type="title"/>
          </p:nvPr>
        </p:nvSpPr>
        <p:spPr>
          <a:xfrm>
            <a:off x="311700" y="216425"/>
            <a:ext cx="8520600" cy="5727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625852"/>
              </a:buClr>
              <a:buSzPts val="3200"/>
              <a:buFont typeface="Arial"/>
              <a:buNone/>
            </a:pPr>
            <a:r>
              <a:rPr lang="en-ZA" sz="2200"/>
              <a:t>Part III: Steps overview</a:t>
            </a:r>
            <a:endParaRPr sz="2200"/>
          </a:p>
        </p:txBody>
      </p:sp>
      <p:sp>
        <p:nvSpPr>
          <p:cNvPr id="296" name="Google Shape;296;p33"/>
          <p:cNvSpPr txBox="1"/>
          <p:nvPr>
            <p:ph idx="4294967295" type="body"/>
          </p:nvPr>
        </p:nvSpPr>
        <p:spPr>
          <a:xfrm>
            <a:off x="2191512" y="2166664"/>
            <a:ext cx="7620000" cy="226200"/>
          </a:xfrm>
          <a:prstGeom prst="rect">
            <a:avLst/>
          </a:prstGeom>
          <a:noFill/>
          <a:ln>
            <a:noFill/>
          </a:ln>
        </p:spPr>
        <p:txBody>
          <a:bodyPr anchorCtr="0" anchor="t" bIns="45700" lIns="91425" spcFirstLastPara="1" rIns="91425" wrap="square" tIns="45700">
            <a:noAutofit/>
          </a:bodyPr>
          <a:lstStyle/>
          <a:p>
            <a:pPr indent="0" lvl="0" marL="0" rtl="0" algn="l">
              <a:lnSpc>
                <a:spcPct val="113000"/>
              </a:lnSpc>
              <a:spcBef>
                <a:spcPts val="0"/>
              </a:spcBef>
              <a:spcAft>
                <a:spcPts val="0"/>
              </a:spcAft>
              <a:buClr>
                <a:srgbClr val="09294E"/>
              </a:buClr>
              <a:buSzPts val="1200"/>
              <a:buNone/>
            </a:pPr>
            <a:r>
              <a:rPr lang="en-ZA" sz="1000">
                <a:solidFill>
                  <a:srgbClr val="09294E"/>
                </a:solidFill>
              </a:rPr>
              <a:t>Estimating the baseline scenario and emissions (Chapter 7)</a:t>
            </a:r>
            <a:endParaRPr sz="1000"/>
          </a:p>
        </p:txBody>
      </p:sp>
      <p:sp>
        <p:nvSpPr>
          <p:cNvPr id="297" name="Google Shape;297;p33"/>
          <p:cNvSpPr txBox="1"/>
          <p:nvPr>
            <p:ph idx="4294967295" type="body"/>
          </p:nvPr>
        </p:nvSpPr>
        <p:spPr>
          <a:xfrm>
            <a:off x="2186940" y="2458635"/>
            <a:ext cx="7620000" cy="226200"/>
          </a:xfrm>
          <a:prstGeom prst="rect">
            <a:avLst/>
          </a:prstGeom>
          <a:noFill/>
          <a:ln>
            <a:noFill/>
          </a:ln>
        </p:spPr>
        <p:txBody>
          <a:bodyPr anchorCtr="0" anchor="t" bIns="45700" lIns="91425" spcFirstLastPara="1" rIns="91425" wrap="square" tIns="45700">
            <a:noAutofit/>
          </a:bodyPr>
          <a:lstStyle/>
          <a:p>
            <a:pPr indent="0" lvl="0" marL="0" rtl="0" algn="l">
              <a:lnSpc>
                <a:spcPct val="113000"/>
              </a:lnSpc>
              <a:spcBef>
                <a:spcPts val="0"/>
              </a:spcBef>
              <a:spcAft>
                <a:spcPts val="0"/>
              </a:spcAft>
              <a:buClr>
                <a:srgbClr val="09294E"/>
              </a:buClr>
              <a:buSzPts val="1200"/>
              <a:buNone/>
            </a:pPr>
            <a:r>
              <a:rPr lang="en-ZA" sz="1000">
                <a:solidFill>
                  <a:srgbClr val="09294E"/>
                </a:solidFill>
              </a:rPr>
              <a:t>Estimating the GHG impact of the policy ex-ante (Chapter 8)</a:t>
            </a:r>
            <a:endParaRPr sz="1000">
              <a:solidFill>
                <a:srgbClr val="09294E"/>
              </a:solidFill>
            </a:endParaRPr>
          </a:p>
        </p:txBody>
      </p:sp>
      <p:sp>
        <p:nvSpPr>
          <p:cNvPr id="298" name="Google Shape;298;p33"/>
          <p:cNvSpPr txBox="1"/>
          <p:nvPr/>
        </p:nvSpPr>
        <p:spPr>
          <a:xfrm>
            <a:off x="2177415" y="2738332"/>
            <a:ext cx="7620000" cy="226200"/>
          </a:xfrm>
          <a:prstGeom prst="rect">
            <a:avLst/>
          </a:prstGeom>
          <a:noFill/>
          <a:ln>
            <a:noFill/>
          </a:ln>
        </p:spPr>
        <p:txBody>
          <a:bodyPr anchorCtr="0" anchor="t" bIns="45700" lIns="91425" spcFirstLastPara="1" rIns="91425" wrap="square" tIns="45700">
            <a:noAutofit/>
          </a:bodyPr>
          <a:lstStyle/>
          <a:p>
            <a:pPr indent="0" lvl="0" marL="0" marR="0" rtl="0" algn="l">
              <a:lnSpc>
                <a:spcPct val="113000"/>
              </a:lnSpc>
              <a:spcBef>
                <a:spcPts val="0"/>
              </a:spcBef>
              <a:spcAft>
                <a:spcPts val="0"/>
              </a:spcAft>
              <a:buClr>
                <a:srgbClr val="09294E"/>
              </a:buClr>
              <a:buSzPts val="1200"/>
              <a:buFont typeface="Arial"/>
              <a:buNone/>
            </a:pPr>
            <a:r>
              <a:rPr lang="en-ZA" sz="1000">
                <a:solidFill>
                  <a:srgbClr val="09294E"/>
                </a:solidFill>
                <a:latin typeface="Open Sans"/>
                <a:ea typeface="Open Sans"/>
                <a:cs typeface="Open Sans"/>
                <a:sym typeface="Open Sans"/>
              </a:rPr>
              <a:t>Estimating the GHG impact of the policy ex-post (Chapter 9)</a:t>
            </a:r>
            <a:endParaRPr sz="1000">
              <a:solidFill>
                <a:srgbClr val="09294E"/>
              </a:solidFill>
              <a:latin typeface="Open Sans"/>
              <a:ea typeface="Open Sans"/>
              <a:cs typeface="Open Sans"/>
              <a:sym typeface="Open Sans"/>
            </a:endParaRPr>
          </a:p>
        </p:txBody>
      </p:sp>
      <p:sp>
        <p:nvSpPr>
          <p:cNvPr id="299" name="Google Shape;299;p33">
            <a:hlinkClick action="ppaction://hlinksldjump" r:id="rId3"/>
          </p:cNvPr>
          <p:cNvSpPr/>
          <p:nvPr/>
        </p:nvSpPr>
        <p:spPr>
          <a:xfrm>
            <a:off x="2191625" y="2166675"/>
            <a:ext cx="4112700" cy="226200"/>
          </a:xfrm>
          <a:prstGeom prst="rect">
            <a:avLst/>
          </a:prstGeom>
          <a:noFill/>
          <a:ln cap="flat" cmpd="sng" w="9525">
            <a:solidFill>
              <a:srgbClr val="7F7F7F"/>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sp>
        <p:nvSpPr>
          <p:cNvPr id="300" name="Google Shape;300;p33">
            <a:hlinkClick action="ppaction://hlinksldjump" r:id="rId4"/>
          </p:cNvPr>
          <p:cNvSpPr/>
          <p:nvPr/>
        </p:nvSpPr>
        <p:spPr>
          <a:xfrm>
            <a:off x="2191495" y="2452500"/>
            <a:ext cx="4112700" cy="226200"/>
          </a:xfrm>
          <a:prstGeom prst="rect">
            <a:avLst/>
          </a:prstGeom>
          <a:noFill/>
          <a:ln cap="flat" cmpd="sng" w="9525">
            <a:solidFill>
              <a:srgbClr val="7F7F7F"/>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sp>
        <p:nvSpPr>
          <p:cNvPr id="301" name="Google Shape;301;p33">
            <a:hlinkClick action="ppaction://hlinksldjump" r:id="rId5"/>
          </p:cNvPr>
          <p:cNvSpPr/>
          <p:nvPr/>
        </p:nvSpPr>
        <p:spPr>
          <a:xfrm>
            <a:off x="2191500" y="2750575"/>
            <a:ext cx="4112700" cy="226200"/>
          </a:xfrm>
          <a:prstGeom prst="rect">
            <a:avLst/>
          </a:prstGeom>
          <a:noFill/>
          <a:ln cap="flat" cmpd="sng" w="9525">
            <a:solidFill>
              <a:srgbClr val="7F7F7F"/>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Open Sans"/>
              <a:ea typeface="Open Sans"/>
              <a:cs typeface="Open Sans"/>
              <a:sym typeface="Open Sans"/>
            </a:endParaRPr>
          </a:p>
        </p:txBody>
      </p:sp>
      <p:sp>
        <p:nvSpPr>
          <p:cNvPr id="302" name="Google Shape;302;p33"/>
          <p:cNvSpPr txBox="1"/>
          <p:nvPr/>
        </p:nvSpPr>
        <p:spPr>
          <a:xfrm>
            <a:off x="2182250" y="1697125"/>
            <a:ext cx="3885600" cy="574200"/>
          </a:xfrm>
          <a:prstGeom prst="rect">
            <a:avLst/>
          </a:prstGeom>
          <a:noFill/>
          <a:ln>
            <a:noFill/>
          </a:ln>
        </p:spPr>
        <p:txBody>
          <a:bodyPr anchorCtr="0" anchor="t" bIns="91425" lIns="91425" spcFirstLastPara="1" rIns="91425" wrap="square" tIns="91425">
            <a:spAutoFit/>
          </a:bodyPr>
          <a:lstStyle/>
          <a:p>
            <a:pPr indent="0" lvl="0" marL="0" rtl="0" algn="l">
              <a:lnSpc>
                <a:spcPct val="113000"/>
              </a:lnSpc>
              <a:spcBef>
                <a:spcPts val="400"/>
              </a:spcBef>
              <a:spcAft>
                <a:spcPts val="0"/>
              </a:spcAft>
              <a:buNone/>
            </a:pPr>
            <a:r>
              <a:rPr b="1" lang="en-ZA" sz="1000">
                <a:solidFill>
                  <a:schemeClr val="dk2"/>
                </a:solidFill>
                <a:latin typeface="Open Sans"/>
                <a:ea typeface="Open Sans"/>
                <a:cs typeface="Open Sans"/>
                <a:sym typeface="Open Sans"/>
              </a:rPr>
              <a:t>Assessing impacts</a:t>
            </a:r>
            <a:endParaRPr b="1" sz="1000">
              <a:solidFill>
                <a:schemeClr val="dk2"/>
              </a:solidFill>
              <a:latin typeface="Open Sans"/>
              <a:ea typeface="Open Sans"/>
              <a:cs typeface="Open Sans"/>
              <a:sym typeface="Open Sans"/>
            </a:endParaRPr>
          </a:p>
          <a:p>
            <a:pPr indent="0" lvl="0" marL="0" rtl="0" algn="l">
              <a:spcBef>
                <a:spcPts val="0"/>
              </a:spcBef>
              <a:spcAft>
                <a:spcPts val="0"/>
              </a:spcAft>
              <a:buNone/>
            </a:pPr>
            <a:r>
              <a:t/>
            </a:r>
            <a:endParaRPr>
              <a:latin typeface="Open Sans"/>
              <a:ea typeface="Open Sans"/>
              <a:cs typeface="Open Sans"/>
              <a:sym typeface="Open Sans"/>
            </a:endParaRPr>
          </a:p>
        </p:txBody>
      </p:sp>
      <p:sp>
        <p:nvSpPr>
          <p:cNvPr id="303" name="Google Shape;303;p33"/>
          <p:cNvSpPr/>
          <p:nvPr/>
        </p:nvSpPr>
        <p:spPr>
          <a:xfrm>
            <a:off x="975938" y="1971252"/>
            <a:ext cx="1206300" cy="1206300"/>
          </a:xfrm>
          <a:prstGeom prst="ellipse">
            <a:avLst/>
          </a:prstGeom>
          <a:solidFill>
            <a:srgbClr val="E4DEFF"/>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None/>
            </a:pPr>
            <a:r>
              <a:rPr lang="en-ZA" sz="1500">
                <a:solidFill>
                  <a:srgbClr val="9E99F2"/>
                </a:solidFill>
                <a:latin typeface="Open Sans"/>
                <a:ea typeface="Open Sans"/>
                <a:cs typeface="Open Sans"/>
                <a:sym typeface="Open Sans"/>
              </a:rPr>
              <a:t>Part 3</a:t>
            </a:r>
            <a:endParaRPr sz="1500">
              <a:latin typeface="Open Sans"/>
              <a:ea typeface="Open Sans"/>
              <a:cs typeface="Open Sans"/>
              <a:sym typeface="Open Sans"/>
            </a:endParaRPr>
          </a:p>
        </p:txBody>
      </p:sp>
      <p:pic>
        <p:nvPicPr>
          <p:cNvPr id="304" name="Google Shape;304;p33"/>
          <p:cNvPicPr preferRelativeResize="0"/>
          <p:nvPr/>
        </p:nvPicPr>
        <p:blipFill rotWithShape="1">
          <a:blip r:embed="rId6">
            <a:alphaModFix/>
          </a:blip>
          <a:srcRect b="0" l="0" r="0" t="0"/>
          <a:stretch/>
        </p:blipFill>
        <p:spPr>
          <a:xfrm>
            <a:off x="490800" y="4535600"/>
            <a:ext cx="381000" cy="381000"/>
          </a:xfrm>
          <a:prstGeom prst="ellipse">
            <a:avLst/>
          </a:prstGeom>
          <a:noFill/>
          <a:ln cap="flat" cmpd="sng" w="38100">
            <a:solidFill>
              <a:srgbClr val="9D97F0"/>
            </a:solidFill>
            <a:prstDash val="solid"/>
            <a:round/>
            <a:headEnd len="sm" w="sm" type="none"/>
            <a:tailEnd len="sm" w="sm" type="none"/>
          </a:ln>
        </p:spPr>
      </p:pic>
      <p:sp>
        <p:nvSpPr>
          <p:cNvPr id="305" name="Google Shape;305;p33"/>
          <p:cNvSpPr txBox="1"/>
          <p:nvPr/>
        </p:nvSpPr>
        <p:spPr>
          <a:xfrm>
            <a:off x="1073882" y="4537832"/>
            <a:ext cx="2349000" cy="376500"/>
          </a:xfrm>
          <a:prstGeom prst="rect">
            <a:avLst/>
          </a:prstGeom>
          <a:noFill/>
          <a:ln>
            <a:noFill/>
          </a:ln>
        </p:spPr>
        <p:txBody>
          <a:bodyPr anchorCtr="0" anchor="ctr" bIns="45700" lIns="91425" spcFirstLastPara="1" rIns="91425" wrap="square" tIns="45700">
            <a:normAutofit lnSpcReduction="10000"/>
          </a:bodyPr>
          <a:lstStyle/>
          <a:p>
            <a:pPr indent="0" lvl="0" marL="0" marR="0" rtl="0" algn="l">
              <a:lnSpc>
                <a:spcPct val="100000"/>
              </a:lnSpc>
              <a:spcBef>
                <a:spcPts val="0"/>
              </a:spcBef>
              <a:spcAft>
                <a:spcPts val="0"/>
              </a:spcAft>
              <a:buClr>
                <a:srgbClr val="09294E"/>
              </a:buClr>
              <a:buSzPts val="800"/>
              <a:buFont typeface="Arial"/>
              <a:buNone/>
            </a:pPr>
            <a:r>
              <a:rPr lang="en-ZA" sz="1000" u="none" cap="none" strike="noStrike">
                <a:solidFill>
                  <a:srgbClr val="09294E"/>
                </a:solidFill>
                <a:latin typeface="Open Sans"/>
                <a:ea typeface="Open Sans"/>
                <a:cs typeface="Open Sans"/>
                <a:sym typeface="Open Sans"/>
              </a:rPr>
              <a:t>This button indicates a </a:t>
            </a:r>
            <a:r>
              <a:rPr lang="en-ZA" sz="1000">
                <a:solidFill>
                  <a:srgbClr val="09294E"/>
                </a:solidFill>
                <a:latin typeface="Open Sans"/>
                <a:ea typeface="Open Sans"/>
                <a:cs typeface="Open Sans"/>
                <a:sym typeface="Open Sans"/>
              </a:rPr>
              <a:t>key recommendation</a:t>
            </a:r>
            <a:endParaRPr sz="1000" u="none" cap="none" strike="noStrike">
              <a:solidFill>
                <a:srgbClr val="09294E"/>
              </a:solidFill>
              <a:latin typeface="Open Sans"/>
              <a:ea typeface="Open Sans"/>
              <a:cs typeface="Open Sans"/>
              <a:sym typeface="Open Sans"/>
            </a:endParaRPr>
          </a:p>
        </p:txBody>
      </p:sp>
      <p:sp>
        <p:nvSpPr>
          <p:cNvPr id="306" name="Google Shape;306;p33"/>
          <p:cNvSpPr txBox="1"/>
          <p:nvPr/>
        </p:nvSpPr>
        <p:spPr>
          <a:xfrm>
            <a:off x="4641923" y="1189825"/>
            <a:ext cx="3373800" cy="507300"/>
          </a:xfrm>
          <a:prstGeom prst="rect">
            <a:avLst/>
          </a:prstGeom>
          <a:noFill/>
          <a:ln>
            <a:noFill/>
          </a:ln>
        </p:spPr>
        <p:txBody>
          <a:bodyPr anchorCtr="0" anchor="ctr" bIns="45700" lIns="91425" spcFirstLastPara="1" rIns="91425" wrap="square" tIns="45700">
            <a:normAutofit/>
          </a:bodyPr>
          <a:lstStyle/>
          <a:p>
            <a:pPr indent="0" lvl="0" marL="0" marR="0" rtl="0" algn="l">
              <a:lnSpc>
                <a:spcPct val="100000"/>
              </a:lnSpc>
              <a:spcBef>
                <a:spcPts val="0"/>
              </a:spcBef>
              <a:spcAft>
                <a:spcPts val="0"/>
              </a:spcAft>
              <a:buClr>
                <a:srgbClr val="09294E"/>
              </a:buClr>
              <a:buSzPts val="800"/>
              <a:buFont typeface="Arial"/>
              <a:buNone/>
            </a:pPr>
            <a:r>
              <a:rPr i="1" lang="en-ZA" sz="800" u="none" cap="none" strike="noStrike">
                <a:solidFill>
                  <a:srgbClr val="09294E"/>
                </a:solidFill>
                <a:latin typeface="Open Sans"/>
                <a:ea typeface="Open Sans"/>
                <a:cs typeface="Open Sans"/>
                <a:sym typeface="Open Sans"/>
              </a:rPr>
              <a:t>This is an interactive panel: navigate</a:t>
            </a:r>
            <a:r>
              <a:rPr i="1" lang="en-ZA" sz="800">
                <a:solidFill>
                  <a:srgbClr val="09294E"/>
                </a:solidFill>
                <a:latin typeface="Open Sans"/>
                <a:ea typeface="Open Sans"/>
                <a:cs typeface="Open Sans"/>
                <a:sym typeface="Open Sans"/>
              </a:rPr>
              <a:t> </a:t>
            </a:r>
            <a:r>
              <a:rPr i="1" lang="en-ZA" sz="800" u="none" cap="none" strike="noStrike">
                <a:solidFill>
                  <a:srgbClr val="09294E"/>
                </a:solidFill>
                <a:latin typeface="Open Sans"/>
                <a:ea typeface="Open Sans"/>
                <a:cs typeface="Open Sans"/>
                <a:sym typeface="Open Sans"/>
              </a:rPr>
              <a:t>by clicking on a particular step</a:t>
            </a:r>
            <a:endParaRPr i="1">
              <a:latin typeface="Open Sans"/>
              <a:ea typeface="Open Sans"/>
              <a:cs typeface="Open Sans"/>
              <a:sym typeface="Open Sans"/>
            </a:endParaRPr>
          </a:p>
        </p:txBody>
      </p:sp>
      <p:cxnSp>
        <p:nvCxnSpPr>
          <p:cNvPr id="307" name="Google Shape;307;p33"/>
          <p:cNvCxnSpPr>
            <a:stCxn id="304" idx="6"/>
            <a:endCxn id="305" idx="1"/>
          </p:cNvCxnSpPr>
          <p:nvPr/>
        </p:nvCxnSpPr>
        <p:spPr>
          <a:xfrm>
            <a:off x="871800" y="4726100"/>
            <a:ext cx="202200" cy="0"/>
          </a:xfrm>
          <a:prstGeom prst="straightConnector1">
            <a:avLst/>
          </a:prstGeom>
          <a:noFill/>
          <a:ln cap="flat" cmpd="sng" w="9525">
            <a:solidFill>
              <a:schemeClr val="dk1"/>
            </a:solidFill>
            <a:prstDash val="solid"/>
            <a:round/>
            <a:headEnd len="med" w="med" type="none"/>
            <a:tailEnd len="med" w="med" type="oval"/>
          </a:ln>
        </p:spPr>
      </p:cxnSp>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76" name="Shape 1276"/>
        <p:cNvGrpSpPr/>
        <p:nvPr/>
      </p:nvGrpSpPr>
      <p:grpSpPr>
        <a:xfrm>
          <a:off x="0" y="0"/>
          <a:ext cx="0" cy="0"/>
          <a:chOff x="0" y="0"/>
          <a:chExt cx="0" cy="0"/>
        </a:xfrm>
      </p:grpSpPr>
      <p:sp>
        <p:nvSpPr>
          <p:cNvPr id="1277" name="Google Shape;1277;p69"/>
          <p:cNvSpPr txBox="1"/>
          <p:nvPr>
            <p:ph type="title"/>
          </p:nvPr>
        </p:nvSpPr>
        <p:spPr>
          <a:xfrm>
            <a:off x="311700" y="292625"/>
            <a:ext cx="8520600" cy="820800"/>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None/>
            </a:pPr>
            <a:r>
              <a:rPr lang="en-ZA" sz="2600"/>
              <a:t>8.3 Account for policy design characteristics and national circumstances (2/2)</a:t>
            </a:r>
            <a:endParaRPr sz="2600"/>
          </a:p>
          <a:p>
            <a:pPr indent="0" lvl="0" marL="0" rtl="0" algn="l">
              <a:lnSpc>
                <a:spcPct val="90000"/>
              </a:lnSpc>
              <a:spcBef>
                <a:spcPts val="0"/>
              </a:spcBef>
              <a:spcAft>
                <a:spcPts val="0"/>
              </a:spcAft>
              <a:buNone/>
            </a:pPr>
            <a:r>
              <a:t/>
            </a:r>
            <a:endParaRPr sz="2600"/>
          </a:p>
        </p:txBody>
      </p:sp>
      <p:sp>
        <p:nvSpPr>
          <p:cNvPr id="1278" name="Google Shape;1278;p69"/>
          <p:cNvSpPr txBox="1"/>
          <p:nvPr>
            <p:ph idx="4294967295" type="body"/>
          </p:nvPr>
        </p:nvSpPr>
        <p:spPr>
          <a:xfrm>
            <a:off x="4648346" y="4697034"/>
            <a:ext cx="681900" cy="153300"/>
          </a:xfrm>
          <a:prstGeom prst="rect">
            <a:avLst/>
          </a:prstGeom>
          <a:solidFill>
            <a:srgbClr val="E7E7E7"/>
          </a:solidFill>
          <a:ln cap="flat" cmpd="sng" w="12700">
            <a:solidFill>
              <a:srgbClr val="BFBFBF"/>
            </a:solidFill>
            <a:prstDash val="solid"/>
            <a:miter lim="800000"/>
            <a:headEnd len="sm" w="sm" type="none"/>
            <a:tailEnd len="sm" w="sm" type="none"/>
          </a:ln>
        </p:spPr>
        <p:txBody>
          <a:bodyPr anchorCtr="0" anchor="ctr" bIns="45700" lIns="91425" spcFirstLastPara="1" rIns="91425" wrap="square" tIns="45700">
            <a:noAutofit/>
          </a:bodyPr>
          <a:lstStyle/>
          <a:p>
            <a:pPr indent="0" lvl="0" marL="0" rtl="0" algn="ctr">
              <a:lnSpc>
                <a:spcPct val="90000"/>
              </a:lnSpc>
              <a:spcBef>
                <a:spcPts val="0"/>
              </a:spcBef>
              <a:spcAft>
                <a:spcPts val="1200"/>
              </a:spcAft>
              <a:buClr>
                <a:srgbClr val="09294E"/>
              </a:buClr>
              <a:buSzPts val="800"/>
              <a:buNone/>
            </a:pPr>
            <a:r>
              <a:rPr lang="en-ZA" sz="800"/>
              <a:t>Chapter 7</a:t>
            </a:r>
            <a:endParaRPr sz="800"/>
          </a:p>
        </p:txBody>
      </p:sp>
      <p:sp>
        <p:nvSpPr>
          <p:cNvPr id="1279" name="Google Shape;1279;p69"/>
          <p:cNvSpPr txBox="1"/>
          <p:nvPr>
            <p:ph idx="4294967295" type="body"/>
          </p:nvPr>
        </p:nvSpPr>
        <p:spPr>
          <a:xfrm>
            <a:off x="6194103" y="4697034"/>
            <a:ext cx="685800" cy="153300"/>
          </a:xfrm>
          <a:prstGeom prst="rect">
            <a:avLst/>
          </a:prstGeom>
          <a:solidFill>
            <a:srgbClr val="E7E7E7"/>
          </a:solidFill>
          <a:ln cap="flat" cmpd="sng" w="12700">
            <a:solidFill>
              <a:srgbClr val="BFBFBF"/>
            </a:solidFill>
            <a:prstDash val="solid"/>
            <a:miter lim="800000"/>
            <a:headEnd len="sm" w="sm" type="none"/>
            <a:tailEnd len="sm" w="sm" type="none"/>
          </a:ln>
        </p:spPr>
        <p:txBody>
          <a:bodyPr anchorCtr="0" anchor="ctr" bIns="45700" lIns="91425" spcFirstLastPara="1" rIns="91425" wrap="square" tIns="45700">
            <a:noAutofit/>
          </a:bodyPr>
          <a:lstStyle/>
          <a:p>
            <a:pPr indent="0" lvl="0" marL="0" rtl="0" algn="l">
              <a:lnSpc>
                <a:spcPct val="90000"/>
              </a:lnSpc>
              <a:spcBef>
                <a:spcPts val="0"/>
              </a:spcBef>
              <a:spcAft>
                <a:spcPts val="1200"/>
              </a:spcAft>
              <a:buClr>
                <a:srgbClr val="09294E"/>
              </a:buClr>
              <a:buSzPts val="800"/>
              <a:buNone/>
            </a:pPr>
            <a:r>
              <a:rPr lang="en-ZA" sz="800"/>
              <a:t>Chapter 9</a:t>
            </a:r>
            <a:endParaRPr sz="800"/>
          </a:p>
        </p:txBody>
      </p:sp>
      <p:sp>
        <p:nvSpPr>
          <p:cNvPr id="1280" name="Google Shape;1280;p69"/>
          <p:cNvSpPr txBox="1"/>
          <p:nvPr>
            <p:ph idx="4294967295" type="body"/>
          </p:nvPr>
        </p:nvSpPr>
        <p:spPr>
          <a:xfrm>
            <a:off x="5421224" y="4697034"/>
            <a:ext cx="681900" cy="153300"/>
          </a:xfrm>
          <a:prstGeom prst="rect">
            <a:avLst/>
          </a:prstGeom>
          <a:solidFill>
            <a:srgbClr val="E7E7E7"/>
          </a:solidFill>
          <a:ln cap="flat" cmpd="sng" w="12700">
            <a:solidFill>
              <a:srgbClr val="BFBFBF"/>
            </a:solidFill>
            <a:prstDash val="solid"/>
            <a:miter lim="800000"/>
            <a:headEnd len="sm" w="sm" type="none"/>
            <a:tailEnd len="sm" w="sm" type="none"/>
          </a:ln>
        </p:spPr>
        <p:txBody>
          <a:bodyPr anchorCtr="0" anchor="ctr" bIns="45700" lIns="91425" spcFirstLastPara="1" rIns="91425" wrap="square" tIns="45700">
            <a:noAutofit/>
          </a:bodyPr>
          <a:lstStyle/>
          <a:p>
            <a:pPr indent="0" lvl="0" marL="0" rtl="0" algn="ctr">
              <a:lnSpc>
                <a:spcPct val="90000"/>
              </a:lnSpc>
              <a:spcBef>
                <a:spcPts val="0"/>
              </a:spcBef>
              <a:spcAft>
                <a:spcPts val="1200"/>
              </a:spcAft>
              <a:buClr>
                <a:srgbClr val="09294E"/>
              </a:buClr>
              <a:buSzPts val="800"/>
              <a:buNone/>
            </a:pPr>
            <a:r>
              <a:rPr lang="en-ZA" sz="800"/>
              <a:t>Chapter 8</a:t>
            </a:r>
            <a:endParaRPr sz="800"/>
          </a:p>
        </p:txBody>
      </p:sp>
      <p:sp>
        <p:nvSpPr>
          <p:cNvPr id="1281" name="Google Shape;1281;p69">
            <a:hlinkClick action="ppaction://hlinksldjump" r:id="rId3"/>
          </p:cNvPr>
          <p:cNvSpPr/>
          <p:nvPr/>
        </p:nvSpPr>
        <p:spPr>
          <a:xfrm>
            <a:off x="4657825" y="4697034"/>
            <a:ext cx="672600" cy="1533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800">
              <a:solidFill>
                <a:schemeClr val="lt1"/>
              </a:solidFill>
              <a:latin typeface="Open Sans"/>
              <a:ea typeface="Open Sans"/>
              <a:cs typeface="Open Sans"/>
              <a:sym typeface="Open Sans"/>
            </a:endParaRPr>
          </a:p>
        </p:txBody>
      </p:sp>
      <p:sp>
        <p:nvSpPr>
          <p:cNvPr id="1282" name="Google Shape;1282;p69">
            <a:hlinkClick action="ppaction://hlinksldjump" r:id="rId4"/>
          </p:cNvPr>
          <p:cNvSpPr/>
          <p:nvPr/>
        </p:nvSpPr>
        <p:spPr>
          <a:xfrm>
            <a:off x="5417449" y="4697034"/>
            <a:ext cx="681900" cy="1533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sp>
        <p:nvSpPr>
          <p:cNvPr id="1283" name="Google Shape;1283;p69">
            <a:hlinkClick action="ppaction://hlinksldjump" r:id="rId5"/>
          </p:cNvPr>
          <p:cNvSpPr/>
          <p:nvPr/>
        </p:nvSpPr>
        <p:spPr>
          <a:xfrm>
            <a:off x="6186552" y="4697034"/>
            <a:ext cx="681900" cy="1533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sp>
        <p:nvSpPr>
          <p:cNvPr id="1284" name="Google Shape;1284;p69"/>
          <p:cNvSpPr/>
          <p:nvPr/>
        </p:nvSpPr>
        <p:spPr>
          <a:xfrm>
            <a:off x="995075" y="1074675"/>
            <a:ext cx="1479315" cy="912020"/>
          </a:xfrm>
          <a:custGeom>
            <a:rect b="b" l="l" r="r" t="t"/>
            <a:pathLst>
              <a:path extrusionOk="0" h="854351" w="1248367">
                <a:moveTo>
                  <a:pt x="0" y="85435"/>
                </a:moveTo>
                <a:cubicBezTo>
                  <a:pt x="0" y="38251"/>
                  <a:pt x="38251" y="0"/>
                  <a:pt x="85435" y="0"/>
                </a:cubicBezTo>
                <a:lnTo>
                  <a:pt x="1162932" y="0"/>
                </a:lnTo>
                <a:cubicBezTo>
                  <a:pt x="1210116" y="0"/>
                  <a:pt x="1248367" y="38251"/>
                  <a:pt x="1248367" y="85435"/>
                </a:cubicBezTo>
                <a:lnTo>
                  <a:pt x="1248367" y="768916"/>
                </a:lnTo>
                <a:cubicBezTo>
                  <a:pt x="1248367" y="816100"/>
                  <a:pt x="1210116" y="854351"/>
                  <a:pt x="1162932" y="854351"/>
                </a:cubicBezTo>
                <a:lnTo>
                  <a:pt x="85435" y="854351"/>
                </a:lnTo>
                <a:cubicBezTo>
                  <a:pt x="38251" y="854351"/>
                  <a:pt x="0" y="816100"/>
                  <a:pt x="0" y="768916"/>
                </a:cubicBezTo>
                <a:lnTo>
                  <a:pt x="0" y="85435"/>
                </a:lnTo>
                <a:close/>
              </a:path>
            </a:pathLst>
          </a:custGeom>
          <a:solidFill>
            <a:schemeClr val="lt2"/>
          </a:solidFill>
          <a:ln cap="flat" cmpd="sng" w="9525">
            <a:solidFill>
              <a:srgbClr val="A5A5A5"/>
            </a:solidFill>
            <a:prstDash val="solid"/>
            <a:miter lim="800000"/>
            <a:headEnd len="sm" w="sm" type="none"/>
            <a:tailEnd len="sm" w="sm" type="none"/>
          </a:ln>
        </p:spPr>
        <p:txBody>
          <a:bodyPr anchorCtr="0" anchor="ctr" bIns="74550" lIns="74550" spcFirstLastPara="1" rIns="74550" wrap="square" tIns="74550">
            <a:noAutofit/>
          </a:bodyPr>
          <a:lstStyle/>
          <a:p>
            <a:pPr indent="0" lvl="0" marL="0" marR="0" rtl="0" algn="ctr">
              <a:lnSpc>
                <a:spcPct val="90000"/>
              </a:lnSpc>
              <a:spcBef>
                <a:spcPts val="0"/>
              </a:spcBef>
              <a:spcAft>
                <a:spcPts val="0"/>
              </a:spcAft>
              <a:buNone/>
            </a:pPr>
            <a:r>
              <a:rPr lang="en-ZA" sz="800">
                <a:solidFill>
                  <a:srgbClr val="3F3F3F"/>
                </a:solidFill>
                <a:latin typeface="Open Sans"/>
                <a:ea typeface="Open Sans"/>
                <a:cs typeface="Open Sans"/>
                <a:sym typeface="Open Sans"/>
              </a:rPr>
              <a:t>Estimate the maximum implementation potential of the policy</a:t>
            </a:r>
            <a:endParaRPr sz="800">
              <a:solidFill>
                <a:srgbClr val="3F3F3F"/>
              </a:solidFill>
              <a:latin typeface="Open Sans"/>
              <a:ea typeface="Open Sans"/>
              <a:cs typeface="Open Sans"/>
              <a:sym typeface="Open Sans"/>
            </a:endParaRPr>
          </a:p>
        </p:txBody>
      </p:sp>
      <p:sp>
        <p:nvSpPr>
          <p:cNvPr id="1285" name="Google Shape;1285;p69"/>
          <p:cNvSpPr/>
          <p:nvPr/>
        </p:nvSpPr>
        <p:spPr>
          <a:xfrm>
            <a:off x="2875612" y="1074675"/>
            <a:ext cx="1479315" cy="912020"/>
          </a:xfrm>
          <a:custGeom>
            <a:rect b="b" l="l" r="r" t="t"/>
            <a:pathLst>
              <a:path extrusionOk="0" h="854351" w="1248367">
                <a:moveTo>
                  <a:pt x="0" y="85435"/>
                </a:moveTo>
                <a:cubicBezTo>
                  <a:pt x="0" y="38251"/>
                  <a:pt x="38251" y="0"/>
                  <a:pt x="85435" y="0"/>
                </a:cubicBezTo>
                <a:lnTo>
                  <a:pt x="1162932" y="0"/>
                </a:lnTo>
                <a:cubicBezTo>
                  <a:pt x="1210116" y="0"/>
                  <a:pt x="1248367" y="38251"/>
                  <a:pt x="1248367" y="85435"/>
                </a:cubicBezTo>
                <a:lnTo>
                  <a:pt x="1248367" y="768916"/>
                </a:lnTo>
                <a:cubicBezTo>
                  <a:pt x="1248367" y="816100"/>
                  <a:pt x="1210116" y="854351"/>
                  <a:pt x="1162932" y="854351"/>
                </a:cubicBezTo>
                <a:lnTo>
                  <a:pt x="85435" y="854351"/>
                </a:lnTo>
                <a:cubicBezTo>
                  <a:pt x="38251" y="854351"/>
                  <a:pt x="0" y="816100"/>
                  <a:pt x="0" y="768916"/>
                </a:cubicBezTo>
                <a:lnTo>
                  <a:pt x="0" y="85435"/>
                </a:lnTo>
                <a:close/>
              </a:path>
            </a:pathLst>
          </a:custGeom>
          <a:solidFill>
            <a:schemeClr val="lt2"/>
          </a:solidFill>
          <a:ln cap="flat" cmpd="sng" w="28575">
            <a:solidFill>
              <a:schemeClr val="accent1"/>
            </a:solidFill>
            <a:prstDash val="solid"/>
            <a:miter lim="800000"/>
            <a:headEnd len="sm" w="sm" type="none"/>
            <a:tailEnd len="sm" w="sm" type="none"/>
          </a:ln>
        </p:spPr>
        <p:txBody>
          <a:bodyPr anchorCtr="0" anchor="ctr" bIns="74550" lIns="74550" spcFirstLastPara="1" rIns="74550" wrap="square" tIns="74550">
            <a:noAutofit/>
          </a:bodyPr>
          <a:lstStyle/>
          <a:p>
            <a:pPr indent="0" lvl="0" marL="0" marR="0" rtl="0" algn="ctr">
              <a:lnSpc>
                <a:spcPct val="90000"/>
              </a:lnSpc>
              <a:spcBef>
                <a:spcPts val="0"/>
              </a:spcBef>
              <a:spcAft>
                <a:spcPts val="0"/>
              </a:spcAft>
              <a:buNone/>
            </a:pPr>
            <a:r>
              <a:rPr lang="en-ZA" sz="800">
                <a:solidFill>
                  <a:schemeClr val="dk2"/>
                </a:solidFill>
                <a:latin typeface="Open Sans"/>
                <a:ea typeface="Open Sans"/>
                <a:cs typeface="Open Sans"/>
                <a:sym typeface="Open Sans"/>
              </a:rPr>
              <a:t>Refine the implementation potential bated on policy design characteristics and national circumstances</a:t>
            </a:r>
            <a:endParaRPr sz="800">
              <a:solidFill>
                <a:schemeClr val="dk2"/>
              </a:solidFill>
              <a:latin typeface="Open Sans"/>
              <a:ea typeface="Open Sans"/>
              <a:cs typeface="Open Sans"/>
              <a:sym typeface="Open Sans"/>
            </a:endParaRPr>
          </a:p>
        </p:txBody>
      </p:sp>
      <p:sp>
        <p:nvSpPr>
          <p:cNvPr id="1286" name="Google Shape;1286;p69"/>
          <p:cNvSpPr/>
          <p:nvPr/>
        </p:nvSpPr>
        <p:spPr>
          <a:xfrm>
            <a:off x="6636687" y="1074675"/>
            <a:ext cx="1479315" cy="912020"/>
          </a:xfrm>
          <a:custGeom>
            <a:rect b="b" l="l" r="r" t="t"/>
            <a:pathLst>
              <a:path extrusionOk="0" h="854351" w="1248367">
                <a:moveTo>
                  <a:pt x="0" y="85435"/>
                </a:moveTo>
                <a:cubicBezTo>
                  <a:pt x="0" y="38251"/>
                  <a:pt x="38251" y="0"/>
                  <a:pt x="85435" y="0"/>
                </a:cubicBezTo>
                <a:lnTo>
                  <a:pt x="1162932" y="0"/>
                </a:lnTo>
                <a:cubicBezTo>
                  <a:pt x="1210116" y="0"/>
                  <a:pt x="1248367" y="38251"/>
                  <a:pt x="1248367" y="85435"/>
                </a:cubicBezTo>
                <a:lnTo>
                  <a:pt x="1248367" y="768916"/>
                </a:lnTo>
                <a:cubicBezTo>
                  <a:pt x="1248367" y="816100"/>
                  <a:pt x="1210116" y="854351"/>
                  <a:pt x="1162932" y="854351"/>
                </a:cubicBezTo>
                <a:lnTo>
                  <a:pt x="85435" y="854351"/>
                </a:lnTo>
                <a:cubicBezTo>
                  <a:pt x="38251" y="854351"/>
                  <a:pt x="0" y="816100"/>
                  <a:pt x="0" y="768916"/>
                </a:cubicBezTo>
                <a:lnTo>
                  <a:pt x="0" y="85435"/>
                </a:lnTo>
                <a:close/>
              </a:path>
            </a:pathLst>
          </a:custGeom>
          <a:solidFill>
            <a:schemeClr val="lt2"/>
          </a:solidFill>
          <a:ln cap="flat" cmpd="sng" w="12700">
            <a:solidFill>
              <a:srgbClr val="A5A5A5"/>
            </a:solidFill>
            <a:prstDash val="solid"/>
            <a:miter lim="800000"/>
            <a:headEnd len="sm" w="sm" type="none"/>
            <a:tailEnd len="sm" w="sm" type="none"/>
          </a:ln>
        </p:spPr>
        <p:txBody>
          <a:bodyPr anchorCtr="0" anchor="ctr" bIns="74550" lIns="74550" spcFirstLastPara="1" rIns="74550" wrap="square" tIns="74550">
            <a:noAutofit/>
          </a:bodyPr>
          <a:lstStyle/>
          <a:p>
            <a:pPr indent="0" lvl="0" marL="0" marR="0" rtl="0" algn="ctr">
              <a:lnSpc>
                <a:spcPct val="90000"/>
              </a:lnSpc>
              <a:spcBef>
                <a:spcPts val="0"/>
              </a:spcBef>
              <a:spcAft>
                <a:spcPts val="0"/>
              </a:spcAft>
              <a:buNone/>
            </a:pPr>
            <a:r>
              <a:rPr lang="en-ZA" sz="800">
                <a:solidFill>
                  <a:schemeClr val="dk2"/>
                </a:solidFill>
                <a:latin typeface="Open Sans"/>
                <a:ea typeface="Open Sans"/>
                <a:cs typeface="Open Sans"/>
                <a:sym typeface="Open Sans"/>
              </a:rPr>
              <a:t>Refine the implementation potential based on other barriers</a:t>
            </a:r>
            <a:endParaRPr sz="800">
              <a:solidFill>
                <a:schemeClr val="dk2"/>
              </a:solidFill>
              <a:latin typeface="Open Sans"/>
              <a:ea typeface="Open Sans"/>
              <a:cs typeface="Open Sans"/>
              <a:sym typeface="Open Sans"/>
            </a:endParaRPr>
          </a:p>
        </p:txBody>
      </p:sp>
      <p:sp>
        <p:nvSpPr>
          <p:cNvPr id="1287" name="Google Shape;1287;p69"/>
          <p:cNvSpPr/>
          <p:nvPr/>
        </p:nvSpPr>
        <p:spPr>
          <a:xfrm>
            <a:off x="2531739" y="1368818"/>
            <a:ext cx="284502" cy="262382"/>
          </a:xfrm>
          <a:custGeom>
            <a:rect b="b" l="l" r="r" t="t"/>
            <a:pathLst>
              <a:path extrusionOk="0" h="309595" w="264653">
                <a:moveTo>
                  <a:pt x="0" y="61919"/>
                </a:moveTo>
                <a:lnTo>
                  <a:pt x="132327" y="61919"/>
                </a:lnTo>
                <a:lnTo>
                  <a:pt x="132327" y="0"/>
                </a:lnTo>
                <a:lnTo>
                  <a:pt x="264653" y="154798"/>
                </a:lnTo>
                <a:lnTo>
                  <a:pt x="132327" y="309595"/>
                </a:lnTo>
                <a:lnTo>
                  <a:pt x="132327" y="247676"/>
                </a:lnTo>
                <a:lnTo>
                  <a:pt x="0" y="247676"/>
                </a:lnTo>
                <a:lnTo>
                  <a:pt x="0" y="61919"/>
                </a:lnTo>
                <a:close/>
              </a:path>
            </a:pathLst>
          </a:custGeom>
          <a:solidFill>
            <a:schemeClr val="lt2"/>
          </a:solidFill>
          <a:ln>
            <a:noFill/>
          </a:ln>
        </p:spPr>
        <p:txBody>
          <a:bodyPr anchorCtr="0" anchor="ctr" bIns="61900" lIns="0" spcFirstLastPara="1" rIns="79375" wrap="square" tIns="61900">
            <a:noAutofit/>
          </a:bodyPr>
          <a:lstStyle/>
          <a:p>
            <a:pPr indent="0" lvl="0" marL="0" marR="0" rtl="0" algn="ctr">
              <a:lnSpc>
                <a:spcPct val="90000"/>
              </a:lnSpc>
              <a:spcBef>
                <a:spcPts val="0"/>
              </a:spcBef>
              <a:spcAft>
                <a:spcPts val="0"/>
              </a:spcAft>
              <a:buClr>
                <a:srgbClr val="000000"/>
              </a:buClr>
              <a:buSzPts val="1400"/>
              <a:buFont typeface="Arial"/>
              <a:buNone/>
            </a:pPr>
            <a:r>
              <a:t/>
            </a:r>
            <a:endParaRPr sz="1400">
              <a:solidFill>
                <a:srgbClr val="FFFFFF"/>
              </a:solidFill>
              <a:latin typeface="Arial"/>
              <a:ea typeface="Arial"/>
              <a:cs typeface="Arial"/>
              <a:sym typeface="Arial"/>
            </a:endParaRPr>
          </a:p>
        </p:txBody>
      </p:sp>
      <p:sp>
        <p:nvSpPr>
          <p:cNvPr id="1288" name="Google Shape;1288;p69"/>
          <p:cNvSpPr/>
          <p:nvPr/>
        </p:nvSpPr>
        <p:spPr>
          <a:xfrm>
            <a:off x="4417538" y="1368818"/>
            <a:ext cx="284502" cy="262382"/>
          </a:xfrm>
          <a:custGeom>
            <a:rect b="b" l="l" r="r" t="t"/>
            <a:pathLst>
              <a:path extrusionOk="0" h="309595" w="264653">
                <a:moveTo>
                  <a:pt x="0" y="61919"/>
                </a:moveTo>
                <a:lnTo>
                  <a:pt x="132327" y="61919"/>
                </a:lnTo>
                <a:lnTo>
                  <a:pt x="132327" y="0"/>
                </a:lnTo>
                <a:lnTo>
                  <a:pt x="264653" y="154798"/>
                </a:lnTo>
                <a:lnTo>
                  <a:pt x="132327" y="309595"/>
                </a:lnTo>
                <a:lnTo>
                  <a:pt x="132327" y="247676"/>
                </a:lnTo>
                <a:lnTo>
                  <a:pt x="0" y="247676"/>
                </a:lnTo>
                <a:lnTo>
                  <a:pt x="0" y="61919"/>
                </a:lnTo>
                <a:close/>
              </a:path>
            </a:pathLst>
          </a:custGeom>
          <a:solidFill>
            <a:schemeClr val="lt2"/>
          </a:solidFill>
          <a:ln>
            <a:noFill/>
          </a:ln>
        </p:spPr>
        <p:txBody>
          <a:bodyPr anchorCtr="0" anchor="ctr" bIns="61900" lIns="0" spcFirstLastPara="1" rIns="79375" wrap="square" tIns="61900">
            <a:noAutofit/>
          </a:bodyPr>
          <a:lstStyle/>
          <a:p>
            <a:pPr indent="0" lvl="0" marL="0" marR="0" rtl="0" algn="ctr">
              <a:lnSpc>
                <a:spcPct val="90000"/>
              </a:lnSpc>
              <a:spcBef>
                <a:spcPts val="0"/>
              </a:spcBef>
              <a:spcAft>
                <a:spcPts val="0"/>
              </a:spcAft>
              <a:buClr>
                <a:srgbClr val="000000"/>
              </a:buClr>
              <a:buSzPts val="1400"/>
              <a:buFont typeface="Arial"/>
              <a:buNone/>
            </a:pPr>
            <a:r>
              <a:t/>
            </a:r>
            <a:endParaRPr sz="1400">
              <a:solidFill>
                <a:srgbClr val="FFFFFF"/>
              </a:solidFill>
              <a:latin typeface="Arial"/>
              <a:ea typeface="Arial"/>
              <a:cs typeface="Arial"/>
              <a:sym typeface="Arial"/>
            </a:endParaRPr>
          </a:p>
        </p:txBody>
      </p:sp>
      <p:sp>
        <p:nvSpPr>
          <p:cNvPr id="1289" name="Google Shape;1289;p69"/>
          <p:cNvSpPr/>
          <p:nvPr/>
        </p:nvSpPr>
        <p:spPr>
          <a:xfrm>
            <a:off x="6303337" y="1368818"/>
            <a:ext cx="284502" cy="262382"/>
          </a:xfrm>
          <a:custGeom>
            <a:rect b="b" l="l" r="r" t="t"/>
            <a:pathLst>
              <a:path extrusionOk="0" h="309595" w="264653">
                <a:moveTo>
                  <a:pt x="0" y="61919"/>
                </a:moveTo>
                <a:lnTo>
                  <a:pt x="132327" y="61919"/>
                </a:lnTo>
                <a:lnTo>
                  <a:pt x="132327" y="0"/>
                </a:lnTo>
                <a:lnTo>
                  <a:pt x="264653" y="154798"/>
                </a:lnTo>
                <a:lnTo>
                  <a:pt x="132327" y="309595"/>
                </a:lnTo>
                <a:lnTo>
                  <a:pt x="132327" y="247676"/>
                </a:lnTo>
                <a:lnTo>
                  <a:pt x="0" y="247676"/>
                </a:lnTo>
                <a:lnTo>
                  <a:pt x="0" y="61919"/>
                </a:lnTo>
                <a:close/>
              </a:path>
            </a:pathLst>
          </a:custGeom>
          <a:solidFill>
            <a:schemeClr val="lt2"/>
          </a:solidFill>
          <a:ln>
            <a:noFill/>
          </a:ln>
        </p:spPr>
        <p:txBody>
          <a:bodyPr anchorCtr="0" anchor="ctr" bIns="61900" lIns="0" spcFirstLastPara="1" rIns="79375" wrap="square" tIns="61900">
            <a:noAutofit/>
          </a:bodyPr>
          <a:lstStyle/>
          <a:p>
            <a:pPr indent="0" lvl="0" marL="0" marR="0" rtl="0" algn="ctr">
              <a:lnSpc>
                <a:spcPct val="90000"/>
              </a:lnSpc>
              <a:spcBef>
                <a:spcPts val="0"/>
              </a:spcBef>
              <a:spcAft>
                <a:spcPts val="0"/>
              </a:spcAft>
              <a:buClr>
                <a:srgbClr val="000000"/>
              </a:buClr>
              <a:buSzPts val="1400"/>
              <a:buFont typeface="Arial"/>
              <a:buNone/>
            </a:pPr>
            <a:r>
              <a:t/>
            </a:r>
            <a:endParaRPr sz="1400">
              <a:solidFill>
                <a:srgbClr val="FFFFFF"/>
              </a:solidFill>
              <a:latin typeface="Arial"/>
              <a:ea typeface="Arial"/>
              <a:cs typeface="Arial"/>
              <a:sym typeface="Arial"/>
            </a:endParaRPr>
          </a:p>
        </p:txBody>
      </p:sp>
      <p:sp>
        <p:nvSpPr>
          <p:cNvPr id="1290" name="Google Shape;1290;p69"/>
          <p:cNvSpPr/>
          <p:nvPr/>
        </p:nvSpPr>
        <p:spPr>
          <a:xfrm>
            <a:off x="4756150" y="1074675"/>
            <a:ext cx="1479315" cy="912020"/>
          </a:xfrm>
          <a:custGeom>
            <a:rect b="b" l="l" r="r" t="t"/>
            <a:pathLst>
              <a:path extrusionOk="0" h="854351" w="1248367">
                <a:moveTo>
                  <a:pt x="0" y="85435"/>
                </a:moveTo>
                <a:cubicBezTo>
                  <a:pt x="0" y="38251"/>
                  <a:pt x="38251" y="0"/>
                  <a:pt x="85435" y="0"/>
                </a:cubicBezTo>
                <a:lnTo>
                  <a:pt x="1162932" y="0"/>
                </a:lnTo>
                <a:cubicBezTo>
                  <a:pt x="1210116" y="0"/>
                  <a:pt x="1248367" y="38251"/>
                  <a:pt x="1248367" y="85435"/>
                </a:cubicBezTo>
                <a:lnTo>
                  <a:pt x="1248367" y="768916"/>
                </a:lnTo>
                <a:cubicBezTo>
                  <a:pt x="1248367" y="816100"/>
                  <a:pt x="1210116" y="854351"/>
                  <a:pt x="1162932" y="854351"/>
                </a:cubicBezTo>
                <a:lnTo>
                  <a:pt x="85435" y="854351"/>
                </a:lnTo>
                <a:cubicBezTo>
                  <a:pt x="38251" y="854351"/>
                  <a:pt x="0" y="816100"/>
                  <a:pt x="0" y="768916"/>
                </a:cubicBezTo>
                <a:lnTo>
                  <a:pt x="0" y="85435"/>
                </a:lnTo>
                <a:close/>
              </a:path>
            </a:pathLst>
          </a:custGeom>
          <a:solidFill>
            <a:schemeClr val="lt2"/>
          </a:solidFill>
          <a:ln cap="flat" cmpd="sng" w="12700">
            <a:solidFill>
              <a:srgbClr val="A5A5A5"/>
            </a:solidFill>
            <a:prstDash val="solid"/>
            <a:miter lim="800000"/>
            <a:headEnd len="sm" w="sm" type="none"/>
            <a:tailEnd len="sm" w="sm" type="none"/>
          </a:ln>
        </p:spPr>
        <p:txBody>
          <a:bodyPr anchorCtr="0" anchor="ctr" bIns="74550" lIns="74550" spcFirstLastPara="1" rIns="74550" wrap="square" tIns="74550">
            <a:noAutofit/>
          </a:bodyPr>
          <a:lstStyle/>
          <a:p>
            <a:pPr indent="0" lvl="0" marL="0" marR="0" rtl="0" algn="ctr">
              <a:lnSpc>
                <a:spcPct val="90000"/>
              </a:lnSpc>
              <a:spcBef>
                <a:spcPts val="0"/>
              </a:spcBef>
              <a:spcAft>
                <a:spcPts val="0"/>
              </a:spcAft>
              <a:buNone/>
            </a:pPr>
            <a:r>
              <a:rPr lang="en-ZA" sz="800">
                <a:solidFill>
                  <a:schemeClr val="dk2"/>
                </a:solidFill>
                <a:latin typeface="Open Sans"/>
                <a:ea typeface="Open Sans"/>
                <a:cs typeface="Open Sans"/>
                <a:sym typeface="Open Sans"/>
              </a:rPr>
              <a:t>Refine the implementation potential based on financial feasibility</a:t>
            </a:r>
            <a:endParaRPr sz="800">
              <a:solidFill>
                <a:schemeClr val="dk2"/>
              </a:solidFill>
              <a:latin typeface="Open Sans"/>
              <a:ea typeface="Open Sans"/>
              <a:cs typeface="Open Sans"/>
              <a:sym typeface="Open Sans"/>
            </a:endParaRPr>
          </a:p>
        </p:txBody>
      </p:sp>
      <p:sp>
        <p:nvSpPr>
          <p:cNvPr id="1291" name="Google Shape;1291;p69"/>
          <p:cNvSpPr txBox="1"/>
          <p:nvPr/>
        </p:nvSpPr>
        <p:spPr>
          <a:xfrm>
            <a:off x="995075" y="2437800"/>
            <a:ext cx="2691000" cy="57270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1000"/>
              </a:spcBef>
              <a:spcAft>
                <a:spcPts val="0"/>
              </a:spcAft>
              <a:buNone/>
            </a:pPr>
            <a:r>
              <a:rPr lang="en-ZA" sz="1200">
                <a:solidFill>
                  <a:schemeClr val="lt1"/>
                </a:solidFill>
                <a:highlight>
                  <a:schemeClr val="dk2"/>
                </a:highlight>
                <a:latin typeface="Open Sans"/>
                <a:ea typeface="Open Sans"/>
                <a:cs typeface="Open Sans"/>
                <a:sym typeface="Open Sans"/>
              </a:rPr>
              <a:t>Step 2: </a:t>
            </a:r>
            <a:r>
              <a:rPr lang="en-ZA" sz="1200">
                <a:solidFill>
                  <a:schemeClr val="lt1"/>
                </a:solidFill>
                <a:highlight>
                  <a:schemeClr val="dk2"/>
                </a:highlight>
                <a:latin typeface="Open Sans"/>
                <a:ea typeface="Open Sans"/>
                <a:cs typeface="Open Sans"/>
                <a:sym typeface="Open Sans"/>
              </a:rPr>
              <a:t>Evaluate the overall distribution of scores and </a:t>
            </a:r>
            <a:br>
              <a:rPr lang="en-ZA" sz="1200">
                <a:solidFill>
                  <a:schemeClr val="lt1"/>
                </a:solidFill>
                <a:highlight>
                  <a:schemeClr val="dk2"/>
                </a:highlight>
                <a:latin typeface="Open Sans"/>
                <a:ea typeface="Open Sans"/>
                <a:cs typeface="Open Sans"/>
                <a:sym typeface="Open Sans"/>
              </a:rPr>
            </a:br>
            <a:r>
              <a:rPr lang="en-ZA" sz="1200">
                <a:solidFill>
                  <a:schemeClr val="lt1"/>
                </a:solidFill>
                <a:highlight>
                  <a:schemeClr val="dk2"/>
                </a:highlight>
                <a:latin typeface="Open Sans"/>
                <a:ea typeface="Open Sans"/>
                <a:cs typeface="Open Sans"/>
                <a:sym typeface="Open Sans"/>
              </a:rPr>
              <a:t>estimate the effect on maximum implementation potential</a:t>
            </a:r>
            <a:endParaRPr sz="1200">
              <a:solidFill>
                <a:schemeClr val="lt1"/>
              </a:solidFill>
              <a:highlight>
                <a:schemeClr val="dk2"/>
              </a:highlight>
              <a:latin typeface="Open Sans"/>
              <a:ea typeface="Open Sans"/>
              <a:cs typeface="Open Sans"/>
              <a:sym typeface="Open Sans"/>
            </a:endParaRPr>
          </a:p>
          <a:p>
            <a:pPr indent="0" lvl="0" marL="0" rtl="0" algn="l">
              <a:lnSpc>
                <a:spcPct val="115000"/>
              </a:lnSpc>
              <a:spcBef>
                <a:spcPts val="1000"/>
              </a:spcBef>
              <a:spcAft>
                <a:spcPts val="0"/>
              </a:spcAft>
              <a:buNone/>
            </a:pPr>
            <a:r>
              <a:t/>
            </a:r>
            <a:endParaRPr sz="1200">
              <a:solidFill>
                <a:schemeClr val="lt1"/>
              </a:solidFill>
              <a:highlight>
                <a:schemeClr val="dk2"/>
              </a:highlight>
              <a:latin typeface="Open Sans"/>
              <a:ea typeface="Open Sans"/>
              <a:cs typeface="Open Sans"/>
              <a:sym typeface="Open Sans"/>
            </a:endParaRPr>
          </a:p>
          <a:p>
            <a:pPr indent="0" lvl="0" marL="0" rtl="0" algn="l">
              <a:lnSpc>
                <a:spcPct val="115000"/>
              </a:lnSpc>
              <a:spcBef>
                <a:spcPts val="1000"/>
              </a:spcBef>
              <a:spcAft>
                <a:spcPts val="0"/>
              </a:spcAft>
              <a:buNone/>
            </a:pPr>
            <a:r>
              <a:t/>
            </a:r>
            <a:endParaRPr sz="1200">
              <a:solidFill>
                <a:schemeClr val="lt1"/>
              </a:solidFill>
              <a:highlight>
                <a:schemeClr val="dk2"/>
              </a:highlight>
              <a:latin typeface="Open Sans"/>
              <a:ea typeface="Open Sans"/>
              <a:cs typeface="Open Sans"/>
              <a:sym typeface="Open Sans"/>
            </a:endParaRPr>
          </a:p>
        </p:txBody>
      </p:sp>
      <p:pic>
        <p:nvPicPr>
          <p:cNvPr id="1292" name="Google Shape;1292;p69"/>
          <p:cNvPicPr preferRelativeResize="0"/>
          <p:nvPr/>
        </p:nvPicPr>
        <p:blipFill rotWithShape="1">
          <a:blip r:embed="rId6">
            <a:alphaModFix/>
          </a:blip>
          <a:srcRect b="0" l="0" r="0" t="0"/>
          <a:stretch/>
        </p:blipFill>
        <p:spPr>
          <a:xfrm>
            <a:off x="3686075" y="2493535"/>
            <a:ext cx="2813100" cy="1592100"/>
          </a:xfrm>
          <a:prstGeom prst="rect">
            <a:avLst/>
          </a:prstGeom>
          <a:noFill/>
          <a:ln>
            <a:noFill/>
          </a:ln>
        </p:spPr>
      </p:pic>
      <p:sp>
        <p:nvSpPr>
          <p:cNvPr id="1293" name="Google Shape;1293;p69"/>
          <p:cNvSpPr/>
          <p:nvPr/>
        </p:nvSpPr>
        <p:spPr>
          <a:xfrm>
            <a:off x="6531795" y="2843285"/>
            <a:ext cx="1475700" cy="393000"/>
          </a:xfrm>
          <a:prstGeom prst="wedgeRoundRectCallout">
            <a:avLst>
              <a:gd fmla="val -86949" name="adj1"/>
              <a:gd fmla="val -40857" name="adj2"/>
              <a:gd fmla="val 16667" name="adj3"/>
            </a:avLst>
          </a:prstGeom>
          <a:solidFill>
            <a:schemeClr val="dk2"/>
          </a:solidFill>
          <a:ln cap="flat" cmpd="sng" w="12700">
            <a:solidFill>
              <a:schemeClr val="dk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ZA" sz="700">
                <a:solidFill>
                  <a:srgbClr val="FFFFFF"/>
                </a:solidFill>
                <a:latin typeface="Open Sans"/>
                <a:ea typeface="Open Sans"/>
                <a:cs typeface="Open Sans"/>
                <a:sym typeface="Open Sans"/>
              </a:rPr>
              <a:t>Downward adjustment of implementation potential</a:t>
            </a:r>
            <a:endParaRPr sz="700">
              <a:latin typeface="Open Sans"/>
              <a:ea typeface="Open Sans"/>
              <a:cs typeface="Open Sans"/>
              <a:sym typeface="Open Sans"/>
            </a:endParaRPr>
          </a:p>
        </p:txBody>
      </p:sp>
      <p:sp>
        <p:nvSpPr>
          <p:cNvPr id="1294" name="Google Shape;1294;p69"/>
          <p:cNvSpPr/>
          <p:nvPr/>
        </p:nvSpPr>
        <p:spPr>
          <a:xfrm>
            <a:off x="6531904" y="3440446"/>
            <a:ext cx="1475700" cy="243900"/>
          </a:xfrm>
          <a:prstGeom prst="wedgeRoundRectCallout">
            <a:avLst>
              <a:gd fmla="val -56184" name="adj1"/>
              <a:gd fmla="val 49192" name="adj2"/>
              <a:gd fmla="val 16667" name="adj3"/>
            </a:avLst>
          </a:prstGeom>
          <a:solidFill>
            <a:schemeClr val="lt2"/>
          </a:solidFill>
          <a:ln cap="flat" cmpd="sng" w="12700">
            <a:solidFill>
              <a:schemeClr val="lt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ZA" sz="700">
                <a:solidFill>
                  <a:schemeClr val="dk2"/>
                </a:solidFill>
                <a:latin typeface="Open Sans"/>
                <a:ea typeface="Open Sans"/>
                <a:cs typeface="Open Sans"/>
                <a:sym typeface="Open Sans"/>
              </a:rPr>
              <a:t>Gather more information</a:t>
            </a:r>
            <a:endParaRPr sz="700">
              <a:solidFill>
                <a:schemeClr val="dk2"/>
              </a:solidFill>
              <a:latin typeface="Open Sans"/>
              <a:ea typeface="Open Sans"/>
              <a:cs typeface="Open Sans"/>
              <a:sym typeface="Open Sans"/>
            </a:endParaRPr>
          </a:p>
        </p:txBody>
      </p:sp>
      <p:sp>
        <p:nvSpPr>
          <p:cNvPr id="1295" name="Google Shape;1295;p69"/>
          <p:cNvSpPr/>
          <p:nvPr/>
        </p:nvSpPr>
        <p:spPr>
          <a:xfrm>
            <a:off x="5381892" y="3962767"/>
            <a:ext cx="1133400" cy="328500"/>
          </a:xfrm>
          <a:prstGeom prst="wedgeRoundRectCallout">
            <a:avLst>
              <a:gd fmla="val -10563" name="adj1"/>
              <a:gd fmla="val -107678" name="adj2"/>
              <a:gd fmla="val 16667" name="adj3"/>
            </a:avLst>
          </a:prstGeom>
          <a:solidFill>
            <a:schemeClr val="lt2"/>
          </a:solidFill>
          <a:ln cap="flat" cmpd="sng" w="12700">
            <a:solidFill>
              <a:schemeClr val="lt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ZA" sz="700">
                <a:solidFill>
                  <a:schemeClr val="dk2"/>
                </a:solidFill>
                <a:latin typeface="Open Sans"/>
                <a:ea typeface="Open Sans"/>
                <a:cs typeface="Open Sans"/>
                <a:sym typeface="Open Sans"/>
              </a:rPr>
              <a:t>Describe and justify reduction</a:t>
            </a:r>
            <a:endParaRPr sz="700">
              <a:solidFill>
                <a:schemeClr val="dk2"/>
              </a:solidFill>
              <a:latin typeface="Open Sans"/>
              <a:ea typeface="Open Sans"/>
              <a:cs typeface="Open Sans"/>
              <a:sym typeface="Open Sans"/>
            </a:endParaRPr>
          </a:p>
        </p:txBody>
      </p:sp>
      <p:sp>
        <p:nvSpPr>
          <p:cNvPr id="1296" name="Google Shape;1296;p69"/>
          <p:cNvSpPr/>
          <p:nvPr/>
        </p:nvSpPr>
        <p:spPr>
          <a:xfrm>
            <a:off x="6821156" y="3962767"/>
            <a:ext cx="1827000" cy="328500"/>
          </a:xfrm>
          <a:prstGeom prst="roundRect">
            <a:avLst>
              <a:gd fmla="val 16667" name="adj"/>
            </a:avLst>
          </a:prstGeom>
          <a:solidFill>
            <a:schemeClr val="accent5"/>
          </a:solidFill>
          <a:ln cap="flat" cmpd="sng" w="12700">
            <a:solidFill>
              <a:schemeClr val="accent5"/>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ZA" sz="700">
                <a:solidFill>
                  <a:srgbClr val="3F3F3F"/>
                </a:solidFill>
                <a:latin typeface="Open Sans"/>
                <a:ea typeface="Open Sans"/>
                <a:cs typeface="Open Sans"/>
                <a:sym typeface="Open Sans"/>
              </a:rPr>
              <a:t>Possibly reconsider policy design or add corrective actions</a:t>
            </a:r>
            <a:endParaRPr sz="700">
              <a:latin typeface="Open Sans"/>
              <a:ea typeface="Open Sans"/>
              <a:cs typeface="Open Sans"/>
              <a:sym typeface="Open Sans"/>
            </a:endParaRPr>
          </a:p>
        </p:txBody>
      </p:sp>
      <p:cxnSp>
        <p:nvCxnSpPr>
          <p:cNvPr id="1297" name="Google Shape;1297;p69"/>
          <p:cNvCxnSpPr>
            <a:stCxn id="1295" idx="3"/>
            <a:endCxn id="1296" idx="1"/>
          </p:cNvCxnSpPr>
          <p:nvPr/>
        </p:nvCxnSpPr>
        <p:spPr>
          <a:xfrm>
            <a:off x="6515292" y="4127017"/>
            <a:ext cx="306000" cy="0"/>
          </a:xfrm>
          <a:prstGeom prst="straightConnector1">
            <a:avLst/>
          </a:prstGeom>
          <a:noFill/>
          <a:ln cap="flat" cmpd="sng" w="9525">
            <a:solidFill>
              <a:schemeClr val="dk2"/>
            </a:solidFill>
            <a:prstDash val="solid"/>
            <a:round/>
            <a:headEnd len="med" w="med" type="none"/>
            <a:tailEnd len="med" w="med" type="triangle"/>
          </a:ln>
        </p:spPr>
      </p:cxnSp>
    </p:spTree>
  </p:cSld>
  <p:clrMapOvr>
    <a:masterClrMapping/>
  </p:clrMapOvr>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02" name="Shape 1302"/>
        <p:cNvGrpSpPr/>
        <p:nvPr/>
      </p:nvGrpSpPr>
      <p:grpSpPr>
        <a:xfrm>
          <a:off x="0" y="0"/>
          <a:ext cx="0" cy="0"/>
          <a:chOff x="0" y="0"/>
          <a:chExt cx="0" cy="0"/>
        </a:xfrm>
      </p:grpSpPr>
      <p:cxnSp>
        <p:nvCxnSpPr>
          <p:cNvPr id="1303" name="Google Shape;1303;p70"/>
          <p:cNvCxnSpPr>
            <a:endCxn id="1304" idx="1"/>
          </p:cNvCxnSpPr>
          <p:nvPr/>
        </p:nvCxnSpPr>
        <p:spPr>
          <a:xfrm flipH="1" rot="10800000">
            <a:off x="1884198" y="2958371"/>
            <a:ext cx="5284800" cy="32100"/>
          </a:xfrm>
          <a:prstGeom prst="straightConnector1">
            <a:avLst/>
          </a:prstGeom>
          <a:noFill/>
          <a:ln cap="flat" cmpd="sng" w="9525">
            <a:solidFill>
              <a:schemeClr val="dk2"/>
            </a:solidFill>
            <a:prstDash val="solid"/>
            <a:round/>
            <a:headEnd len="med" w="med" type="none"/>
            <a:tailEnd len="med" w="med" type="none"/>
          </a:ln>
        </p:spPr>
      </p:cxnSp>
      <p:sp>
        <p:nvSpPr>
          <p:cNvPr id="1305" name="Google Shape;1305;p70"/>
          <p:cNvSpPr/>
          <p:nvPr/>
        </p:nvSpPr>
        <p:spPr>
          <a:xfrm>
            <a:off x="690188" y="2383511"/>
            <a:ext cx="1394700" cy="1377300"/>
          </a:xfrm>
          <a:prstGeom prst="ellipse">
            <a:avLst/>
          </a:prstGeom>
          <a:solidFill>
            <a:schemeClr val="lt1"/>
          </a:solidFill>
          <a:ln cap="flat" cmpd="sng" w="12700">
            <a:solidFill>
              <a:schemeClr val="dk2"/>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06" name="Google Shape;1306;p70"/>
          <p:cNvSpPr/>
          <p:nvPr/>
        </p:nvSpPr>
        <p:spPr>
          <a:xfrm>
            <a:off x="2286570" y="2360585"/>
            <a:ext cx="1394700" cy="1377300"/>
          </a:xfrm>
          <a:prstGeom prst="ellipse">
            <a:avLst/>
          </a:prstGeom>
          <a:solidFill>
            <a:schemeClr val="lt1"/>
          </a:solidFill>
          <a:ln cap="flat" cmpd="sng" w="12700">
            <a:solidFill>
              <a:schemeClr val="dk2"/>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07" name="Google Shape;1307;p70"/>
          <p:cNvSpPr/>
          <p:nvPr/>
        </p:nvSpPr>
        <p:spPr>
          <a:xfrm>
            <a:off x="3882950" y="2383506"/>
            <a:ext cx="1394700" cy="1377300"/>
          </a:xfrm>
          <a:prstGeom prst="ellipse">
            <a:avLst/>
          </a:prstGeom>
          <a:solidFill>
            <a:schemeClr val="lt1"/>
          </a:solidFill>
          <a:ln cap="flat" cmpd="sng" w="12700">
            <a:solidFill>
              <a:schemeClr val="dk2"/>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08" name="Google Shape;1308;p70"/>
          <p:cNvSpPr/>
          <p:nvPr/>
        </p:nvSpPr>
        <p:spPr>
          <a:xfrm>
            <a:off x="5479278" y="2371263"/>
            <a:ext cx="1394700" cy="1377300"/>
          </a:xfrm>
          <a:prstGeom prst="ellipse">
            <a:avLst/>
          </a:prstGeom>
          <a:solidFill>
            <a:schemeClr val="lt1"/>
          </a:solidFill>
          <a:ln cap="flat" cmpd="sng" w="12700">
            <a:solidFill>
              <a:schemeClr val="dk2"/>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09" name="Google Shape;1309;p70"/>
          <p:cNvSpPr/>
          <p:nvPr/>
        </p:nvSpPr>
        <p:spPr>
          <a:xfrm>
            <a:off x="7075599" y="2360569"/>
            <a:ext cx="1394700" cy="1377300"/>
          </a:xfrm>
          <a:prstGeom prst="ellipse">
            <a:avLst/>
          </a:prstGeom>
          <a:solidFill>
            <a:schemeClr val="lt1"/>
          </a:solidFill>
          <a:ln cap="flat" cmpd="sng" w="12700">
            <a:solidFill>
              <a:schemeClr val="dk2"/>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descr="Bank with solid fill" id="1310" name="Google Shape;1310;p70"/>
          <p:cNvPicPr preferRelativeResize="0"/>
          <p:nvPr/>
        </p:nvPicPr>
        <p:blipFill rotWithShape="1">
          <a:blip r:embed="rId3">
            <a:alphaModFix/>
          </a:blip>
          <a:srcRect b="0" l="0" r="0" t="0"/>
          <a:stretch/>
        </p:blipFill>
        <p:spPr>
          <a:xfrm>
            <a:off x="894500" y="2496321"/>
            <a:ext cx="989604" cy="988522"/>
          </a:xfrm>
          <a:prstGeom prst="rect">
            <a:avLst/>
          </a:prstGeom>
          <a:noFill/>
          <a:ln>
            <a:noFill/>
          </a:ln>
        </p:spPr>
      </p:pic>
      <p:pic>
        <p:nvPicPr>
          <p:cNvPr descr="Group with solid fill" id="1311" name="Google Shape;1311;p70"/>
          <p:cNvPicPr preferRelativeResize="0"/>
          <p:nvPr/>
        </p:nvPicPr>
        <p:blipFill rotWithShape="1">
          <a:blip r:embed="rId4">
            <a:alphaModFix/>
          </a:blip>
          <a:srcRect b="0" l="0" r="0" t="0"/>
          <a:stretch/>
        </p:blipFill>
        <p:spPr>
          <a:xfrm>
            <a:off x="2450993" y="2527443"/>
            <a:ext cx="1033761" cy="1032633"/>
          </a:xfrm>
          <a:prstGeom prst="rect">
            <a:avLst/>
          </a:prstGeom>
          <a:noFill/>
          <a:ln>
            <a:noFill/>
          </a:ln>
        </p:spPr>
      </p:pic>
      <p:pic>
        <p:nvPicPr>
          <p:cNvPr descr="Clipboard Checked with solid fill" id="1312" name="Google Shape;1312;p70"/>
          <p:cNvPicPr preferRelativeResize="0"/>
          <p:nvPr/>
        </p:nvPicPr>
        <p:blipFill rotWithShape="1">
          <a:blip r:embed="rId5">
            <a:alphaModFix/>
          </a:blip>
          <a:srcRect b="0" l="0" r="0" t="0"/>
          <a:stretch/>
        </p:blipFill>
        <p:spPr>
          <a:xfrm>
            <a:off x="4063391" y="2532902"/>
            <a:ext cx="1033761" cy="1032633"/>
          </a:xfrm>
          <a:prstGeom prst="rect">
            <a:avLst/>
          </a:prstGeom>
          <a:noFill/>
          <a:ln>
            <a:noFill/>
          </a:ln>
        </p:spPr>
      </p:pic>
      <p:pic>
        <p:nvPicPr>
          <p:cNvPr descr="Link with solid fill" id="1313" name="Google Shape;1313;p70"/>
          <p:cNvPicPr preferRelativeResize="0"/>
          <p:nvPr/>
        </p:nvPicPr>
        <p:blipFill rotWithShape="1">
          <a:blip r:embed="rId6">
            <a:alphaModFix/>
          </a:blip>
          <a:srcRect b="0" l="0" r="0" t="0"/>
          <a:stretch/>
        </p:blipFill>
        <p:spPr>
          <a:xfrm>
            <a:off x="5659737" y="2527448"/>
            <a:ext cx="1033764" cy="1032635"/>
          </a:xfrm>
          <a:prstGeom prst="rect">
            <a:avLst/>
          </a:prstGeom>
          <a:noFill/>
          <a:ln>
            <a:noFill/>
          </a:ln>
        </p:spPr>
      </p:pic>
      <p:pic>
        <p:nvPicPr>
          <p:cNvPr descr="Cloud With Lightning And Rain with solid fill" id="1304" name="Google Shape;1304;p70"/>
          <p:cNvPicPr preferRelativeResize="0"/>
          <p:nvPr/>
        </p:nvPicPr>
        <p:blipFill rotWithShape="1">
          <a:blip r:embed="rId7">
            <a:alphaModFix/>
          </a:blip>
          <a:srcRect b="0" l="0" r="0" t="0"/>
          <a:stretch/>
        </p:blipFill>
        <p:spPr>
          <a:xfrm>
            <a:off x="7168998" y="2381050"/>
            <a:ext cx="1155902" cy="1154642"/>
          </a:xfrm>
          <a:prstGeom prst="rect">
            <a:avLst/>
          </a:prstGeom>
          <a:noFill/>
          <a:ln>
            <a:noFill/>
          </a:ln>
        </p:spPr>
      </p:pic>
      <p:sp>
        <p:nvSpPr>
          <p:cNvPr id="1314" name="Google Shape;1314;p70"/>
          <p:cNvSpPr txBox="1"/>
          <p:nvPr>
            <p:ph type="title"/>
          </p:nvPr>
        </p:nvSpPr>
        <p:spPr>
          <a:xfrm>
            <a:off x="311700" y="216425"/>
            <a:ext cx="8520600" cy="806700"/>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rgbClr val="625852"/>
              </a:buClr>
              <a:buSzPct val="100000"/>
              <a:buFont typeface="Arial"/>
              <a:buNone/>
            </a:pPr>
            <a:r>
              <a:rPr lang="en-ZA" sz="2600"/>
              <a:t>8.3.2 Considerations for accounting for policy design characteristics</a:t>
            </a:r>
            <a:endParaRPr/>
          </a:p>
        </p:txBody>
      </p:sp>
      <p:sp>
        <p:nvSpPr>
          <p:cNvPr id="1315" name="Google Shape;1315;p70"/>
          <p:cNvSpPr/>
          <p:nvPr/>
        </p:nvSpPr>
        <p:spPr>
          <a:xfrm>
            <a:off x="995075" y="1074675"/>
            <a:ext cx="1479315" cy="912020"/>
          </a:xfrm>
          <a:custGeom>
            <a:rect b="b" l="l" r="r" t="t"/>
            <a:pathLst>
              <a:path extrusionOk="0" h="854351" w="1248367">
                <a:moveTo>
                  <a:pt x="0" y="85435"/>
                </a:moveTo>
                <a:cubicBezTo>
                  <a:pt x="0" y="38251"/>
                  <a:pt x="38251" y="0"/>
                  <a:pt x="85435" y="0"/>
                </a:cubicBezTo>
                <a:lnTo>
                  <a:pt x="1162932" y="0"/>
                </a:lnTo>
                <a:cubicBezTo>
                  <a:pt x="1210116" y="0"/>
                  <a:pt x="1248367" y="38251"/>
                  <a:pt x="1248367" y="85435"/>
                </a:cubicBezTo>
                <a:lnTo>
                  <a:pt x="1248367" y="768916"/>
                </a:lnTo>
                <a:cubicBezTo>
                  <a:pt x="1248367" y="816100"/>
                  <a:pt x="1210116" y="854351"/>
                  <a:pt x="1162932" y="854351"/>
                </a:cubicBezTo>
                <a:lnTo>
                  <a:pt x="85435" y="854351"/>
                </a:lnTo>
                <a:cubicBezTo>
                  <a:pt x="38251" y="854351"/>
                  <a:pt x="0" y="816100"/>
                  <a:pt x="0" y="768916"/>
                </a:cubicBezTo>
                <a:lnTo>
                  <a:pt x="0" y="85435"/>
                </a:lnTo>
                <a:close/>
              </a:path>
            </a:pathLst>
          </a:custGeom>
          <a:solidFill>
            <a:schemeClr val="lt2"/>
          </a:solidFill>
          <a:ln cap="flat" cmpd="sng" w="9525">
            <a:solidFill>
              <a:srgbClr val="A5A5A5"/>
            </a:solidFill>
            <a:prstDash val="solid"/>
            <a:miter lim="800000"/>
            <a:headEnd len="sm" w="sm" type="none"/>
            <a:tailEnd len="sm" w="sm" type="none"/>
          </a:ln>
        </p:spPr>
        <p:txBody>
          <a:bodyPr anchorCtr="0" anchor="ctr" bIns="74550" lIns="74550" spcFirstLastPara="1" rIns="74550" wrap="square" tIns="74550">
            <a:noAutofit/>
          </a:bodyPr>
          <a:lstStyle/>
          <a:p>
            <a:pPr indent="0" lvl="0" marL="0" marR="0" rtl="0" algn="ctr">
              <a:lnSpc>
                <a:spcPct val="90000"/>
              </a:lnSpc>
              <a:spcBef>
                <a:spcPts val="0"/>
              </a:spcBef>
              <a:spcAft>
                <a:spcPts val="0"/>
              </a:spcAft>
              <a:buNone/>
            </a:pPr>
            <a:r>
              <a:rPr lang="en-ZA" sz="800">
                <a:solidFill>
                  <a:srgbClr val="3F3F3F"/>
                </a:solidFill>
                <a:latin typeface="Open Sans"/>
                <a:ea typeface="Open Sans"/>
                <a:cs typeface="Open Sans"/>
                <a:sym typeface="Open Sans"/>
              </a:rPr>
              <a:t>Estimate the maximum implementation potential of the policy</a:t>
            </a:r>
            <a:endParaRPr sz="800">
              <a:solidFill>
                <a:srgbClr val="3F3F3F"/>
              </a:solidFill>
              <a:latin typeface="Open Sans"/>
              <a:ea typeface="Open Sans"/>
              <a:cs typeface="Open Sans"/>
              <a:sym typeface="Open Sans"/>
            </a:endParaRPr>
          </a:p>
        </p:txBody>
      </p:sp>
      <p:sp>
        <p:nvSpPr>
          <p:cNvPr id="1316" name="Google Shape;1316;p70"/>
          <p:cNvSpPr/>
          <p:nvPr/>
        </p:nvSpPr>
        <p:spPr>
          <a:xfrm>
            <a:off x="2875612" y="1074675"/>
            <a:ext cx="1479315" cy="912020"/>
          </a:xfrm>
          <a:custGeom>
            <a:rect b="b" l="l" r="r" t="t"/>
            <a:pathLst>
              <a:path extrusionOk="0" h="854351" w="1248367">
                <a:moveTo>
                  <a:pt x="0" y="85435"/>
                </a:moveTo>
                <a:cubicBezTo>
                  <a:pt x="0" y="38251"/>
                  <a:pt x="38251" y="0"/>
                  <a:pt x="85435" y="0"/>
                </a:cubicBezTo>
                <a:lnTo>
                  <a:pt x="1162932" y="0"/>
                </a:lnTo>
                <a:cubicBezTo>
                  <a:pt x="1210116" y="0"/>
                  <a:pt x="1248367" y="38251"/>
                  <a:pt x="1248367" y="85435"/>
                </a:cubicBezTo>
                <a:lnTo>
                  <a:pt x="1248367" y="768916"/>
                </a:lnTo>
                <a:cubicBezTo>
                  <a:pt x="1248367" y="816100"/>
                  <a:pt x="1210116" y="854351"/>
                  <a:pt x="1162932" y="854351"/>
                </a:cubicBezTo>
                <a:lnTo>
                  <a:pt x="85435" y="854351"/>
                </a:lnTo>
                <a:cubicBezTo>
                  <a:pt x="38251" y="854351"/>
                  <a:pt x="0" y="816100"/>
                  <a:pt x="0" y="768916"/>
                </a:cubicBezTo>
                <a:lnTo>
                  <a:pt x="0" y="85435"/>
                </a:lnTo>
                <a:close/>
              </a:path>
            </a:pathLst>
          </a:custGeom>
          <a:solidFill>
            <a:schemeClr val="lt2"/>
          </a:solidFill>
          <a:ln cap="flat" cmpd="sng" w="28575">
            <a:solidFill>
              <a:schemeClr val="accent1"/>
            </a:solidFill>
            <a:prstDash val="solid"/>
            <a:miter lim="800000"/>
            <a:headEnd len="sm" w="sm" type="none"/>
            <a:tailEnd len="sm" w="sm" type="none"/>
          </a:ln>
        </p:spPr>
        <p:txBody>
          <a:bodyPr anchorCtr="0" anchor="ctr" bIns="74550" lIns="74550" spcFirstLastPara="1" rIns="74550" wrap="square" tIns="74550">
            <a:noAutofit/>
          </a:bodyPr>
          <a:lstStyle/>
          <a:p>
            <a:pPr indent="0" lvl="0" marL="0" marR="0" rtl="0" algn="ctr">
              <a:lnSpc>
                <a:spcPct val="90000"/>
              </a:lnSpc>
              <a:spcBef>
                <a:spcPts val="0"/>
              </a:spcBef>
              <a:spcAft>
                <a:spcPts val="0"/>
              </a:spcAft>
              <a:buNone/>
            </a:pPr>
            <a:r>
              <a:rPr lang="en-ZA" sz="800">
                <a:solidFill>
                  <a:schemeClr val="dk2"/>
                </a:solidFill>
                <a:latin typeface="Open Sans"/>
                <a:ea typeface="Open Sans"/>
                <a:cs typeface="Open Sans"/>
                <a:sym typeface="Open Sans"/>
              </a:rPr>
              <a:t>Refine the implementation potential bated on policy design characteristics and national circumstances</a:t>
            </a:r>
            <a:endParaRPr sz="800">
              <a:solidFill>
                <a:schemeClr val="dk2"/>
              </a:solidFill>
              <a:latin typeface="Open Sans"/>
              <a:ea typeface="Open Sans"/>
              <a:cs typeface="Open Sans"/>
              <a:sym typeface="Open Sans"/>
            </a:endParaRPr>
          </a:p>
        </p:txBody>
      </p:sp>
      <p:sp>
        <p:nvSpPr>
          <p:cNvPr id="1317" name="Google Shape;1317;p70"/>
          <p:cNvSpPr/>
          <p:nvPr/>
        </p:nvSpPr>
        <p:spPr>
          <a:xfrm>
            <a:off x="6636687" y="1074675"/>
            <a:ext cx="1479315" cy="912020"/>
          </a:xfrm>
          <a:custGeom>
            <a:rect b="b" l="l" r="r" t="t"/>
            <a:pathLst>
              <a:path extrusionOk="0" h="854351" w="1248367">
                <a:moveTo>
                  <a:pt x="0" y="85435"/>
                </a:moveTo>
                <a:cubicBezTo>
                  <a:pt x="0" y="38251"/>
                  <a:pt x="38251" y="0"/>
                  <a:pt x="85435" y="0"/>
                </a:cubicBezTo>
                <a:lnTo>
                  <a:pt x="1162932" y="0"/>
                </a:lnTo>
                <a:cubicBezTo>
                  <a:pt x="1210116" y="0"/>
                  <a:pt x="1248367" y="38251"/>
                  <a:pt x="1248367" y="85435"/>
                </a:cubicBezTo>
                <a:lnTo>
                  <a:pt x="1248367" y="768916"/>
                </a:lnTo>
                <a:cubicBezTo>
                  <a:pt x="1248367" y="816100"/>
                  <a:pt x="1210116" y="854351"/>
                  <a:pt x="1162932" y="854351"/>
                </a:cubicBezTo>
                <a:lnTo>
                  <a:pt x="85435" y="854351"/>
                </a:lnTo>
                <a:cubicBezTo>
                  <a:pt x="38251" y="854351"/>
                  <a:pt x="0" y="816100"/>
                  <a:pt x="0" y="768916"/>
                </a:cubicBezTo>
                <a:lnTo>
                  <a:pt x="0" y="85435"/>
                </a:lnTo>
                <a:close/>
              </a:path>
            </a:pathLst>
          </a:custGeom>
          <a:solidFill>
            <a:schemeClr val="lt2"/>
          </a:solidFill>
          <a:ln cap="flat" cmpd="sng" w="12700">
            <a:solidFill>
              <a:srgbClr val="A5A5A5"/>
            </a:solidFill>
            <a:prstDash val="solid"/>
            <a:miter lim="800000"/>
            <a:headEnd len="sm" w="sm" type="none"/>
            <a:tailEnd len="sm" w="sm" type="none"/>
          </a:ln>
        </p:spPr>
        <p:txBody>
          <a:bodyPr anchorCtr="0" anchor="ctr" bIns="74550" lIns="74550" spcFirstLastPara="1" rIns="74550" wrap="square" tIns="74550">
            <a:noAutofit/>
          </a:bodyPr>
          <a:lstStyle/>
          <a:p>
            <a:pPr indent="0" lvl="0" marL="0" marR="0" rtl="0" algn="ctr">
              <a:lnSpc>
                <a:spcPct val="90000"/>
              </a:lnSpc>
              <a:spcBef>
                <a:spcPts val="0"/>
              </a:spcBef>
              <a:spcAft>
                <a:spcPts val="0"/>
              </a:spcAft>
              <a:buNone/>
            </a:pPr>
            <a:r>
              <a:rPr lang="en-ZA" sz="800">
                <a:solidFill>
                  <a:schemeClr val="dk2"/>
                </a:solidFill>
                <a:latin typeface="Open Sans"/>
                <a:ea typeface="Open Sans"/>
                <a:cs typeface="Open Sans"/>
                <a:sym typeface="Open Sans"/>
              </a:rPr>
              <a:t>Refine the implementation potential based on other barriers</a:t>
            </a:r>
            <a:endParaRPr sz="800">
              <a:solidFill>
                <a:schemeClr val="dk2"/>
              </a:solidFill>
              <a:latin typeface="Open Sans"/>
              <a:ea typeface="Open Sans"/>
              <a:cs typeface="Open Sans"/>
              <a:sym typeface="Open Sans"/>
            </a:endParaRPr>
          </a:p>
        </p:txBody>
      </p:sp>
      <p:sp>
        <p:nvSpPr>
          <p:cNvPr id="1318" name="Google Shape;1318;p70"/>
          <p:cNvSpPr/>
          <p:nvPr/>
        </p:nvSpPr>
        <p:spPr>
          <a:xfrm>
            <a:off x="2531739" y="1368818"/>
            <a:ext cx="284502" cy="262382"/>
          </a:xfrm>
          <a:custGeom>
            <a:rect b="b" l="l" r="r" t="t"/>
            <a:pathLst>
              <a:path extrusionOk="0" h="309595" w="264653">
                <a:moveTo>
                  <a:pt x="0" y="61919"/>
                </a:moveTo>
                <a:lnTo>
                  <a:pt x="132327" y="61919"/>
                </a:lnTo>
                <a:lnTo>
                  <a:pt x="132327" y="0"/>
                </a:lnTo>
                <a:lnTo>
                  <a:pt x="264653" y="154798"/>
                </a:lnTo>
                <a:lnTo>
                  <a:pt x="132327" y="309595"/>
                </a:lnTo>
                <a:lnTo>
                  <a:pt x="132327" y="247676"/>
                </a:lnTo>
                <a:lnTo>
                  <a:pt x="0" y="247676"/>
                </a:lnTo>
                <a:lnTo>
                  <a:pt x="0" y="61919"/>
                </a:lnTo>
                <a:close/>
              </a:path>
            </a:pathLst>
          </a:custGeom>
          <a:solidFill>
            <a:schemeClr val="lt2"/>
          </a:solidFill>
          <a:ln>
            <a:noFill/>
          </a:ln>
        </p:spPr>
        <p:txBody>
          <a:bodyPr anchorCtr="0" anchor="ctr" bIns="61900" lIns="0" spcFirstLastPara="1" rIns="79375" wrap="square" tIns="61900">
            <a:noAutofit/>
          </a:bodyPr>
          <a:lstStyle/>
          <a:p>
            <a:pPr indent="0" lvl="0" marL="0" marR="0" rtl="0" algn="ctr">
              <a:lnSpc>
                <a:spcPct val="90000"/>
              </a:lnSpc>
              <a:spcBef>
                <a:spcPts val="0"/>
              </a:spcBef>
              <a:spcAft>
                <a:spcPts val="0"/>
              </a:spcAft>
              <a:buClr>
                <a:srgbClr val="000000"/>
              </a:buClr>
              <a:buSzPts val="1400"/>
              <a:buFont typeface="Arial"/>
              <a:buNone/>
            </a:pPr>
            <a:r>
              <a:t/>
            </a:r>
            <a:endParaRPr sz="1400">
              <a:solidFill>
                <a:srgbClr val="FFFFFF"/>
              </a:solidFill>
              <a:latin typeface="Arial"/>
              <a:ea typeface="Arial"/>
              <a:cs typeface="Arial"/>
              <a:sym typeface="Arial"/>
            </a:endParaRPr>
          </a:p>
        </p:txBody>
      </p:sp>
      <p:sp>
        <p:nvSpPr>
          <p:cNvPr id="1319" name="Google Shape;1319;p70"/>
          <p:cNvSpPr/>
          <p:nvPr/>
        </p:nvSpPr>
        <p:spPr>
          <a:xfrm>
            <a:off x="4417538" y="1368818"/>
            <a:ext cx="284502" cy="262382"/>
          </a:xfrm>
          <a:custGeom>
            <a:rect b="b" l="l" r="r" t="t"/>
            <a:pathLst>
              <a:path extrusionOk="0" h="309595" w="264653">
                <a:moveTo>
                  <a:pt x="0" y="61919"/>
                </a:moveTo>
                <a:lnTo>
                  <a:pt x="132327" y="61919"/>
                </a:lnTo>
                <a:lnTo>
                  <a:pt x="132327" y="0"/>
                </a:lnTo>
                <a:lnTo>
                  <a:pt x="264653" y="154798"/>
                </a:lnTo>
                <a:lnTo>
                  <a:pt x="132327" y="309595"/>
                </a:lnTo>
                <a:lnTo>
                  <a:pt x="132327" y="247676"/>
                </a:lnTo>
                <a:lnTo>
                  <a:pt x="0" y="247676"/>
                </a:lnTo>
                <a:lnTo>
                  <a:pt x="0" y="61919"/>
                </a:lnTo>
                <a:close/>
              </a:path>
            </a:pathLst>
          </a:custGeom>
          <a:solidFill>
            <a:schemeClr val="lt2"/>
          </a:solidFill>
          <a:ln>
            <a:noFill/>
          </a:ln>
        </p:spPr>
        <p:txBody>
          <a:bodyPr anchorCtr="0" anchor="ctr" bIns="61900" lIns="0" spcFirstLastPara="1" rIns="79375" wrap="square" tIns="61900">
            <a:noAutofit/>
          </a:bodyPr>
          <a:lstStyle/>
          <a:p>
            <a:pPr indent="0" lvl="0" marL="0" marR="0" rtl="0" algn="ctr">
              <a:lnSpc>
                <a:spcPct val="90000"/>
              </a:lnSpc>
              <a:spcBef>
                <a:spcPts val="0"/>
              </a:spcBef>
              <a:spcAft>
                <a:spcPts val="0"/>
              </a:spcAft>
              <a:buClr>
                <a:srgbClr val="000000"/>
              </a:buClr>
              <a:buSzPts val="1400"/>
              <a:buFont typeface="Arial"/>
              <a:buNone/>
            </a:pPr>
            <a:r>
              <a:t/>
            </a:r>
            <a:endParaRPr sz="1400">
              <a:solidFill>
                <a:srgbClr val="FFFFFF"/>
              </a:solidFill>
              <a:latin typeface="Arial"/>
              <a:ea typeface="Arial"/>
              <a:cs typeface="Arial"/>
              <a:sym typeface="Arial"/>
            </a:endParaRPr>
          </a:p>
        </p:txBody>
      </p:sp>
      <p:sp>
        <p:nvSpPr>
          <p:cNvPr id="1320" name="Google Shape;1320;p70"/>
          <p:cNvSpPr/>
          <p:nvPr/>
        </p:nvSpPr>
        <p:spPr>
          <a:xfrm>
            <a:off x="6303337" y="1368818"/>
            <a:ext cx="284502" cy="262382"/>
          </a:xfrm>
          <a:custGeom>
            <a:rect b="b" l="l" r="r" t="t"/>
            <a:pathLst>
              <a:path extrusionOk="0" h="309595" w="264653">
                <a:moveTo>
                  <a:pt x="0" y="61919"/>
                </a:moveTo>
                <a:lnTo>
                  <a:pt x="132327" y="61919"/>
                </a:lnTo>
                <a:lnTo>
                  <a:pt x="132327" y="0"/>
                </a:lnTo>
                <a:lnTo>
                  <a:pt x="264653" y="154798"/>
                </a:lnTo>
                <a:lnTo>
                  <a:pt x="132327" y="309595"/>
                </a:lnTo>
                <a:lnTo>
                  <a:pt x="132327" y="247676"/>
                </a:lnTo>
                <a:lnTo>
                  <a:pt x="0" y="247676"/>
                </a:lnTo>
                <a:lnTo>
                  <a:pt x="0" y="61919"/>
                </a:lnTo>
                <a:close/>
              </a:path>
            </a:pathLst>
          </a:custGeom>
          <a:solidFill>
            <a:schemeClr val="lt2"/>
          </a:solidFill>
          <a:ln>
            <a:noFill/>
          </a:ln>
        </p:spPr>
        <p:txBody>
          <a:bodyPr anchorCtr="0" anchor="ctr" bIns="61900" lIns="0" spcFirstLastPara="1" rIns="79375" wrap="square" tIns="61900">
            <a:noAutofit/>
          </a:bodyPr>
          <a:lstStyle/>
          <a:p>
            <a:pPr indent="0" lvl="0" marL="0" marR="0" rtl="0" algn="ctr">
              <a:lnSpc>
                <a:spcPct val="90000"/>
              </a:lnSpc>
              <a:spcBef>
                <a:spcPts val="0"/>
              </a:spcBef>
              <a:spcAft>
                <a:spcPts val="0"/>
              </a:spcAft>
              <a:buClr>
                <a:srgbClr val="000000"/>
              </a:buClr>
              <a:buSzPts val="1400"/>
              <a:buFont typeface="Arial"/>
              <a:buNone/>
            </a:pPr>
            <a:r>
              <a:t/>
            </a:r>
            <a:endParaRPr sz="1400">
              <a:solidFill>
                <a:srgbClr val="FFFFFF"/>
              </a:solidFill>
              <a:latin typeface="Arial"/>
              <a:ea typeface="Arial"/>
              <a:cs typeface="Arial"/>
              <a:sym typeface="Arial"/>
            </a:endParaRPr>
          </a:p>
        </p:txBody>
      </p:sp>
      <p:sp>
        <p:nvSpPr>
          <p:cNvPr id="1321" name="Google Shape;1321;p70"/>
          <p:cNvSpPr/>
          <p:nvPr/>
        </p:nvSpPr>
        <p:spPr>
          <a:xfrm>
            <a:off x="4756150" y="1074675"/>
            <a:ext cx="1479315" cy="912020"/>
          </a:xfrm>
          <a:custGeom>
            <a:rect b="b" l="l" r="r" t="t"/>
            <a:pathLst>
              <a:path extrusionOk="0" h="854351" w="1248367">
                <a:moveTo>
                  <a:pt x="0" y="85435"/>
                </a:moveTo>
                <a:cubicBezTo>
                  <a:pt x="0" y="38251"/>
                  <a:pt x="38251" y="0"/>
                  <a:pt x="85435" y="0"/>
                </a:cubicBezTo>
                <a:lnTo>
                  <a:pt x="1162932" y="0"/>
                </a:lnTo>
                <a:cubicBezTo>
                  <a:pt x="1210116" y="0"/>
                  <a:pt x="1248367" y="38251"/>
                  <a:pt x="1248367" y="85435"/>
                </a:cubicBezTo>
                <a:lnTo>
                  <a:pt x="1248367" y="768916"/>
                </a:lnTo>
                <a:cubicBezTo>
                  <a:pt x="1248367" y="816100"/>
                  <a:pt x="1210116" y="854351"/>
                  <a:pt x="1162932" y="854351"/>
                </a:cubicBezTo>
                <a:lnTo>
                  <a:pt x="85435" y="854351"/>
                </a:lnTo>
                <a:cubicBezTo>
                  <a:pt x="38251" y="854351"/>
                  <a:pt x="0" y="816100"/>
                  <a:pt x="0" y="768916"/>
                </a:cubicBezTo>
                <a:lnTo>
                  <a:pt x="0" y="85435"/>
                </a:lnTo>
                <a:close/>
              </a:path>
            </a:pathLst>
          </a:custGeom>
          <a:solidFill>
            <a:schemeClr val="lt2"/>
          </a:solidFill>
          <a:ln cap="flat" cmpd="sng" w="12700">
            <a:solidFill>
              <a:srgbClr val="A5A5A5"/>
            </a:solidFill>
            <a:prstDash val="solid"/>
            <a:miter lim="800000"/>
            <a:headEnd len="sm" w="sm" type="none"/>
            <a:tailEnd len="sm" w="sm" type="none"/>
          </a:ln>
        </p:spPr>
        <p:txBody>
          <a:bodyPr anchorCtr="0" anchor="ctr" bIns="74550" lIns="74550" spcFirstLastPara="1" rIns="74550" wrap="square" tIns="74550">
            <a:noAutofit/>
          </a:bodyPr>
          <a:lstStyle/>
          <a:p>
            <a:pPr indent="0" lvl="0" marL="0" marR="0" rtl="0" algn="ctr">
              <a:lnSpc>
                <a:spcPct val="90000"/>
              </a:lnSpc>
              <a:spcBef>
                <a:spcPts val="0"/>
              </a:spcBef>
              <a:spcAft>
                <a:spcPts val="0"/>
              </a:spcAft>
              <a:buNone/>
            </a:pPr>
            <a:r>
              <a:rPr lang="en-ZA" sz="800">
                <a:solidFill>
                  <a:schemeClr val="dk2"/>
                </a:solidFill>
                <a:latin typeface="Open Sans"/>
                <a:ea typeface="Open Sans"/>
                <a:cs typeface="Open Sans"/>
                <a:sym typeface="Open Sans"/>
              </a:rPr>
              <a:t>Refine the implementation potential based on financial feasibility</a:t>
            </a:r>
            <a:endParaRPr sz="800">
              <a:solidFill>
                <a:schemeClr val="dk2"/>
              </a:solidFill>
              <a:latin typeface="Open Sans"/>
              <a:ea typeface="Open Sans"/>
              <a:cs typeface="Open Sans"/>
              <a:sym typeface="Open Sans"/>
            </a:endParaRPr>
          </a:p>
        </p:txBody>
      </p:sp>
      <p:sp>
        <p:nvSpPr>
          <p:cNvPr id="1322" name="Google Shape;1322;p70"/>
          <p:cNvSpPr txBox="1"/>
          <p:nvPr/>
        </p:nvSpPr>
        <p:spPr>
          <a:xfrm>
            <a:off x="765800" y="3814425"/>
            <a:ext cx="1243500" cy="678300"/>
          </a:xfrm>
          <a:prstGeom prst="rect">
            <a:avLst/>
          </a:prstGeom>
          <a:noFill/>
          <a:ln>
            <a:noFill/>
          </a:ln>
        </p:spPr>
        <p:txBody>
          <a:bodyPr anchorCtr="0" anchor="t" bIns="45700" lIns="91425" spcFirstLastPara="1" rIns="91425" wrap="square" tIns="45700">
            <a:normAutofit/>
          </a:bodyPr>
          <a:lstStyle/>
          <a:p>
            <a:pPr indent="0" lvl="0" marL="0" marR="0" rtl="0" algn="ctr">
              <a:lnSpc>
                <a:spcPct val="120000"/>
              </a:lnSpc>
              <a:spcBef>
                <a:spcPts val="800"/>
              </a:spcBef>
              <a:spcAft>
                <a:spcPts val="0"/>
              </a:spcAft>
              <a:buNone/>
            </a:pPr>
            <a:r>
              <a:rPr lang="en-ZA" sz="800">
                <a:solidFill>
                  <a:srgbClr val="9D97F0"/>
                </a:solidFill>
                <a:latin typeface="Open Sans"/>
                <a:ea typeface="Open Sans"/>
                <a:cs typeface="Open Sans"/>
                <a:sym typeface="Open Sans"/>
              </a:rPr>
              <a:t>Institutional arrangements and national circumstances</a:t>
            </a:r>
            <a:endParaRPr sz="800">
              <a:solidFill>
                <a:srgbClr val="9D97F0"/>
              </a:solidFill>
              <a:latin typeface="Open Sans"/>
              <a:ea typeface="Open Sans"/>
              <a:cs typeface="Open Sans"/>
              <a:sym typeface="Open Sans"/>
            </a:endParaRPr>
          </a:p>
        </p:txBody>
      </p:sp>
      <p:sp>
        <p:nvSpPr>
          <p:cNvPr id="1323" name="Google Shape;1323;p70"/>
          <p:cNvSpPr txBox="1"/>
          <p:nvPr/>
        </p:nvSpPr>
        <p:spPr>
          <a:xfrm>
            <a:off x="2346125" y="3814425"/>
            <a:ext cx="1243500" cy="678300"/>
          </a:xfrm>
          <a:prstGeom prst="rect">
            <a:avLst/>
          </a:prstGeom>
          <a:noFill/>
          <a:ln>
            <a:noFill/>
          </a:ln>
        </p:spPr>
        <p:txBody>
          <a:bodyPr anchorCtr="0" anchor="t" bIns="45700" lIns="91425" spcFirstLastPara="1" rIns="91425" wrap="square" tIns="45700">
            <a:normAutofit/>
          </a:bodyPr>
          <a:lstStyle/>
          <a:p>
            <a:pPr indent="0" lvl="0" marL="0" marR="0" rtl="0" algn="ctr">
              <a:lnSpc>
                <a:spcPct val="120000"/>
              </a:lnSpc>
              <a:spcBef>
                <a:spcPts val="800"/>
              </a:spcBef>
              <a:spcAft>
                <a:spcPts val="0"/>
              </a:spcAft>
              <a:buNone/>
            </a:pPr>
            <a:r>
              <a:rPr lang="en-ZA" sz="800">
                <a:solidFill>
                  <a:srgbClr val="9D97F0"/>
                </a:solidFill>
                <a:latin typeface="Open Sans"/>
                <a:ea typeface="Open Sans"/>
                <a:cs typeface="Open Sans"/>
                <a:sym typeface="Open Sans"/>
              </a:rPr>
              <a:t>Participation requirements</a:t>
            </a:r>
            <a:endParaRPr sz="800">
              <a:solidFill>
                <a:srgbClr val="9D97F0"/>
              </a:solidFill>
              <a:latin typeface="Open Sans"/>
              <a:ea typeface="Open Sans"/>
              <a:cs typeface="Open Sans"/>
              <a:sym typeface="Open Sans"/>
            </a:endParaRPr>
          </a:p>
        </p:txBody>
      </p:sp>
      <p:sp>
        <p:nvSpPr>
          <p:cNvPr id="1324" name="Google Shape;1324;p70"/>
          <p:cNvSpPr txBox="1"/>
          <p:nvPr/>
        </p:nvSpPr>
        <p:spPr>
          <a:xfrm>
            <a:off x="3904850" y="3814425"/>
            <a:ext cx="1243500" cy="678300"/>
          </a:xfrm>
          <a:prstGeom prst="rect">
            <a:avLst/>
          </a:prstGeom>
          <a:noFill/>
          <a:ln>
            <a:noFill/>
          </a:ln>
        </p:spPr>
        <p:txBody>
          <a:bodyPr anchorCtr="0" anchor="t" bIns="45700" lIns="91425" spcFirstLastPara="1" rIns="91425" wrap="square" tIns="45700">
            <a:normAutofit/>
          </a:bodyPr>
          <a:lstStyle/>
          <a:p>
            <a:pPr indent="0" lvl="0" marL="0" marR="0" rtl="0" algn="ctr">
              <a:lnSpc>
                <a:spcPct val="120000"/>
              </a:lnSpc>
              <a:spcBef>
                <a:spcPts val="800"/>
              </a:spcBef>
              <a:spcAft>
                <a:spcPts val="0"/>
              </a:spcAft>
              <a:buNone/>
            </a:pPr>
            <a:r>
              <a:rPr lang="en-ZA" sz="800">
                <a:solidFill>
                  <a:srgbClr val="9D97F0"/>
                </a:solidFill>
                <a:latin typeface="Open Sans"/>
                <a:ea typeface="Open Sans"/>
                <a:cs typeface="Open Sans"/>
                <a:sym typeface="Open Sans"/>
              </a:rPr>
              <a:t>Compliance monitoring and enforcement</a:t>
            </a:r>
            <a:endParaRPr sz="800">
              <a:solidFill>
                <a:srgbClr val="9D97F0"/>
              </a:solidFill>
              <a:latin typeface="Open Sans"/>
              <a:ea typeface="Open Sans"/>
              <a:cs typeface="Open Sans"/>
              <a:sym typeface="Open Sans"/>
            </a:endParaRPr>
          </a:p>
        </p:txBody>
      </p:sp>
      <p:sp>
        <p:nvSpPr>
          <p:cNvPr id="1325" name="Google Shape;1325;p70"/>
          <p:cNvSpPr txBox="1"/>
          <p:nvPr/>
        </p:nvSpPr>
        <p:spPr>
          <a:xfrm>
            <a:off x="5554875" y="3814425"/>
            <a:ext cx="1243500" cy="629400"/>
          </a:xfrm>
          <a:prstGeom prst="rect">
            <a:avLst/>
          </a:prstGeom>
          <a:noFill/>
          <a:ln>
            <a:noFill/>
          </a:ln>
        </p:spPr>
        <p:txBody>
          <a:bodyPr anchorCtr="0" anchor="t" bIns="45700" lIns="91425" spcFirstLastPara="1" rIns="91425" wrap="square" tIns="45700">
            <a:normAutofit/>
          </a:bodyPr>
          <a:lstStyle/>
          <a:p>
            <a:pPr indent="0" lvl="0" marL="0" marR="0" rtl="0" algn="ctr">
              <a:lnSpc>
                <a:spcPct val="120000"/>
              </a:lnSpc>
              <a:spcBef>
                <a:spcPts val="800"/>
              </a:spcBef>
              <a:spcAft>
                <a:spcPts val="0"/>
              </a:spcAft>
              <a:buNone/>
            </a:pPr>
            <a:r>
              <a:rPr lang="en-ZA" sz="800">
                <a:solidFill>
                  <a:srgbClr val="9D97F0"/>
                </a:solidFill>
                <a:latin typeface="Open Sans"/>
                <a:ea typeface="Open Sans"/>
                <a:cs typeface="Open Sans"/>
                <a:sym typeface="Open Sans"/>
              </a:rPr>
              <a:t>Complementarity and synergies</a:t>
            </a:r>
            <a:endParaRPr sz="800">
              <a:solidFill>
                <a:srgbClr val="9D97F0"/>
              </a:solidFill>
              <a:latin typeface="Open Sans"/>
              <a:ea typeface="Open Sans"/>
              <a:cs typeface="Open Sans"/>
              <a:sym typeface="Open Sans"/>
            </a:endParaRPr>
          </a:p>
        </p:txBody>
      </p:sp>
      <p:sp>
        <p:nvSpPr>
          <p:cNvPr id="1326" name="Google Shape;1326;p70"/>
          <p:cNvSpPr txBox="1"/>
          <p:nvPr/>
        </p:nvSpPr>
        <p:spPr>
          <a:xfrm>
            <a:off x="7125200" y="3853850"/>
            <a:ext cx="1243500" cy="371100"/>
          </a:xfrm>
          <a:prstGeom prst="rect">
            <a:avLst/>
          </a:prstGeom>
          <a:noFill/>
          <a:ln>
            <a:noFill/>
          </a:ln>
        </p:spPr>
        <p:txBody>
          <a:bodyPr anchorCtr="0" anchor="t" bIns="45700" lIns="91425" spcFirstLastPara="1" rIns="91425" wrap="square" tIns="45700">
            <a:normAutofit/>
          </a:bodyPr>
          <a:lstStyle/>
          <a:p>
            <a:pPr indent="0" lvl="0" marL="0" rtl="0" algn="ctr">
              <a:lnSpc>
                <a:spcPct val="120000"/>
              </a:lnSpc>
              <a:spcBef>
                <a:spcPts val="800"/>
              </a:spcBef>
              <a:spcAft>
                <a:spcPts val="0"/>
              </a:spcAft>
              <a:buNone/>
            </a:pPr>
            <a:r>
              <a:rPr lang="en-ZA" sz="800">
                <a:solidFill>
                  <a:schemeClr val="dk1"/>
                </a:solidFill>
                <a:latin typeface="Open Sans"/>
                <a:ea typeface="Open Sans"/>
                <a:cs typeface="Open Sans"/>
                <a:sym typeface="Open Sans"/>
              </a:rPr>
              <a:t>Policy implementation risks</a:t>
            </a:r>
            <a:endParaRPr sz="800">
              <a:solidFill>
                <a:schemeClr val="dk1"/>
              </a:solidFill>
              <a:latin typeface="Open Sans"/>
              <a:ea typeface="Open Sans"/>
              <a:cs typeface="Open Sans"/>
              <a:sym typeface="Open Sans"/>
            </a:endParaRPr>
          </a:p>
        </p:txBody>
      </p:sp>
      <p:sp>
        <p:nvSpPr>
          <p:cNvPr id="1327" name="Google Shape;1327;p70"/>
          <p:cNvSpPr txBox="1"/>
          <p:nvPr>
            <p:ph idx="4294967295" type="body"/>
          </p:nvPr>
        </p:nvSpPr>
        <p:spPr>
          <a:xfrm>
            <a:off x="4648346" y="4697034"/>
            <a:ext cx="681900" cy="153300"/>
          </a:xfrm>
          <a:prstGeom prst="rect">
            <a:avLst/>
          </a:prstGeom>
          <a:solidFill>
            <a:srgbClr val="E7E7E7"/>
          </a:solidFill>
          <a:ln cap="flat" cmpd="sng" w="12700">
            <a:solidFill>
              <a:srgbClr val="BFBFBF"/>
            </a:solidFill>
            <a:prstDash val="solid"/>
            <a:miter lim="800000"/>
            <a:headEnd len="sm" w="sm" type="none"/>
            <a:tailEnd len="sm" w="sm" type="none"/>
          </a:ln>
        </p:spPr>
        <p:txBody>
          <a:bodyPr anchorCtr="0" anchor="ctr" bIns="45700" lIns="91425" spcFirstLastPara="1" rIns="91425" wrap="square" tIns="45700">
            <a:noAutofit/>
          </a:bodyPr>
          <a:lstStyle/>
          <a:p>
            <a:pPr indent="0" lvl="0" marL="0" rtl="0" algn="ctr">
              <a:lnSpc>
                <a:spcPct val="90000"/>
              </a:lnSpc>
              <a:spcBef>
                <a:spcPts val="0"/>
              </a:spcBef>
              <a:spcAft>
                <a:spcPts val="1200"/>
              </a:spcAft>
              <a:buClr>
                <a:srgbClr val="09294E"/>
              </a:buClr>
              <a:buSzPts val="800"/>
              <a:buNone/>
            </a:pPr>
            <a:r>
              <a:rPr lang="en-ZA" sz="800"/>
              <a:t>Chapter 7</a:t>
            </a:r>
            <a:endParaRPr sz="800"/>
          </a:p>
        </p:txBody>
      </p:sp>
      <p:sp>
        <p:nvSpPr>
          <p:cNvPr id="1328" name="Google Shape;1328;p70"/>
          <p:cNvSpPr txBox="1"/>
          <p:nvPr>
            <p:ph idx="4294967295" type="body"/>
          </p:nvPr>
        </p:nvSpPr>
        <p:spPr>
          <a:xfrm>
            <a:off x="6194103" y="4697034"/>
            <a:ext cx="685800" cy="153300"/>
          </a:xfrm>
          <a:prstGeom prst="rect">
            <a:avLst/>
          </a:prstGeom>
          <a:solidFill>
            <a:srgbClr val="E7E7E7"/>
          </a:solidFill>
          <a:ln cap="flat" cmpd="sng" w="12700">
            <a:solidFill>
              <a:srgbClr val="BFBFBF"/>
            </a:solidFill>
            <a:prstDash val="solid"/>
            <a:miter lim="800000"/>
            <a:headEnd len="sm" w="sm" type="none"/>
            <a:tailEnd len="sm" w="sm" type="none"/>
          </a:ln>
        </p:spPr>
        <p:txBody>
          <a:bodyPr anchorCtr="0" anchor="ctr" bIns="45700" lIns="91425" spcFirstLastPara="1" rIns="91425" wrap="square" tIns="45700">
            <a:noAutofit/>
          </a:bodyPr>
          <a:lstStyle/>
          <a:p>
            <a:pPr indent="0" lvl="0" marL="0" rtl="0" algn="l">
              <a:lnSpc>
                <a:spcPct val="90000"/>
              </a:lnSpc>
              <a:spcBef>
                <a:spcPts val="0"/>
              </a:spcBef>
              <a:spcAft>
                <a:spcPts val="1200"/>
              </a:spcAft>
              <a:buClr>
                <a:srgbClr val="09294E"/>
              </a:buClr>
              <a:buSzPts val="800"/>
              <a:buNone/>
            </a:pPr>
            <a:r>
              <a:rPr lang="en-ZA" sz="800"/>
              <a:t>Chapter 9</a:t>
            </a:r>
            <a:endParaRPr sz="800"/>
          </a:p>
        </p:txBody>
      </p:sp>
      <p:sp>
        <p:nvSpPr>
          <p:cNvPr id="1329" name="Google Shape;1329;p70"/>
          <p:cNvSpPr txBox="1"/>
          <p:nvPr>
            <p:ph idx="4294967295" type="body"/>
          </p:nvPr>
        </p:nvSpPr>
        <p:spPr>
          <a:xfrm>
            <a:off x="5421224" y="4697034"/>
            <a:ext cx="681900" cy="153300"/>
          </a:xfrm>
          <a:prstGeom prst="rect">
            <a:avLst/>
          </a:prstGeom>
          <a:solidFill>
            <a:srgbClr val="E7E7E7"/>
          </a:solidFill>
          <a:ln cap="flat" cmpd="sng" w="12700">
            <a:solidFill>
              <a:srgbClr val="BFBFBF"/>
            </a:solidFill>
            <a:prstDash val="solid"/>
            <a:miter lim="800000"/>
            <a:headEnd len="sm" w="sm" type="none"/>
            <a:tailEnd len="sm" w="sm" type="none"/>
          </a:ln>
        </p:spPr>
        <p:txBody>
          <a:bodyPr anchorCtr="0" anchor="ctr" bIns="45700" lIns="91425" spcFirstLastPara="1" rIns="91425" wrap="square" tIns="45700">
            <a:noAutofit/>
          </a:bodyPr>
          <a:lstStyle/>
          <a:p>
            <a:pPr indent="0" lvl="0" marL="0" rtl="0" algn="ctr">
              <a:lnSpc>
                <a:spcPct val="90000"/>
              </a:lnSpc>
              <a:spcBef>
                <a:spcPts val="0"/>
              </a:spcBef>
              <a:spcAft>
                <a:spcPts val="1200"/>
              </a:spcAft>
              <a:buClr>
                <a:srgbClr val="09294E"/>
              </a:buClr>
              <a:buSzPts val="800"/>
              <a:buNone/>
            </a:pPr>
            <a:r>
              <a:rPr lang="en-ZA" sz="800"/>
              <a:t>Chapter 8</a:t>
            </a:r>
            <a:endParaRPr sz="800"/>
          </a:p>
        </p:txBody>
      </p:sp>
      <p:sp>
        <p:nvSpPr>
          <p:cNvPr id="1330" name="Google Shape;1330;p70">
            <a:hlinkClick action="ppaction://hlinksldjump" r:id="rId8"/>
          </p:cNvPr>
          <p:cNvSpPr/>
          <p:nvPr/>
        </p:nvSpPr>
        <p:spPr>
          <a:xfrm>
            <a:off x="4657825" y="4697034"/>
            <a:ext cx="672600" cy="1533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800">
              <a:solidFill>
                <a:schemeClr val="lt1"/>
              </a:solidFill>
              <a:latin typeface="Open Sans"/>
              <a:ea typeface="Open Sans"/>
              <a:cs typeface="Open Sans"/>
              <a:sym typeface="Open Sans"/>
            </a:endParaRPr>
          </a:p>
        </p:txBody>
      </p:sp>
      <p:sp>
        <p:nvSpPr>
          <p:cNvPr id="1331" name="Google Shape;1331;p70">
            <a:hlinkClick action="ppaction://hlinksldjump" r:id="rId9"/>
          </p:cNvPr>
          <p:cNvSpPr/>
          <p:nvPr/>
        </p:nvSpPr>
        <p:spPr>
          <a:xfrm>
            <a:off x="5417449" y="4697034"/>
            <a:ext cx="681900" cy="1533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sp>
        <p:nvSpPr>
          <p:cNvPr id="1332" name="Google Shape;1332;p70">
            <a:hlinkClick action="ppaction://hlinksldjump" r:id="rId10"/>
          </p:cNvPr>
          <p:cNvSpPr/>
          <p:nvPr/>
        </p:nvSpPr>
        <p:spPr>
          <a:xfrm>
            <a:off x="6186552" y="4697034"/>
            <a:ext cx="681900" cy="1533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spTree>
  </p:cSld>
  <p:clrMapOvr>
    <a:masterClrMapping/>
  </p:clrMapOvr>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37" name="Shape 1337"/>
        <p:cNvGrpSpPr/>
        <p:nvPr/>
      </p:nvGrpSpPr>
      <p:grpSpPr>
        <a:xfrm>
          <a:off x="0" y="0"/>
          <a:ext cx="0" cy="0"/>
          <a:chOff x="0" y="0"/>
          <a:chExt cx="0" cy="0"/>
        </a:xfrm>
      </p:grpSpPr>
      <p:sp>
        <p:nvSpPr>
          <p:cNvPr id="1338" name="Google Shape;1338;p71"/>
          <p:cNvSpPr txBox="1"/>
          <p:nvPr>
            <p:ph idx="4294967295" type="body"/>
          </p:nvPr>
        </p:nvSpPr>
        <p:spPr>
          <a:xfrm>
            <a:off x="533400" y="2069216"/>
            <a:ext cx="5208600" cy="2284500"/>
          </a:xfrm>
          <a:prstGeom prst="rect">
            <a:avLst/>
          </a:prstGeom>
          <a:noFill/>
          <a:ln>
            <a:noFill/>
          </a:ln>
        </p:spPr>
        <p:txBody>
          <a:bodyPr anchorCtr="0" anchor="t" bIns="45700" lIns="91425" spcFirstLastPara="1" rIns="91425" wrap="square" tIns="45700">
            <a:normAutofit/>
          </a:bodyPr>
          <a:lstStyle/>
          <a:p>
            <a:pPr indent="-177800" lvl="0" marL="228600" rtl="0" algn="l">
              <a:lnSpc>
                <a:spcPct val="90000"/>
              </a:lnSpc>
              <a:spcBef>
                <a:spcPts val="0"/>
              </a:spcBef>
              <a:spcAft>
                <a:spcPts val="0"/>
              </a:spcAft>
              <a:buClr>
                <a:srgbClr val="625852"/>
              </a:buClr>
              <a:buSzPts val="1400"/>
              <a:buChar char="●"/>
            </a:pPr>
            <a:r>
              <a:rPr lang="en-ZA" sz="1400"/>
              <a:t>No single way to perform a financial feasibility analysis and it can be:</a:t>
            </a:r>
            <a:endParaRPr sz="1400"/>
          </a:p>
          <a:p>
            <a:pPr indent="-203200" lvl="1" marL="685800" rtl="0" algn="l">
              <a:lnSpc>
                <a:spcPct val="90000"/>
              </a:lnSpc>
              <a:spcBef>
                <a:spcPts val="500"/>
              </a:spcBef>
              <a:spcAft>
                <a:spcPts val="0"/>
              </a:spcAft>
              <a:buClr>
                <a:srgbClr val="4A92DB"/>
              </a:buClr>
              <a:buSzPts val="1400"/>
              <a:buChar char="●"/>
            </a:pPr>
            <a:r>
              <a:rPr lang="en-ZA" sz="1400"/>
              <a:t>A complex and rigorous assessment (e.g., detailed return on investment model)</a:t>
            </a:r>
            <a:endParaRPr sz="1400"/>
          </a:p>
          <a:p>
            <a:pPr indent="-203200" lvl="1" marL="685800" rtl="0" algn="l">
              <a:lnSpc>
                <a:spcPct val="90000"/>
              </a:lnSpc>
              <a:spcBef>
                <a:spcPts val="500"/>
              </a:spcBef>
              <a:spcAft>
                <a:spcPts val="0"/>
              </a:spcAft>
              <a:buClr>
                <a:srgbClr val="4A92DB"/>
              </a:buClr>
              <a:buSzPts val="1400"/>
              <a:buChar char="●"/>
            </a:pPr>
            <a:r>
              <a:rPr lang="en-ZA" sz="1400"/>
              <a:t>A simple analysis (e.g., checklist of financial costs and benefits)</a:t>
            </a:r>
            <a:endParaRPr sz="1400"/>
          </a:p>
          <a:p>
            <a:pPr indent="-177800" lvl="0" marL="228600" rtl="0" algn="l">
              <a:lnSpc>
                <a:spcPct val="90000"/>
              </a:lnSpc>
              <a:spcBef>
                <a:spcPts val="1000"/>
              </a:spcBef>
              <a:spcAft>
                <a:spcPts val="1200"/>
              </a:spcAft>
              <a:buClr>
                <a:srgbClr val="625852"/>
              </a:buClr>
              <a:buSzPts val="1400"/>
              <a:buChar char="●"/>
            </a:pPr>
            <a:r>
              <a:rPr lang="en-ZA" sz="1400"/>
              <a:t>Method applied depends on the data available</a:t>
            </a:r>
            <a:endParaRPr sz="1400"/>
          </a:p>
        </p:txBody>
      </p:sp>
      <p:grpSp>
        <p:nvGrpSpPr>
          <p:cNvPr id="1339" name="Google Shape;1339;p71"/>
          <p:cNvGrpSpPr/>
          <p:nvPr/>
        </p:nvGrpSpPr>
        <p:grpSpPr>
          <a:xfrm>
            <a:off x="6766392" y="2256334"/>
            <a:ext cx="1700706" cy="561700"/>
            <a:chOff x="1694223" y="2390887"/>
            <a:chExt cx="1700706" cy="748933"/>
          </a:xfrm>
        </p:grpSpPr>
        <p:sp>
          <p:nvSpPr>
            <p:cNvPr id="1340" name="Google Shape;1340;p71"/>
            <p:cNvSpPr/>
            <p:nvPr/>
          </p:nvSpPr>
          <p:spPr>
            <a:xfrm>
              <a:off x="1694223" y="2390887"/>
              <a:ext cx="1700706" cy="748933"/>
            </a:xfrm>
            <a:prstGeom prst="roundRect">
              <a:avLst>
                <a:gd fmla="val 16667" name="adj"/>
              </a:avLst>
            </a:prstGeom>
            <a:solidFill>
              <a:schemeClr val="dk2"/>
            </a:solidFill>
            <a:ln cap="flat" cmpd="sng" w="12700">
              <a:solidFill>
                <a:schemeClr val="dk2"/>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sz="800">
                <a:latin typeface="Open Sans"/>
                <a:ea typeface="Open Sans"/>
                <a:cs typeface="Open Sans"/>
                <a:sym typeface="Open Sans"/>
              </a:endParaRPr>
            </a:p>
          </p:txBody>
        </p:sp>
        <p:sp>
          <p:nvSpPr>
            <p:cNvPr id="1341" name="Google Shape;1341;p71"/>
            <p:cNvSpPr txBox="1"/>
            <p:nvPr/>
          </p:nvSpPr>
          <p:spPr>
            <a:xfrm>
              <a:off x="1730783" y="2427447"/>
              <a:ext cx="1627586" cy="675813"/>
            </a:xfrm>
            <a:prstGeom prst="rect">
              <a:avLst/>
            </a:prstGeom>
            <a:solidFill>
              <a:schemeClr val="dk2"/>
            </a:solidFill>
            <a:ln cap="flat" cmpd="sng" w="9525">
              <a:solidFill>
                <a:schemeClr val="dk2"/>
              </a:solidFill>
              <a:prstDash val="solid"/>
              <a:round/>
              <a:headEnd len="sm" w="sm" type="none"/>
              <a:tailEnd len="sm" w="sm" type="none"/>
            </a:ln>
          </p:spPr>
          <p:txBody>
            <a:bodyPr anchorCtr="0" anchor="ctr" bIns="49525" lIns="49525" spcFirstLastPara="1" rIns="49525" wrap="square" tIns="49525">
              <a:noAutofit/>
            </a:bodyPr>
            <a:lstStyle/>
            <a:p>
              <a:pPr indent="0" lvl="0" marL="0" marR="0" rtl="0" algn="ctr">
                <a:lnSpc>
                  <a:spcPct val="90000"/>
                </a:lnSpc>
                <a:spcBef>
                  <a:spcPts val="0"/>
                </a:spcBef>
                <a:spcAft>
                  <a:spcPts val="0"/>
                </a:spcAft>
                <a:buClr>
                  <a:schemeClr val="lt1"/>
                </a:buClr>
                <a:buSzPts val="1300"/>
                <a:buFont typeface="Arial"/>
                <a:buNone/>
              </a:pPr>
              <a:r>
                <a:rPr lang="en-ZA" sz="800">
                  <a:solidFill>
                    <a:schemeClr val="lt1"/>
                  </a:solidFill>
                  <a:latin typeface="Open Sans"/>
                  <a:ea typeface="Open Sans"/>
                  <a:cs typeface="Open Sans"/>
                  <a:sym typeface="Open Sans"/>
                </a:rPr>
                <a:t>Existing calculations of costs and benefits done during the policy design</a:t>
              </a:r>
              <a:endParaRPr sz="800">
                <a:solidFill>
                  <a:schemeClr val="lt1"/>
                </a:solidFill>
                <a:latin typeface="Open Sans"/>
                <a:ea typeface="Open Sans"/>
                <a:cs typeface="Open Sans"/>
                <a:sym typeface="Open Sans"/>
              </a:endParaRPr>
            </a:p>
          </p:txBody>
        </p:sp>
      </p:grpSp>
      <p:grpSp>
        <p:nvGrpSpPr>
          <p:cNvPr id="1342" name="Google Shape;1342;p71"/>
          <p:cNvGrpSpPr/>
          <p:nvPr/>
        </p:nvGrpSpPr>
        <p:grpSpPr>
          <a:xfrm>
            <a:off x="6766392" y="2874857"/>
            <a:ext cx="1700706" cy="434980"/>
            <a:chOff x="1694223" y="2590012"/>
            <a:chExt cx="1700706" cy="597687"/>
          </a:xfrm>
        </p:grpSpPr>
        <p:sp>
          <p:nvSpPr>
            <p:cNvPr id="1343" name="Google Shape;1343;p71"/>
            <p:cNvSpPr/>
            <p:nvPr/>
          </p:nvSpPr>
          <p:spPr>
            <a:xfrm>
              <a:off x="1694223" y="2590012"/>
              <a:ext cx="1700706" cy="597687"/>
            </a:xfrm>
            <a:prstGeom prst="roundRect">
              <a:avLst>
                <a:gd fmla="val 16667" name="adj"/>
              </a:avLst>
            </a:prstGeom>
            <a:solidFill>
              <a:schemeClr val="dk1"/>
            </a:solidFill>
            <a:ln cap="flat" cmpd="sng" w="12700">
              <a:solidFill>
                <a:schemeClr val="dk1"/>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sz="800">
                <a:latin typeface="Open Sans"/>
                <a:ea typeface="Open Sans"/>
                <a:cs typeface="Open Sans"/>
                <a:sym typeface="Open Sans"/>
              </a:endParaRPr>
            </a:p>
          </p:txBody>
        </p:sp>
        <p:sp>
          <p:nvSpPr>
            <p:cNvPr id="1344" name="Google Shape;1344;p71"/>
            <p:cNvSpPr txBox="1"/>
            <p:nvPr/>
          </p:nvSpPr>
          <p:spPr>
            <a:xfrm>
              <a:off x="1723400" y="2619189"/>
              <a:ext cx="1642352" cy="539333"/>
            </a:xfrm>
            <a:prstGeom prst="rect">
              <a:avLst/>
            </a:prstGeom>
            <a:solidFill>
              <a:schemeClr val="dk1"/>
            </a:solidFill>
            <a:ln cap="flat" cmpd="sng" w="9525">
              <a:solidFill>
                <a:schemeClr val="dk1"/>
              </a:solidFill>
              <a:prstDash val="solid"/>
              <a:round/>
              <a:headEnd len="sm" w="sm" type="none"/>
              <a:tailEnd len="sm" w="sm" type="none"/>
            </a:ln>
          </p:spPr>
          <p:txBody>
            <a:bodyPr anchorCtr="0" anchor="ctr" bIns="49525" lIns="49525" spcFirstLastPara="1" rIns="49525" wrap="square" tIns="49525">
              <a:noAutofit/>
            </a:bodyPr>
            <a:lstStyle/>
            <a:p>
              <a:pPr indent="0" lvl="0" marL="0" marR="0" rtl="0" algn="ctr">
                <a:lnSpc>
                  <a:spcPct val="90000"/>
                </a:lnSpc>
                <a:spcBef>
                  <a:spcPts val="0"/>
                </a:spcBef>
                <a:spcAft>
                  <a:spcPts val="0"/>
                </a:spcAft>
                <a:buClr>
                  <a:schemeClr val="lt1"/>
                </a:buClr>
                <a:buSzPts val="1300"/>
                <a:buFont typeface="Arial"/>
                <a:buNone/>
              </a:pPr>
              <a:r>
                <a:rPr lang="en-ZA" sz="800">
                  <a:solidFill>
                    <a:schemeClr val="lt1"/>
                  </a:solidFill>
                  <a:latin typeface="Open Sans"/>
                  <a:ea typeface="Open Sans"/>
                  <a:cs typeface="Open Sans"/>
                  <a:sym typeface="Open Sans"/>
                </a:rPr>
                <a:t>Implementation cost analysis</a:t>
              </a:r>
              <a:endParaRPr sz="800">
                <a:solidFill>
                  <a:schemeClr val="lt1"/>
                </a:solidFill>
                <a:latin typeface="Open Sans"/>
                <a:ea typeface="Open Sans"/>
                <a:cs typeface="Open Sans"/>
                <a:sym typeface="Open Sans"/>
              </a:endParaRPr>
            </a:p>
          </p:txBody>
        </p:sp>
      </p:grpSp>
      <p:grpSp>
        <p:nvGrpSpPr>
          <p:cNvPr id="1345" name="Google Shape;1345;p71"/>
          <p:cNvGrpSpPr/>
          <p:nvPr/>
        </p:nvGrpSpPr>
        <p:grpSpPr>
          <a:xfrm>
            <a:off x="6766392" y="3357445"/>
            <a:ext cx="1700706" cy="349366"/>
            <a:chOff x="1694223" y="2443776"/>
            <a:chExt cx="1700706" cy="796041"/>
          </a:xfrm>
        </p:grpSpPr>
        <p:sp>
          <p:nvSpPr>
            <p:cNvPr id="1346" name="Google Shape;1346;p71"/>
            <p:cNvSpPr/>
            <p:nvPr/>
          </p:nvSpPr>
          <p:spPr>
            <a:xfrm>
              <a:off x="1694223" y="2443776"/>
              <a:ext cx="1700706" cy="796041"/>
            </a:xfrm>
            <a:prstGeom prst="roundRect">
              <a:avLst>
                <a:gd fmla="val 16667" name="adj"/>
              </a:avLst>
            </a:prstGeom>
            <a:solidFill>
              <a:srgbClr val="3E8DEB"/>
            </a:solidFill>
            <a:ln cap="flat" cmpd="sng" w="12700">
              <a:solidFill>
                <a:srgbClr val="3E8DEB"/>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sz="800">
                <a:latin typeface="Open Sans"/>
                <a:ea typeface="Open Sans"/>
                <a:cs typeface="Open Sans"/>
                <a:sym typeface="Open Sans"/>
              </a:endParaRPr>
            </a:p>
          </p:txBody>
        </p:sp>
        <p:sp>
          <p:nvSpPr>
            <p:cNvPr id="1347" name="Google Shape;1347;p71"/>
            <p:cNvSpPr txBox="1"/>
            <p:nvPr/>
          </p:nvSpPr>
          <p:spPr>
            <a:xfrm>
              <a:off x="1733083" y="2482636"/>
              <a:ext cx="1622986" cy="718321"/>
            </a:xfrm>
            <a:prstGeom prst="rect">
              <a:avLst/>
            </a:prstGeom>
            <a:solidFill>
              <a:schemeClr val="accent2"/>
            </a:solidFill>
            <a:ln cap="flat" cmpd="sng" w="9525">
              <a:solidFill>
                <a:schemeClr val="accent2"/>
              </a:solidFill>
              <a:prstDash val="solid"/>
              <a:round/>
              <a:headEnd len="sm" w="sm" type="none"/>
              <a:tailEnd len="sm" w="sm" type="none"/>
            </a:ln>
          </p:spPr>
          <p:txBody>
            <a:bodyPr anchorCtr="0" anchor="ctr" bIns="49525" lIns="49525" spcFirstLastPara="1" rIns="49525" wrap="square" tIns="49525">
              <a:noAutofit/>
            </a:bodyPr>
            <a:lstStyle/>
            <a:p>
              <a:pPr indent="0" lvl="0" marL="0" marR="0" rtl="0" algn="ctr">
                <a:lnSpc>
                  <a:spcPct val="90000"/>
                </a:lnSpc>
                <a:spcBef>
                  <a:spcPts val="0"/>
                </a:spcBef>
                <a:spcAft>
                  <a:spcPts val="0"/>
                </a:spcAft>
                <a:buClr>
                  <a:schemeClr val="lt1"/>
                </a:buClr>
                <a:buSzPts val="1300"/>
                <a:buFont typeface="Arial"/>
                <a:buNone/>
              </a:pPr>
              <a:r>
                <a:rPr lang="en-ZA" sz="800">
                  <a:solidFill>
                    <a:schemeClr val="lt1"/>
                  </a:solidFill>
                  <a:latin typeface="Open Sans"/>
                  <a:ea typeface="Open Sans"/>
                  <a:cs typeface="Open Sans"/>
                  <a:sym typeface="Open Sans"/>
                </a:rPr>
                <a:t>Existing national cost studies</a:t>
              </a:r>
              <a:endParaRPr sz="800">
                <a:solidFill>
                  <a:schemeClr val="lt1"/>
                </a:solidFill>
                <a:latin typeface="Open Sans"/>
                <a:ea typeface="Open Sans"/>
                <a:cs typeface="Open Sans"/>
                <a:sym typeface="Open Sans"/>
              </a:endParaRPr>
            </a:p>
          </p:txBody>
        </p:sp>
      </p:grpSp>
      <p:grpSp>
        <p:nvGrpSpPr>
          <p:cNvPr id="1348" name="Google Shape;1348;p71"/>
          <p:cNvGrpSpPr/>
          <p:nvPr/>
        </p:nvGrpSpPr>
        <p:grpSpPr>
          <a:xfrm>
            <a:off x="6766392" y="3756191"/>
            <a:ext cx="1700706" cy="287081"/>
            <a:chOff x="1694223" y="2153819"/>
            <a:chExt cx="1700706" cy="1195375"/>
          </a:xfrm>
        </p:grpSpPr>
        <p:sp>
          <p:nvSpPr>
            <p:cNvPr id="1349" name="Google Shape;1349;p71"/>
            <p:cNvSpPr/>
            <p:nvPr/>
          </p:nvSpPr>
          <p:spPr>
            <a:xfrm>
              <a:off x="1694223" y="2153819"/>
              <a:ext cx="1700706" cy="1195375"/>
            </a:xfrm>
            <a:prstGeom prst="roundRect">
              <a:avLst>
                <a:gd fmla="val 16667" name="adj"/>
              </a:avLst>
            </a:prstGeom>
            <a:solidFill>
              <a:schemeClr val="accent3"/>
            </a:solidFill>
            <a:ln cap="flat" cmpd="sng" w="12700">
              <a:solidFill>
                <a:schemeClr val="accent3"/>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sz="800">
                <a:solidFill>
                  <a:schemeClr val="dk2"/>
                </a:solidFill>
                <a:latin typeface="Open Sans"/>
                <a:ea typeface="Open Sans"/>
                <a:cs typeface="Open Sans"/>
                <a:sym typeface="Open Sans"/>
              </a:endParaRPr>
            </a:p>
          </p:txBody>
        </p:sp>
        <p:sp>
          <p:nvSpPr>
            <p:cNvPr id="1350" name="Google Shape;1350;p71"/>
            <p:cNvSpPr txBox="1"/>
            <p:nvPr/>
          </p:nvSpPr>
          <p:spPr>
            <a:xfrm>
              <a:off x="1752576" y="2212172"/>
              <a:ext cx="1584000" cy="1078669"/>
            </a:xfrm>
            <a:prstGeom prst="rect">
              <a:avLst/>
            </a:prstGeom>
            <a:solidFill>
              <a:schemeClr val="accent3"/>
            </a:solidFill>
            <a:ln cap="flat" cmpd="sng" w="9525">
              <a:solidFill>
                <a:schemeClr val="accent3"/>
              </a:solidFill>
              <a:prstDash val="solid"/>
              <a:round/>
              <a:headEnd len="sm" w="sm" type="none"/>
              <a:tailEnd len="sm" w="sm" type="none"/>
            </a:ln>
          </p:spPr>
          <p:txBody>
            <a:bodyPr anchorCtr="0" anchor="ctr" bIns="49525" lIns="49525" spcFirstLastPara="1" rIns="49525" wrap="square" tIns="49525">
              <a:noAutofit/>
            </a:bodyPr>
            <a:lstStyle/>
            <a:p>
              <a:pPr indent="0" lvl="0" marL="0" marR="0" rtl="0" algn="ctr">
                <a:lnSpc>
                  <a:spcPct val="90000"/>
                </a:lnSpc>
                <a:spcBef>
                  <a:spcPts val="0"/>
                </a:spcBef>
                <a:spcAft>
                  <a:spcPts val="0"/>
                </a:spcAft>
                <a:buClr>
                  <a:schemeClr val="dk1"/>
                </a:buClr>
                <a:buSzPts val="1300"/>
                <a:buFont typeface="Arial"/>
                <a:buNone/>
              </a:pPr>
              <a:r>
                <a:rPr lang="en-ZA" sz="800">
                  <a:solidFill>
                    <a:schemeClr val="dk2"/>
                  </a:solidFill>
                  <a:latin typeface="Open Sans"/>
                  <a:ea typeface="Open Sans"/>
                  <a:cs typeface="Open Sans"/>
                  <a:sym typeface="Open Sans"/>
                </a:rPr>
                <a:t>Global cost studies</a:t>
              </a:r>
              <a:endParaRPr sz="800">
                <a:solidFill>
                  <a:schemeClr val="dk2"/>
                </a:solidFill>
                <a:latin typeface="Open Sans"/>
                <a:ea typeface="Open Sans"/>
                <a:cs typeface="Open Sans"/>
                <a:sym typeface="Open Sans"/>
              </a:endParaRPr>
            </a:p>
          </p:txBody>
        </p:sp>
      </p:grpSp>
      <p:grpSp>
        <p:nvGrpSpPr>
          <p:cNvPr id="1351" name="Google Shape;1351;p71"/>
          <p:cNvGrpSpPr/>
          <p:nvPr/>
        </p:nvGrpSpPr>
        <p:grpSpPr>
          <a:xfrm>
            <a:off x="6766392" y="4092653"/>
            <a:ext cx="1700706" cy="266000"/>
            <a:chOff x="1694223" y="972063"/>
            <a:chExt cx="1700706" cy="2390751"/>
          </a:xfrm>
        </p:grpSpPr>
        <p:sp>
          <p:nvSpPr>
            <p:cNvPr id="1352" name="Google Shape;1352;p71"/>
            <p:cNvSpPr/>
            <p:nvPr/>
          </p:nvSpPr>
          <p:spPr>
            <a:xfrm>
              <a:off x="1694223" y="972063"/>
              <a:ext cx="1700706" cy="2390751"/>
            </a:xfrm>
            <a:prstGeom prst="roundRect">
              <a:avLst>
                <a:gd fmla="val 16667" name="adj"/>
              </a:avLst>
            </a:prstGeom>
            <a:solidFill>
              <a:schemeClr val="lt2"/>
            </a:solidFill>
            <a:ln cap="flat" cmpd="sng" w="12700">
              <a:solidFill>
                <a:schemeClr val="lt2"/>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sz="800">
                <a:solidFill>
                  <a:schemeClr val="dk2"/>
                </a:solidFill>
                <a:latin typeface="Open Sans"/>
                <a:ea typeface="Open Sans"/>
                <a:cs typeface="Open Sans"/>
                <a:sym typeface="Open Sans"/>
              </a:endParaRPr>
            </a:p>
          </p:txBody>
        </p:sp>
        <p:sp>
          <p:nvSpPr>
            <p:cNvPr id="1353" name="Google Shape;1353;p71"/>
            <p:cNvSpPr txBox="1"/>
            <p:nvPr/>
          </p:nvSpPr>
          <p:spPr>
            <a:xfrm>
              <a:off x="1777245" y="1055085"/>
              <a:ext cx="1534662" cy="2224707"/>
            </a:xfrm>
            <a:prstGeom prst="rect">
              <a:avLst/>
            </a:prstGeom>
            <a:solidFill>
              <a:schemeClr val="lt2"/>
            </a:solidFill>
            <a:ln cap="flat" cmpd="sng" w="9525">
              <a:solidFill>
                <a:schemeClr val="lt2"/>
              </a:solidFill>
              <a:prstDash val="solid"/>
              <a:round/>
              <a:headEnd len="sm" w="sm" type="none"/>
              <a:tailEnd len="sm" w="sm" type="none"/>
            </a:ln>
          </p:spPr>
          <p:txBody>
            <a:bodyPr anchorCtr="0" anchor="ctr" bIns="49525" lIns="49525" spcFirstLastPara="1" rIns="49525" wrap="square" tIns="49525">
              <a:noAutofit/>
            </a:bodyPr>
            <a:lstStyle/>
            <a:p>
              <a:pPr indent="0" lvl="0" marL="0" marR="0" rtl="0" algn="ctr">
                <a:lnSpc>
                  <a:spcPct val="90000"/>
                </a:lnSpc>
                <a:spcBef>
                  <a:spcPts val="0"/>
                </a:spcBef>
                <a:spcAft>
                  <a:spcPts val="0"/>
                </a:spcAft>
                <a:buClr>
                  <a:schemeClr val="dk1"/>
                </a:buClr>
                <a:buSzPts val="1300"/>
                <a:buFont typeface="Arial"/>
                <a:buNone/>
              </a:pPr>
              <a:r>
                <a:rPr lang="en-ZA" sz="800">
                  <a:solidFill>
                    <a:schemeClr val="dk2"/>
                  </a:solidFill>
                  <a:latin typeface="Open Sans"/>
                  <a:ea typeface="Open Sans"/>
                  <a:cs typeface="Open Sans"/>
                  <a:sym typeface="Open Sans"/>
                </a:rPr>
                <a:t>Expert judgement</a:t>
              </a:r>
              <a:endParaRPr sz="800">
                <a:solidFill>
                  <a:schemeClr val="dk2"/>
                </a:solidFill>
                <a:latin typeface="Open Sans"/>
                <a:ea typeface="Open Sans"/>
                <a:cs typeface="Open Sans"/>
                <a:sym typeface="Open Sans"/>
              </a:endParaRPr>
            </a:p>
          </p:txBody>
        </p:sp>
      </p:grpSp>
      <p:sp>
        <p:nvSpPr>
          <p:cNvPr id="1354" name="Google Shape;1354;p71"/>
          <p:cNvSpPr txBox="1"/>
          <p:nvPr/>
        </p:nvSpPr>
        <p:spPr>
          <a:xfrm>
            <a:off x="6103125" y="1953450"/>
            <a:ext cx="2692500" cy="27697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ZA" sz="1200">
                <a:solidFill>
                  <a:schemeClr val="dk1"/>
                </a:solidFill>
                <a:latin typeface="Open Sans"/>
                <a:ea typeface="Open Sans"/>
                <a:cs typeface="Open Sans"/>
                <a:sym typeface="Open Sans"/>
              </a:rPr>
              <a:t>Information source</a:t>
            </a:r>
            <a:endParaRPr b="1" sz="1200">
              <a:latin typeface="Open Sans"/>
              <a:ea typeface="Open Sans"/>
              <a:cs typeface="Open Sans"/>
              <a:sym typeface="Open Sans"/>
            </a:endParaRPr>
          </a:p>
        </p:txBody>
      </p:sp>
      <p:sp>
        <p:nvSpPr>
          <p:cNvPr id="1355" name="Google Shape;1355;p71"/>
          <p:cNvSpPr/>
          <p:nvPr/>
        </p:nvSpPr>
        <p:spPr>
          <a:xfrm>
            <a:off x="6051478" y="2359954"/>
            <a:ext cx="631800" cy="2042100"/>
          </a:xfrm>
          <a:prstGeom prst="downArrow">
            <a:avLst>
              <a:gd fmla="val 50000" name="adj1"/>
              <a:gd fmla="val 50000" name="adj2"/>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sz="800">
              <a:latin typeface="Open Sans"/>
              <a:ea typeface="Open Sans"/>
              <a:cs typeface="Open Sans"/>
              <a:sym typeface="Open Sans"/>
            </a:endParaRPr>
          </a:p>
        </p:txBody>
      </p:sp>
      <p:sp>
        <p:nvSpPr>
          <p:cNvPr id="1356" name="Google Shape;1356;p71"/>
          <p:cNvSpPr txBox="1"/>
          <p:nvPr/>
        </p:nvSpPr>
        <p:spPr>
          <a:xfrm rot="5400000">
            <a:off x="5491150" y="3002100"/>
            <a:ext cx="1752600" cy="315900"/>
          </a:xfrm>
          <a:prstGeom prst="rect">
            <a:avLst/>
          </a:prstGeom>
          <a:gradFill>
            <a:gsLst>
              <a:gs pos="0">
                <a:schemeClr val="dk2"/>
              </a:gs>
              <a:gs pos="100000">
                <a:srgbClr val="F2F2F2"/>
              </a:gs>
            </a:gsLst>
            <a:lin ang="2700006"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800">
              <a:latin typeface="Open Sans"/>
              <a:ea typeface="Open Sans"/>
              <a:cs typeface="Open Sans"/>
              <a:sym typeface="Open Sans"/>
            </a:endParaRPr>
          </a:p>
        </p:txBody>
      </p:sp>
      <p:sp>
        <p:nvSpPr>
          <p:cNvPr id="1357" name="Google Shape;1357;p71"/>
          <p:cNvSpPr txBox="1"/>
          <p:nvPr>
            <p:ph type="title"/>
          </p:nvPr>
        </p:nvSpPr>
        <p:spPr>
          <a:xfrm>
            <a:off x="311700" y="216425"/>
            <a:ext cx="8520600" cy="572700"/>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rgbClr val="625852"/>
              </a:buClr>
              <a:buSzPct val="100000"/>
              <a:buFont typeface="Arial"/>
              <a:buNone/>
            </a:pPr>
            <a:r>
              <a:rPr lang="en-ZA" sz="2600"/>
              <a:t>8.4 Account for financial feasibility (1/6)</a:t>
            </a:r>
            <a:endParaRPr sz="2600"/>
          </a:p>
          <a:p>
            <a:pPr indent="0" lvl="0" marL="0" rtl="0" algn="l">
              <a:lnSpc>
                <a:spcPct val="90000"/>
              </a:lnSpc>
              <a:spcBef>
                <a:spcPts val="0"/>
              </a:spcBef>
              <a:spcAft>
                <a:spcPts val="0"/>
              </a:spcAft>
              <a:buClr>
                <a:srgbClr val="625852"/>
              </a:buClr>
              <a:buSzPct val="114285"/>
              <a:buFont typeface="Arial"/>
              <a:buNone/>
            </a:pPr>
            <a:r>
              <a:t/>
            </a:r>
            <a:endParaRPr/>
          </a:p>
        </p:txBody>
      </p:sp>
      <p:sp>
        <p:nvSpPr>
          <p:cNvPr id="1358" name="Google Shape;1358;p71"/>
          <p:cNvSpPr/>
          <p:nvPr/>
        </p:nvSpPr>
        <p:spPr>
          <a:xfrm>
            <a:off x="1011538" y="789125"/>
            <a:ext cx="1479315" cy="912020"/>
          </a:xfrm>
          <a:custGeom>
            <a:rect b="b" l="l" r="r" t="t"/>
            <a:pathLst>
              <a:path extrusionOk="0" h="854351" w="1248367">
                <a:moveTo>
                  <a:pt x="0" y="85435"/>
                </a:moveTo>
                <a:cubicBezTo>
                  <a:pt x="0" y="38251"/>
                  <a:pt x="38251" y="0"/>
                  <a:pt x="85435" y="0"/>
                </a:cubicBezTo>
                <a:lnTo>
                  <a:pt x="1162932" y="0"/>
                </a:lnTo>
                <a:cubicBezTo>
                  <a:pt x="1210116" y="0"/>
                  <a:pt x="1248367" y="38251"/>
                  <a:pt x="1248367" y="85435"/>
                </a:cubicBezTo>
                <a:lnTo>
                  <a:pt x="1248367" y="768916"/>
                </a:lnTo>
                <a:cubicBezTo>
                  <a:pt x="1248367" y="816100"/>
                  <a:pt x="1210116" y="854351"/>
                  <a:pt x="1162932" y="854351"/>
                </a:cubicBezTo>
                <a:lnTo>
                  <a:pt x="85435" y="854351"/>
                </a:lnTo>
                <a:cubicBezTo>
                  <a:pt x="38251" y="854351"/>
                  <a:pt x="0" y="816100"/>
                  <a:pt x="0" y="768916"/>
                </a:cubicBezTo>
                <a:lnTo>
                  <a:pt x="0" y="85435"/>
                </a:lnTo>
                <a:close/>
              </a:path>
            </a:pathLst>
          </a:custGeom>
          <a:solidFill>
            <a:schemeClr val="lt2"/>
          </a:solidFill>
          <a:ln cap="flat" cmpd="sng" w="9525">
            <a:solidFill>
              <a:srgbClr val="A5A5A5"/>
            </a:solidFill>
            <a:prstDash val="solid"/>
            <a:miter lim="800000"/>
            <a:headEnd len="sm" w="sm" type="none"/>
            <a:tailEnd len="sm" w="sm" type="none"/>
          </a:ln>
        </p:spPr>
        <p:txBody>
          <a:bodyPr anchorCtr="0" anchor="ctr" bIns="74550" lIns="74550" spcFirstLastPara="1" rIns="74550" wrap="square" tIns="74550">
            <a:noAutofit/>
          </a:bodyPr>
          <a:lstStyle/>
          <a:p>
            <a:pPr indent="0" lvl="0" marL="0" marR="0" rtl="0" algn="ctr">
              <a:lnSpc>
                <a:spcPct val="90000"/>
              </a:lnSpc>
              <a:spcBef>
                <a:spcPts val="0"/>
              </a:spcBef>
              <a:spcAft>
                <a:spcPts val="0"/>
              </a:spcAft>
              <a:buNone/>
            </a:pPr>
            <a:r>
              <a:rPr lang="en-ZA" sz="800">
                <a:solidFill>
                  <a:srgbClr val="3F3F3F"/>
                </a:solidFill>
                <a:latin typeface="Open Sans"/>
                <a:ea typeface="Open Sans"/>
                <a:cs typeface="Open Sans"/>
                <a:sym typeface="Open Sans"/>
              </a:rPr>
              <a:t>Estimate the maximum implementation potential of the policy</a:t>
            </a:r>
            <a:endParaRPr sz="800">
              <a:solidFill>
                <a:srgbClr val="3F3F3F"/>
              </a:solidFill>
              <a:latin typeface="Open Sans"/>
              <a:ea typeface="Open Sans"/>
              <a:cs typeface="Open Sans"/>
              <a:sym typeface="Open Sans"/>
            </a:endParaRPr>
          </a:p>
        </p:txBody>
      </p:sp>
      <p:sp>
        <p:nvSpPr>
          <p:cNvPr id="1359" name="Google Shape;1359;p71"/>
          <p:cNvSpPr/>
          <p:nvPr/>
        </p:nvSpPr>
        <p:spPr>
          <a:xfrm>
            <a:off x="2892075" y="789125"/>
            <a:ext cx="1479315" cy="912020"/>
          </a:xfrm>
          <a:custGeom>
            <a:rect b="b" l="l" r="r" t="t"/>
            <a:pathLst>
              <a:path extrusionOk="0" h="854351" w="1248367">
                <a:moveTo>
                  <a:pt x="0" y="85435"/>
                </a:moveTo>
                <a:cubicBezTo>
                  <a:pt x="0" y="38251"/>
                  <a:pt x="38251" y="0"/>
                  <a:pt x="85435" y="0"/>
                </a:cubicBezTo>
                <a:lnTo>
                  <a:pt x="1162932" y="0"/>
                </a:lnTo>
                <a:cubicBezTo>
                  <a:pt x="1210116" y="0"/>
                  <a:pt x="1248367" y="38251"/>
                  <a:pt x="1248367" y="85435"/>
                </a:cubicBezTo>
                <a:lnTo>
                  <a:pt x="1248367" y="768916"/>
                </a:lnTo>
                <a:cubicBezTo>
                  <a:pt x="1248367" y="816100"/>
                  <a:pt x="1210116" y="854351"/>
                  <a:pt x="1162932" y="854351"/>
                </a:cubicBezTo>
                <a:lnTo>
                  <a:pt x="85435" y="854351"/>
                </a:lnTo>
                <a:cubicBezTo>
                  <a:pt x="38251" y="854351"/>
                  <a:pt x="0" y="816100"/>
                  <a:pt x="0" y="768916"/>
                </a:cubicBezTo>
                <a:lnTo>
                  <a:pt x="0" y="85435"/>
                </a:lnTo>
                <a:close/>
              </a:path>
            </a:pathLst>
          </a:custGeom>
          <a:solidFill>
            <a:schemeClr val="lt2"/>
          </a:solidFill>
          <a:ln cap="flat" cmpd="sng" w="9525">
            <a:solidFill>
              <a:srgbClr val="A5A5A5"/>
            </a:solidFill>
            <a:prstDash val="solid"/>
            <a:miter lim="800000"/>
            <a:headEnd len="sm" w="sm" type="none"/>
            <a:tailEnd len="sm" w="sm" type="none"/>
          </a:ln>
        </p:spPr>
        <p:txBody>
          <a:bodyPr anchorCtr="0" anchor="ctr" bIns="74550" lIns="74550" spcFirstLastPara="1" rIns="74550" wrap="square" tIns="74550">
            <a:noAutofit/>
          </a:bodyPr>
          <a:lstStyle/>
          <a:p>
            <a:pPr indent="0" lvl="0" marL="0" marR="0" rtl="0" algn="ctr">
              <a:lnSpc>
                <a:spcPct val="90000"/>
              </a:lnSpc>
              <a:spcBef>
                <a:spcPts val="0"/>
              </a:spcBef>
              <a:spcAft>
                <a:spcPts val="0"/>
              </a:spcAft>
              <a:buNone/>
            </a:pPr>
            <a:r>
              <a:rPr lang="en-ZA" sz="800">
                <a:solidFill>
                  <a:schemeClr val="dk2"/>
                </a:solidFill>
                <a:latin typeface="Open Sans"/>
                <a:ea typeface="Open Sans"/>
                <a:cs typeface="Open Sans"/>
                <a:sym typeface="Open Sans"/>
              </a:rPr>
              <a:t>Refine the implementation potential bated on policy design characteristics and national circumstances</a:t>
            </a:r>
            <a:endParaRPr sz="800">
              <a:solidFill>
                <a:schemeClr val="dk2"/>
              </a:solidFill>
              <a:latin typeface="Open Sans"/>
              <a:ea typeface="Open Sans"/>
              <a:cs typeface="Open Sans"/>
              <a:sym typeface="Open Sans"/>
            </a:endParaRPr>
          </a:p>
        </p:txBody>
      </p:sp>
      <p:sp>
        <p:nvSpPr>
          <p:cNvPr id="1360" name="Google Shape;1360;p71"/>
          <p:cNvSpPr/>
          <p:nvPr/>
        </p:nvSpPr>
        <p:spPr>
          <a:xfrm>
            <a:off x="6653150" y="789125"/>
            <a:ext cx="1479315" cy="912020"/>
          </a:xfrm>
          <a:custGeom>
            <a:rect b="b" l="l" r="r" t="t"/>
            <a:pathLst>
              <a:path extrusionOk="0" h="854351" w="1248367">
                <a:moveTo>
                  <a:pt x="0" y="85435"/>
                </a:moveTo>
                <a:cubicBezTo>
                  <a:pt x="0" y="38251"/>
                  <a:pt x="38251" y="0"/>
                  <a:pt x="85435" y="0"/>
                </a:cubicBezTo>
                <a:lnTo>
                  <a:pt x="1162932" y="0"/>
                </a:lnTo>
                <a:cubicBezTo>
                  <a:pt x="1210116" y="0"/>
                  <a:pt x="1248367" y="38251"/>
                  <a:pt x="1248367" y="85435"/>
                </a:cubicBezTo>
                <a:lnTo>
                  <a:pt x="1248367" y="768916"/>
                </a:lnTo>
                <a:cubicBezTo>
                  <a:pt x="1248367" y="816100"/>
                  <a:pt x="1210116" y="854351"/>
                  <a:pt x="1162932" y="854351"/>
                </a:cubicBezTo>
                <a:lnTo>
                  <a:pt x="85435" y="854351"/>
                </a:lnTo>
                <a:cubicBezTo>
                  <a:pt x="38251" y="854351"/>
                  <a:pt x="0" y="816100"/>
                  <a:pt x="0" y="768916"/>
                </a:cubicBezTo>
                <a:lnTo>
                  <a:pt x="0" y="85435"/>
                </a:lnTo>
                <a:close/>
              </a:path>
            </a:pathLst>
          </a:custGeom>
          <a:solidFill>
            <a:schemeClr val="lt2"/>
          </a:solidFill>
          <a:ln cap="flat" cmpd="sng" w="12700">
            <a:solidFill>
              <a:srgbClr val="A5A5A5"/>
            </a:solidFill>
            <a:prstDash val="solid"/>
            <a:miter lim="800000"/>
            <a:headEnd len="sm" w="sm" type="none"/>
            <a:tailEnd len="sm" w="sm" type="none"/>
          </a:ln>
        </p:spPr>
        <p:txBody>
          <a:bodyPr anchorCtr="0" anchor="ctr" bIns="74550" lIns="74550" spcFirstLastPara="1" rIns="74550" wrap="square" tIns="74550">
            <a:noAutofit/>
          </a:bodyPr>
          <a:lstStyle/>
          <a:p>
            <a:pPr indent="0" lvl="0" marL="0" marR="0" rtl="0" algn="ctr">
              <a:lnSpc>
                <a:spcPct val="90000"/>
              </a:lnSpc>
              <a:spcBef>
                <a:spcPts val="0"/>
              </a:spcBef>
              <a:spcAft>
                <a:spcPts val="0"/>
              </a:spcAft>
              <a:buNone/>
            </a:pPr>
            <a:r>
              <a:rPr lang="en-ZA" sz="800">
                <a:solidFill>
                  <a:schemeClr val="dk2"/>
                </a:solidFill>
                <a:latin typeface="Open Sans"/>
                <a:ea typeface="Open Sans"/>
                <a:cs typeface="Open Sans"/>
                <a:sym typeface="Open Sans"/>
              </a:rPr>
              <a:t>Refine the implementation potential based on other barriers</a:t>
            </a:r>
            <a:endParaRPr sz="800">
              <a:solidFill>
                <a:schemeClr val="dk2"/>
              </a:solidFill>
              <a:latin typeface="Open Sans"/>
              <a:ea typeface="Open Sans"/>
              <a:cs typeface="Open Sans"/>
              <a:sym typeface="Open Sans"/>
            </a:endParaRPr>
          </a:p>
        </p:txBody>
      </p:sp>
      <p:sp>
        <p:nvSpPr>
          <p:cNvPr id="1361" name="Google Shape;1361;p71"/>
          <p:cNvSpPr/>
          <p:nvPr/>
        </p:nvSpPr>
        <p:spPr>
          <a:xfrm>
            <a:off x="4772612" y="789125"/>
            <a:ext cx="1479315" cy="912020"/>
          </a:xfrm>
          <a:custGeom>
            <a:rect b="b" l="l" r="r" t="t"/>
            <a:pathLst>
              <a:path extrusionOk="0" h="854351" w="1248367">
                <a:moveTo>
                  <a:pt x="0" y="85435"/>
                </a:moveTo>
                <a:cubicBezTo>
                  <a:pt x="0" y="38251"/>
                  <a:pt x="38251" y="0"/>
                  <a:pt x="85435" y="0"/>
                </a:cubicBezTo>
                <a:lnTo>
                  <a:pt x="1162932" y="0"/>
                </a:lnTo>
                <a:cubicBezTo>
                  <a:pt x="1210116" y="0"/>
                  <a:pt x="1248367" y="38251"/>
                  <a:pt x="1248367" y="85435"/>
                </a:cubicBezTo>
                <a:lnTo>
                  <a:pt x="1248367" y="768916"/>
                </a:lnTo>
                <a:cubicBezTo>
                  <a:pt x="1248367" y="816100"/>
                  <a:pt x="1210116" y="854351"/>
                  <a:pt x="1162932" y="854351"/>
                </a:cubicBezTo>
                <a:lnTo>
                  <a:pt x="85435" y="854351"/>
                </a:lnTo>
                <a:cubicBezTo>
                  <a:pt x="38251" y="854351"/>
                  <a:pt x="0" y="816100"/>
                  <a:pt x="0" y="768916"/>
                </a:cubicBezTo>
                <a:lnTo>
                  <a:pt x="0" y="85435"/>
                </a:lnTo>
                <a:close/>
              </a:path>
            </a:pathLst>
          </a:custGeom>
          <a:solidFill>
            <a:schemeClr val="lt2"/>
          </a:solidFill>
          <a:ln cap="flat" cmpd="sng" w="28575">
            <a:solidFill>
              <a:schemeClr val="accent1"/>
            </a:solidFill>
            <a:prstDash val="solid"/>
            <a:miter lim="800000"/>
            <a:headEnd len="sm" w="sm" type="none"/>
            <a:tailEnd len="sm" w="sm" type="none"/>
          </a:ln>
        </p:spPr>
        <p:txBody>
          <a:bodyPr anchorCtr="0" anchor="ctr" bIns="74550" lIns="74550" spcFirstLastPara="1" rIns="74550" wrap="square" tIns="74550">
            <a:noAutofit/>
          </a:bodyPr>
          <a:lstStyle/>
          <a:p>
            <a:pPr indent="0" lvl="0" marL="0" marR="0" rtl="0" algn="ctr">
              <a:lnSpc>
                <a:spcPct val="90000"/>
              </a:lnSpc>
              <a:spcBef>
                <a:spcPts val="0"/>
              </a:spcBef>
              <a:spcAft>
                <a:spcPts val="0"/>
              </a:spcAft>
              <a:buNone/>
            </a:pPr>
            <a:r>
              <a:rPr lang="en-ZA" sz="800">
                <a:solidFill>
                  <a:schemeClr val="dk2"/>
                </a:solidFill>
                <a:latin typeface="Open Sans"/>
                <a:ea typeface="Open Sans"/>
                <a:cs typeface="Open Sans"/>
                <a:sym typeface="Open Sans"/>
              </a:rPr>
              <a:t>Refine the implementation potential based on financial feasibility</a:t>
            </a:r>
            <a:endParaRPr sz="800">
              <a:solidFill>
                <a:schemeClr val="dk2"/>
              </a:solidFill>
              <a:latin typeface="Open Sans"/>
              <a:ea typeface="Open Sans"/>
              <a:cs typeface="Open Sans"/>
              <a:sym typeface="Open Sans"/>
            </a:endParaRPr>
          </a:p>
        </p:txBody>
      </p:sp>
      <p:sp>
        <p:nvSpPr>
          <p:cNvPr id="1362" name="Google Shape;1362;p71"/>
          <p:cNvSpPr/>
          <p:nvPr/>
        </p:nvSpPr>
        <p:spPr>
          <a:xfrm>
            <a:off x="2543939" y="1113943"/>
            <a:ext cx="284502" cy="262382"/>
          </a:xfrm>
          <a:custGeom>
            <a:rect b="b" l="l" r="r" t="t"/>
            <a:pathLst>
              <a:path extrusionOk="0" h="309595" w="264653">
                <a:moveTo>
                  <a:pt x="0" y="61919"/>
                </a:moveTo>
                <a:lnTo>
                  <a:pt x="132327" y="61919"/>
                </a:lnTo>
                <a:lnTo>
                  <a:pt x="132327" y="0"/>
                </a:lnTo>
                <a:lnTo>
                  <a:pt x="264653" y="154798"/>
                </a:lnTo>
                <a:lnTo>
                  <a:pt x="132327" y="309595"/>
                </a:lnTo>
                <a:lnTo>
                  <a:pt x="132327" y="247676"/>
                </a:lnTo>
                <a:lnTo>
                  <a:pt x="0" y="247676"/>
                </a:lnTo>
                <a:lnTo>
                  <a:pt x="0" y="61919"/>
                </a:lnTo>
                <a:close/>
              </a:path>
            </a:pathLst>
          </a:custGeom>
          <a:solidFill>
            <a:schemeClr val="lt2"/>
          </a:solidFill>
          <a:ln>
            <a:noFill/>
          </a:ln>
        </p:spPr>
        <p:txBody>
          <a:bodyPr anchorCtr="0" anchor="ctr" bIns="61900" lIns="0" spcFirstLastPara="1" rIns="79375" wrap="square" tIns="61900">
            <a:noAutofit/>
          </a:bodyPr>
          <a:lstStyle/>
          <a:p>
            <a:pPr indent="0" lvl="0" marL="0" marR="0" rtl="0" algn="ctr">
              <a:lnSpc>
                <a:spcPct val="90000"/>
              </a:lnSpc>
              <a:spcBef>
                <a:spcPts val="0"/>
              </a:spcBef>
              <a:spcAft>
                <a:spcPts val="0"/>
              </a:spcAft>
              <a:buClr>
                <a:srgbClr val="000000"/>
              </a:buClr>
              <a:buSzPts val="1400"/>
              <a:buFont typeface="Arial"/>
              <a:buNone/>
            </a:pPr>
            <a:r>
              <a:t/>
            </a:r>
            <a:endParaRPr sz="1400">
              <a:solidFill>
                <a:srgbClr val="FFFFFF"/>
              </a:solidFill>
              <a:latin typeface="Arial"/>
              <a:ea typeface="Arial"/>
              <a:cs typeface="Arial"/>
              <a:sym typeface="Arial"/>
            </a:endParaRPr>
          </a:p>
        </p:txBody>
      </p:sp>
      <p:sp>
        <p:nvSpPr>
          <p:cNvPr id="1363" name="Google Shape;1363;p71"/>
          <p:cNvSpPr/>
          <p:nvPr/>
        </p:nvSpPr>
        <p:spPr>
          <a:xfrm>
            <a:off x="4429738" y="1113943"/>
            <a:ext cx="284502" cy="262382"/>
          </a:xfrm>
          <a:custGeom>
            <a:rect b="b" l="l" r="r" t="t"/>
            <a:pathLst>
              <a:path extrusionOk="0" h="309595" w="264653">
                <a:moveTo>
                  <a:pt x="0" y="61919"/>
                </a:moveTo>
                <a:lnTo>
                  <a:pt x="132327" y="61919"/>
                </a:lnTo>
                <a:lnTo>
                  <a:pt x="132327" y="0"/>
                </a:lnTo>
                <a:lnTo>
                  <a:pt x="264653" y="154798"/>
                </a:lnTo>
                <a:lnTo>
                  <a:pt x="132327" y="309595"/>
                </a:lnTo>
                <a:lnTo>
                  <a:pt x="132327" y="247676"/>
                </a:lnTo>
                <a:lnTo>
                  <a:pt x="0" y="247676"/>
                </a:lnTo>
                <a:lnTo>
                  <a:pt x="0" y="61919"/>
                </a:lnTo>
                <a:close/>
              </a:path>
            </a:pathLst>
          </a:custGeom>
          <a:solidFill>
            <a:schemeClr val="lt2"/>
          </a:solidFill>
          <a:ln>
            <a:noFill/>
          </a:ln>
        </p:spPr>
        <p:txBody>
          <a:bodyPr anchorCtr="0" anchor="ctr" bIns="61900" lIns="0" spcFirstLastPara="1" rIns="79375" wrap="square" tIns="61900">
            <a:noAutofit/>
          </a:bodyPr>
          <a:lstStyle/>
          <a:p>
            <a:pPr indent="0" lvl="0" marL="0" marR="0" rtl="0" algn="ctr">
              <a:lnSpc>
                <a:spcPct val="90000"/>
              </a:lnSpc>
              <a:spcBef>
                <a:spcPts val="0"/>
              </a:spcBef>
              <a:spcAft>
                <a:spcPts val="0"/>
              </a:spcAft>
              <a:buClr>
                <a:srgbClr val="000000"/>
              </a:buClr>
              <a:buSzPts val="1400"/>
              <a:buFont typeface="Arial"/>
              <a:buNone/>
            </a:pPr>
            <a:r>
              <a:t/>
            </a:r>
            <a:endParaRPr sz="1400">
              <a:solidFill>
                <a:srgbClr val="FFFFFF"/>
              </a:solidFill>
              <a:latin typeface="Arial"/>
              <a:ea typeface="Arial"/>
              <a:cs typeface="Arial"/>
              <a:sym typeface="Arial"/>
            </a:endParaRPr>
          </a:p>
        </p:txBody>
      </p:sp>
      <p:sp>
        <p:nvSpPr>
          <p:cNvPr id="1364" name="Google Shape;1364;p71"/>
          <p:cNvSpPr/>
          <p:nvPr/>
        </p:nvSpPr>
        <p:spPr>
          <a:xfrm>
            <a:off x="6315537" y="1113943"/>
            <a:ext cx="284502" cy="262382"/>
          </a:xfrm>
          <a:custGeom>
            <a:rect b="b" l="l" r="r" t="t"/>
            <a:pathLst>
              <a:path extrusionOk="0" h="309595" w="264653">
                <a:moveTo>
                  <a:pt x="0" y="61919"/>
                </a:moveTo>
                <a:lnTo>
                  <a:pt x="132327" y="61919"/>
                </a:lnTo>
                <a:lnTo>
                  <a:pt x="132327" y="0"/>
                </a:lnTo>
                <a:lnTo>
                  <a:pt x="264653" y="154798"/>
                </a:lnTo>
                <a:lnTo>
                  <a:pt x="132327" y="309595"/>
                </a:lnTo>
                <a:lnTo>
                  <a:pt x="132327" y="247676"/>
                </a:lnTo>
                <a:lnTo>
                  <a:pt x="0" y="247676"/>
                </a:lnTo>
                <a:lnTo>
                  <a:pt x="0" y="61919"/>
                </a:lnTo>
                <a:close/>
              </a:path>
            </a:pathLst>
          </a:custGeom>
          <a:solidFill>
            <a:schemeClr val="lt2"/>
          </a:solidFill>
          <a:ln>
            <a:noFill/>
          </a:ln>
        </p:spPr>
        <p:txBody>
          <a:bodyPr anchorCtr="0" anchor="ctr" bIns="61900" lIns="0" spcFirstLastPara="1" rIns="79375" wrap="square" tIns="61900">
            <a:noAutofit/>
          </a:bodyPr>
          <a:lstStyle/>
          <a:p>
            <a:pPr indent="0" lvl="0" marL="0" marR="0" rtl="0" algn="ctr">
              <a:lnSpc>
                <a:spcPct val="90000"/>
              </a:lnSpc>
              <a:spcBef>
                <a:spcPts val="0"/>
              </a:spcBef>
              <a:spcAft>
                <a:spcPts val="0"/>
              </a:spcAft>
              <a:buClr>
                <a:srgbClr val="000000"/>
              </a:buClr>
              <a:buSzPts val="1400"/>
              <a:buFont typeface="Arial"/>
              <a:buNone/>
            </a:pPr>
            <a:r>
              <a:t/>
            </a:r>
            <a:endParaRPr sz="1400">
              <a:solidFill>
                <a:srgbClr val="FFFFFF"/>
              </a:solidFill>
              <a:latin typeface="Arial"/>
              <a:ea typeface="Arial"/>
              <a:cs typeface="Arial"/>
              <a:sym typeface="Arial"/>
            </a:endParaRPr>
          </a:p>
        </p:txBody>
      </p:sp>
      <p:sp>
        <p:nvSpPr>
          <p:cNvPr id="1365" name="Google Shape;1365;p71"/>
          <p:cNvSpPr txBox="1"/>
          <p:nvPr>
            <p:ph idx="4294967295" type="body"/>
          </p:nvPr>
        </p:nvSpPr>
        <p:spPr>
          <a:xfrm>
            <a:off x="4648346" y="4697034"/>
            <a:ext cx="681900" cy="153300"/>
          </a:xfrm>
          <a:prstGeom prst="rect">
            <a:avLst/>
          </a:prstGeom>
          <a:solidFill>
            <a:srgbClr val="E7E7E7"/>
          </a:solidFill>
          <a:ln cap="flat" cmpd="sng" w="12700">
            <a:solidFill>
              <a:srgbClr val="BFBFBF"/>
            </a:solidFill>
            <a:prstDash val="solid"/>
            <a:miter lim="800000"/>
            <a:headEnd len="sm" w="sm" type="none"/>
            <a:tailEnd len="sm" w="sm" type="none"/>
          </a:ln>
        </p:spPr>
        <p:txBody>
          <a:bodyPr anchorCtr="0" anchor="ctr" bIns="45700" lIns="91425" spcFirstLastPara="1" rIns="91425" wrap="square" tIns="45700">
            <a:noAutofit/>
          </a:bodyPr>
          <a:lstStyle/>
          <a:p>
            <a:pPr indent="0" lvl="0" marL="0" rtl="0" algn="ctr">
              <a:lnSpc>
                <a:spcPct val="90000"/>
              </a:lnSpc>
              <a:spcBef>
                <a:spcPts val="0"/>
              </a:spcBef>
              <a:spcAft>
                <a:spcPts val="1200"/>
              </a:spcAft>
              <a:buClr>
                <a:srgbClr val="09294E"/>
              </a:buClr>
              <a:buSzPts val="800"/>
              <a:buNone/>
            </a:pPr>
            <a:r>
              <a:rPr lang="en-ZA" sz="800"/>
              <a:t>Chapter 7</a:t>
            </a:r>
            <a:endParaRPr sz="800"/>
          </a:p>
        </p:txBody>
      </p:sp>
      <p:sp>
        <p:nvSpPr>
          <p:cNvPr id="1366" name="Google Shape;1366;p71"/>
          <p:cNvSpPr txBox="1"/>
          <p:nvPr>
            <p:ph idx="4294967295" type="body"/>
          </p:nvPr>
        </p:nvSpPr>
        <p:spPr>
          <a:xfrm>
            <a:off x="6194103" y="4697034"/>
            <a:ext cx="685800" cy="153300"/>
          </a:xfrm>
          <a:prstGeom prst="rect">
            <a:avLst/>
          </a:prstGeom>
          <a:solidFill>
            <a:srgbClr val="E7E7E7"/>
          </a:solidFill>
          <a:ln cap="flat" cmpd="sng" w="12700">
            <a:solidFill>
              <a:srgbClr val="BFBFBF"/>
            </a:solidFill>
            <a:prstDash val="solid"/>
            <a:miter lim="800000"/>
            <a:headEnd len="sm" w="sm" type="none"/>
            <a:tailEnd len="sm" w="sm" type="none"/>
          </a:ln>
        </p:spPr>
        <p:txBody>
          <a:bodyPr anchorCtr="0" anchor="ctr" bIns="45700" lIns="91425" spcFirstLastPara="1" rIns="91425" wrap="square" tIns="45700">
            <a:noAutofit/>
          </a:bodyPr>
          <a:lstStyle/>
          <a:p>
            <a:pPr indent="0" lvl="0" marL="0" rtl="0" algn="l">
              <a:lnSpc>
                <a:spcPct val="90000"/>
              </a:lnSpc>
              <a:spcBef>
                <a:spcPts val="0"/>
              </a:spcBef>
              <a:spcAft>
                <a:spcPts val="1200"/>
              </a:spcAft>
              <a:buClr>
                <a:srgbClr val="09294E"/>
              </a:buClr>
              <a:buSzPts val="800"/>
              <a:buNone/>
            </a:pPr>
            <a:r>
              <a:rPr lang="en-ZA" sz="800"/>
              <a:t>Chapter 9</a:t>
            </a:r>
            <a:endParaRPr sz="800"/>
          </a:p>
        </p:txBody>
      </p:sp>
      <p:sp>
        <p:nvSpPr>
          <p:cNvPr id="1367" name="Google Shape;1367;p71"/>
          <p:cNvSpPr txBox="1"/>
          <p:nvPr>
            <p:ph idx="4294967295" type="body"/>
          </p:nvPr>
        </p:nvSpPr>
        <p:spPr>
          <a:xfrm>
            <a:off x="5421224" y="4697034"/>
            <a:ext cx="681900" cy="153300"/>
          </a:xfrm>
          <a:prstGeom prst="rect">
            <a:avLst/>
          </a:prstGeom>
          <a:solidFill>
            <a:srgbClr val="E7E7E7"/>
          </a:solidFill>
          <a:ln cap="flat" cmpd="sng" w="12700">
            <a:solidFill>
              <a:srgbClr val="BFBFBF"/>
            </a:solidFill>
            <a:prstDash val="solid"/>
            <a:miter lim="800000"/>
            <a:headEnd len="sm" w="sm" type="none"/>
            <a:tailEnd len="sm" w="sm" type="none"/>
          </a:ln>
        </p:spPr>
        <p:txBody>
          <a:bodyPr anchorCtr="0" anchor="ctr" bIns="45700" lIns="91425" spcFirstLastPara="1" rIns="91425" wrap="square" tIns="45700">
            <a:noAutofit/>
          </a:bodyPr>
          <a:lstStyle/>
          <a:p>
            <a:pPr indent="0" lvl="0" marL="0" rtl="0" algn="ctr">
              <a:lnSpc>
                <a:spcPct val="90000"/>
              </a:lnSpc>
              <a:spcBef>
                <a:spcPts val="0"/>
              </a:spcBef>
              <a:spcAft>
                <a:spcPts val="1200"/>
              </a:spcAft>
              <a:buClr>
                <a:srgbClr val="09294E"/>
              </a:buClr>
              <a:buSzPts val="800"/>
              <a:buNone/>
            </a:pPr>
            <a:r>
              <a:rPr lang="en-ZA" sz="800"/>
              <a:t>Chapter 8</a:t>
            </a:r>
            <a:endParaRPr sz="800"/>
          </a:p>
        </p:txBody>
      </p:sp>
      <p:sp>
        <p:nvSpPr>
          <p:cNvPr id="1368" name="Google Shape;1368;p71">
            <a:hlinkClick action="ppaction://hlinksldjump" r:id="rId3"/>
          </p:cNvPr>
          <p:cNvSpPr/>
          <p:nvPr/>
        </p:nvSpPr>
        <p:spPr>
          <a:xfrm>
            <a:off x="4657825" y="4697034"/>
            <a:ext cx="672600" cy="1533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800">
              <a:solidFill>
                <a:schemeClr val="lt1"/>
              </a:solidFill>
              <a:latin typeface="Open Sans"/>
              <a:ea typeface="Open Sans"/>
              <a:cs typeface="Open Sans"/>
              <a:sym typeface="Open Sans"/>
            </a:endParaRPr>
          </a:p>
        </p:txBody>
      </p:sp>
      <p:sp>
        <p:nvSpPr>
          <p:cNvPr id="1369" name="Google Shape;1369;p71">
            <a:hlinkClick action="ppaction://hlinksldjump" r:id="rId4"/>
          </p:cNvPr>
          <p:cNvSpPr/>
          <p:nvPr/>
        </p:nvSpPr>
        <p:spPr>
          <a:xfrm>
            <a:off x="5417449" y="4697034"/>
            <a:ext cx="681900" cy="1533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sp>
        <p:nvSpPr>
          <p:cNvPr id="1370" name="Google Shape;1370;p71">
            <a:hlinkClick action="ppaction://hlinksldjump" r:id="rId5"/>
          </p:cNvPr>
          <p:cNvSpPr/>
          <p:nvPr/>
        </p:nvSpPr>
        <p:spPr>
          <a:xfrm>
            <a:off x="6186552" y="4697034"/>
            <a:ext cx="681900" cy="1533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sp>
        <p:nvSpPr>
          <p:cNvPr id="1371" name="Google Shape;1371;p71"/>
          <p:cNvSpPr txBox="1"/>
          <p:nvPr/>
        </p:nvSpPr>
        <p:spPr>
          <a:xfrm rot="-5400000">
            <a:off x="5556325" y="2498175"/>
            <a:ext cx="1591200" cy="3078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ZA" sz="800">
                <a:solidFill>
                  <a:schemeClr val="lt1"/>
                </a:solidFill>
                <a:latin typeface="Open Sans"/>
                <a:ea typeface="Open Sans"/>
                <a:cs typeface="Open Sans"/>
                <a:sym typeface="Open Sans"/>
              </a:rPr>
              <a:t>Order of importance</a:t>
            </a:r>
            <a:endParaRPr sz="800">
              <a:solidFill>
                <a:schemeClr val="lt1"/>
              </a:solidFill>
              <a:latin typeface="Open Sans"/>
              <a:ea typeface="Open Sans"/>
              <a:cs typeface="Open Sans"/>
              <a:sym typeface="Open Sans"/>
            </a:endParaRPr>
          </a:p>
        </p:txBody>
      </p:sp>
      <p:sp>
        <p:nvSpPr>
          <p:cNvPr id="1372" name="Google Shape;1372;p71">
            <a:hlinkClick action="ppaction://hlinksldjump" r:id="rId6"/>
          </p:cNvPr>
          <p:cNvSpPr txBox="1"/>
          <p:nvPr/>
        </p:nvSpPr>
        <p:spPr>
          <a:xfrm>
            <a:off x="3495549" y="4578225"/>
            <a:ext cx="1065600" cy="390900"/>
          </a:xfrm>
          <a:prstGeom prst="rect">
            <a:avLst/>
          </a:prstGeom>
          <a:solidFill>
            <a:schemeClr val="accent1"/>
          </a:solidFill>
          <a:ln cap="flat" cmpd="sng" w="12700">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90000"/>
              </a:lnSpc>
              <a:spcBef>
                <a:spcPts val="0"/>
              </a:spcBef>
              <a:spcAft>
                <a:spcPts val="0"/>
              </a:spcAft>
              <a:buClr>
                <a:srgbClr val="09294E"/>
              </a:buClr>
              <a:buSzPts val="900"/>
              <a:buFont typeface="Arial"/>
              <a:buNone/>
            </a:pPr>
            <a:r>
              <a:rPr lang="en-ZA" sz="900">
                <a:solidFill>
                  <a:schemeClr val="lt1"/>
                </a:solidFill>
                <a:latin typeface="Open Sans"/>
                <a:ea typeface="Open Sans"/>
                <a:cs typeface="Open Sans"/>
                <a:sym typeface="Open Sans"/>
              </a:rPr>
              <a:t>Questions to consider</a:t>
            </a:r>
            <a:endParaRPr>
              <a:solidFill>
                <a:schemeClr val="lt1"/>
              </a:solidFill>
              <a:latin typeface="Open Sans"/>
              <a:ea typeface="Open Sans"/>
              <a:cs typeface="Open Sans"/>
              <a:sym typeface="Open Sans"/>
            </a:endParaRPr>
          </a:p>
        </p:txBody>
      </p:sp>
    </p:spTree>
  </p:cSld>
  <p:clrMapOvr>
    <a:masterClrMapping/>
  </p:clrMapOvr>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77" name="Shape 1377"/>
        <p:cNvGrpSpPr/>
        <p:nvPr/>
      </p:nvGrpSpPr>
      <p:grpSpPr>
        <a:xfrm>
          <a:off x="0" y="0"/>
          <a:ext cx="0" cy="0"/>
          <a:chOff x="0" y="0"/>
          <a:chExt cx="0" cy="0"/>
        </a:xfrm>
      </p:grpSpPr>
      <p:grpSp>
        <p:nvGrpSpPr>
          <p:cNvPr id="1378" name="Google Shape;1378;p72"/>
          <p:cNvGrpSpPr/>
          <p:nvPr/>
        </p:nvGrpSpPr>
        <p:grpSpPr>
          <a:xfrm>
            <a:off x="846192" y="1930868"/>
            <a:ext cx="7555125" cy="2487019"/>
            <a:chOff x="613109" y="2574491"/>
            <a:chExt cx="7555125" cy="3316025"/>
          </a:xfrm>
        </p:grpSpPr>
        <p:sp>
          <p:nvSpPr>
            <p:cNvPr id="1379" name="Google Shape;1379;p72"/>
            <p:cNvSpPr/>
            <p:nvPr/>
          </p:nvSpPr>
          <p:spPr>
            <a:xfrm>
              <a:off x="613109" y="2574491"/>
              <a:ext cx="1051560" cy="730134"/>
            </a:xfrm>
            <a:prstGeom prst="rect">
              <a:avLst/>
            </a:prstGeom>
            <a:solidFill>
              <a:schemeClr val="dk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ZA" sz="1200">
                  <a:solidFill>
                    <a:schemeClr val="lt1"/>
                  </a:solidFill>
                  <a:latin typeface="Open Sans"/>
                  <a:ea typeface="Open Sans"/>
                  <a:cs typeface="Open Sans"/>
                  <a:sym typeface="Open Sans"/>
                </a:rPr>
                <a:t>STEP 1</a:t>
              </a:r>
              <a:endParaRPr sz="1200">
                <a:latin typeface="Open Sans"/>
                <a:ea typeface="Open Sans"/>
                <a:cs typeface="Open Sans"/>
                <a:sym typeface="Open Sans"/>
              </a:endParaRPr>
            </a:p>
          </p:txBody>
        </p:sp>
        <p:sp>
          <p:nvSpPr>
            <p:cNvPr id="1380" name="Google Shape;1380;p72"/>
            <p:cNvSpPr/>
            <p:nvPr/>
          </p:nvSpPr>
          <p:spPr>
            <a:xfrm>
              <a:off x="1779268" y="2574491"/>
              <a:ext cx="6378096" cy="730134"/>
            </a:xfrm>
            <a:prstGeom prst="rect">
              <a:avLst/>
            </a:prstGeom>
            <a:solidFill>
              <a:schemeClr val="dk2"/>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rPr lang="en-ZA" sz="1200">
                  <a:solidFill>
                    <a:schemeClr val="lt1"/>
                  </a:solidFill>
                  <a:latin typeface="Open Sans"/>
                  <a:ea typeface="Open Sans"/>
                  <a:cs typeface="Open Sans"/>
                  <a:sym typeface="Open Sans"/>
                </a:rPr>
                <a:t>Identify stakeholder groups to analyse</a:t>
              </a:r>
              <a:endParaRPr sz="1200">
                <a:latin typeface="Open Sans"/>
                <a:ea typeface="Open Sans"/>
                <a:cs typeface="Open Sans"/>
                <a:sym typeface="Open Sans"/>
              </a:endParaRPr>
            </a:p>
          </p:txBody>
        </p:sp>
        <p:sp>
          <p:nvSpPr>
            <p:cNvPr id="1381" name="Google Shape;1381;p72"/>
            <p:cNvSpPr/>
            <p:nvPr/>
          </p:nvSpPr>
          <p:spPr>
            <a:xfrm>
              <a:off x="613109" y="3437343"/>
              <a:ext cx="1051560" cy="730134"/>
            </a:xfrm>
            <a:prstGeom prst="rect">
              <a:avLst/>
            </a:prstGeom>
            <a:solidFill>
              <a:schemeClr val="dk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ZA" sz="1200">
                  <a:solidFill>
                    <a:schemeClr val="lt1"/>
                  </a:solidFill>
                  <a:latin typeface="Open Sans"/>
                  <a:ea typeface="Open Sans"/>
                  <a:cs typeface="Open Sans"/>
                  <a:sym typeface="Open Sans"/>
                </a:rPr>
                <a:t>STEP 2</a:t>
              </a:r>
              <a:endParaRPr sz="1200">
                <a:latin typeface="Open Sans"/>
                <a:ea typeface="Open Sans"/>
                <a:cs typeface="Open Sans"/>
                <a:sym typeface="Open Sans"/>
              </a:endParaRPr>
            </a:p>
          </p:txBody>
        </p:sp>
        <p:sp>
          <p:nvSpPr>
            <p:cNvPr id="1382" name="Google Shape;1382;p72"/>
            <p:cNvSpPr/>
            <p:nvPr/>
          </p:nvSpPr>
          <p:spPr>
            <a:xfrm>
              <a:off x="1779268" y="3436455"/>
              <a:ext cx="6378096" cy="730134"/>
            </a:xfrm>
            <a:prstGeom prst="rect">
              <a:avLst/>
            </a:prstGeom>
            <a:solidFill>
              <a:schemeClr val="dk2"/>
            </a:solidFill>
            <a:ln>
              <a:noFill/>
            </a:ln>
          </p:spPr>
          <p:txBody>
            <a:bodyPr anchorCtr="0" anchor="ctr" bIns="45700" lIns="91425" spcFirstLastPara="1" rIns="91425" wrap="square" tIns="45700">
              <a:noAutofit/>
            </a:bodyPr>
            <a:lstStyle/>
            <a:p>
              <a:pPr indent="0" lvl="0" marL="0" marR="0" rtl="0" algn="l">
                <a:lnSpc>
                  <a:spcPct val="90000"/>
                </a:lnSpc>
                <a:spcBef>
                  <a:spcPts val="0"/>
                </a:spcBef>
                <a:spcAft>
                  <a:spcPts val="0"/>
                </a:spcAft>
                <a:buNone/>
              </a:pPr>
              <a:r>
                <a:rPr lang="en-ZA" sz="1200">
                  <a:solidFill>
                    <a:schemeClr val="lt1"/>
                  </a:solidFill>
                  <a:latin typeface="Open Sans"/>
                  <a:ea typeface="Open Sans"/>
                  <a:cs typeface="Open Sans"/>
                  <a:sym typeface="Open Sans"/>
                </a:rPr>
                <a:t>Calculate net cash flows for each stakeholder group</a:t>
              </a:r>
              <a:endParaRPr sz="1200">
                <a:latin typeface="Open Sans"/>
                <a:ea typeface="Open Sans"/>
                <a:cs typeface="Open Sans"/>
                <a:sym typeface="Open Sans"/>
              </a:endParaRPr>
            </a:p>
          </p:txBody>
        </p:sp>
        <p:sp>
          <p:nvSpPr>
            <p:cNvPr id="1383" name="Google Shape;1383;p72"/>
            <p:cNvSpPr/>
            <p:nvPr/>
          </p:nvSpPr>
          <p:spPr>
            <a:xfrm>
              <a:off x="613109" y="4300195"/>
              <a:ext cx="1051560" cy="742249"/>
            </a:xfrm>
            <a:prstGeom prst="rect">
              <a:avLst/>
            </a:prstGeom>
            <a:solidFill>
              <a:schemeClr val="dk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ZA" sz="1200">
                  <a:solidFill>
                    <a:schemeClr val="lt1"/>
                  </a:solidFill>
                  <a:latin typeface="Open Sans"/>
                  <a:ea typeface="Open Sans"/>
                  <a:cs typeface="Open Sans"/>
                  <a:sym typeface="Open Sans"/>
                </a:rPr>
                <a:t>STEP 3</a:t>
              </a:r>
              <a:endParaRPr sz="1200">
                <a:latin typeface="Open Sans"/>
                <a:ea typeface="Open Sans"/>
                <a:cs typeface="Open Sans"/>
                <a:sym typeface="Open Sans"/>
              </a:endParaRPr>
            </a:p>
          </p:txBody>
        </p:sp>
        <p:sp>
          <p:nvSpPr>
            <p:cNvPr id="1384" name="Google Shape;1384;p72"/>
            <p:cNvSpPr/>
            <p:nvPr/>
          </p:nvSpPr>
          <p:spPr>
            <a:xfrm>
              <a:off x="1790138" y="4298419"/>
              <a:ext cx="6378096" cy="730134"/>
            </a:xfrm>
            <a:prstGeom prst="rect">
              <a:avLst/>
            </a:prstGeom>
            <a:solidFill>
              <a:schemeClr val="dk2"/>
            </a:solidFill>
            <a:ln>
              <a:noFill/>
            </a:ln>
          </p:spPr>
          <p:txBody>
            <a:bodyPr anchorCtr="0" anchor="ctr" bIns="45700" lIns="91425" spcFirstLastPara="1" rIns="91425" wrap="square" tIns="45700">
              <a:noAutofit/>
            </a:bodyPr>
            <a:lstStyle/>
            <a:p>
              <a:pPr indent="0" lvl="0" marL="0" marR="0" rtl="0" algn="l">
                <a:lnSpc>
                  <a:spcPct val="90000"/>
                </a:lnSpc>
                <a:spcBef>
                  <a:spcPts val="0"/>
                </a:spcBef>
                <a:spcAft>
                  <a:spcPts val="0"/>
                </a:spcAft>
                <a:buNone/>
              </a:pPr>
              <a:r>
                <a:rPr lang="en-ZA" sz="1200">
                  <a:solidFill>
                    <a:schemeClr val="lt1"/>
                  </a:solidFill>
                  <a:latin typeface="Open Sans"/>
                  <a:ea typeface="Open Sans"/>
                  <a:cs typeface="Open Sans"/>
                  <a:sym typeface="Open Sans"/>
                </a:rPr>
                <a:t>Assess financial feasibility</a:t>
              </a:r>
              <a:endParaRPr sz="1200">
                <a:latin typeface="Open Sans"/>
                <a:ea typeface="Open Sans"/>
                <a:cs typeface="Open Sans"/>
                <a:sym typeface="Open Sans"/>
              </a:endParaRPr>
            </a:p>
          </p:txBody>
        </p:sp>
        <p:sp>
          <p:nvSpPr>
            <p:cNvPr id="1385" name="Google Shape;1385;p72"/>
            <p:cNvSpPr/>
            <p:nvPr/>
          </p:nvSpPr>
          <p:spPr>
            <a:xfrm>
              <a:off x="613109" y="5175161"/>
              <a:ext cx="1051560" cy="715355"/>
            </a:xfrm>
            <a:prstGeom prst="rect">
              <a:avLst/>
            </a:prstGeom>
            <a:solidFill>
              <a:schemeClr val="dk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ZA" sz="1200">
                  <a:solidFill>
                    <a:schemeClr val="lt1"/>
                  </a:solidFill>
                  <a:latin typeface="Open Sans"/>
                  <a:ea typeface="Open Sans"/>
                  <a:cs typeface="Open Sans"/>
                  <a:sym typeface="Open Sans"/>
                </a:rPr>
                <a:t>STEP 4</a:t>
              </a:r>
              <a:endParaRPr sz="1200">
                <a:latin typeface="Open Sans"/>
                <a:ea typeface="Open Sans"/>
                <a:cs typeface="Open Sans"/>
                <a:sym typeface="Open Sans"/>
              </a:endParaRPr>
            </a:p>
          </p:txBody>
        </p:sp>
        <p:sp>
          <p:nvSpPr>
            <p:cNvPr id="1386" name="Google Shape;1386;p72"/>
            <p:cNvSpPr/>
            <p:nvPr/>
          </p:nvSpPr>
          <p:spPr>
            <a:xfrm>
              <a:off x="1790138" y="5160382"/>
              <a:ext cx="6378096" cy="730134"/>
            </a:xfrm>
            <a:prstGeom prst="rect">
              <a:avLst/>
            </a:prstGeom>
            <a:solidFill>
              <a:schemeClr val="dk2"/>
            </a:solidFill>
            <a:ln>
              <a:noFill/>
            </a:ln>
          </p:spPr>
          <p:txBody>
            <a:bodyPr anchorCtr="0" anchor="ctr" bIns="45700" lIns="91425" spcFirstLastPara="1" rIns="91425" wrap="square" tIns="45700">
              <a:noAutofit/>
            </a:bodyPr>
            <a:lstStyle/>
            <a:p>
              <a:pPr indent="0" lvl="0" marL="0" marR="0" rtl="0" algn="l">
                <a:lnSpc>
                  <a:spcPct val="90000"/>
                </a:lnSpc>
                <a:spcBef>
                  <a:spcPts val="0"/>
                </a:spcBef>
                <a:spcAft>
                  <a:spcPts val="0"/>
                </a:spcAft>
                <a:buNone/>
              </a:pPr>
              <a:r>
                <a:rPr lang="en-ZA" sz="1200">
                  <a:solidFill>
                    <a:schemeClr val="lt1"/>
                  </a:solidFill>
                  <a:latin typeface="Open Sans"/>
                  <a:ea typeface="Open Sans"/>
                  <a:cs typeface="Open Sans"/>
                  <a:sym typeface="Open Sans"/>
                </a:rPr>
                <a:t>Estimate the extent to which financial aspects will limit policy outcomes</a:t>
              </a:r>
              <a:endParaRPr sz="1200">
                <a:latin typeface="Open Sans"/>
                <a:ea typeface="Open Sans"/>
                <a:cs typeface="Open Sans"/>
                <a:sym typeface="Open Sans"/>
              </a:endParaRPr>
            </a:p>
          </p:txBody>
        </p:sp>
        <p:sp>
          <p:nvSpPr>
            <p:cNvPr id="1387" name="Google Shape;1387;p72"/>
            <p:cNvSpPr/>
            <p:nvPr/>
          </p:nvSpPr>
          <p:spPr>
            <a:xfrm rot="5400000">
              <a:off x="1012635" y="3263965"/>
              <a:ext cx="302775" cy="293116"/>
            </a:xfrm>
            <a:prstGeom prst="rightArrow">
              <a:avLst>
                <a:gd fmla="val 50000" name="adj1"/>
                <a:gd fmla="val 50000" name="adj2"/>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200">
                <a:solidFill>
                  <a:schemeClr val="lt1"/>
                </a:solidFill>
                <a:latin typeface="Open Sans"/>
                <a:ea typeface="Open Sans"/>
                <a:cs typeface="Open Sans"/>
                <a:sym typeface="Open Sans"/>
              </a:endParaRPr>
            </a:p>
          </p:txBody>
        </p:sp>
        <p:sp>
          <p:nvSpPr>
            <p:cNvPr id="1388" name="Google Shape;1388;p72"/>
            <p:cNvSpPr/>
            <p:nvPr/>
          </p:nvSpPr>
          <p:spPr>
            <a:xfrm rot="5400000">
              <a:off x="1012635" y="4134175"/>
              <a:ext cx="302775" cy="293116"/>
            </a:xfrm>
            <a:prstGeom prst="rightArrow">
              <a:avLst>
                <a:gd fmla="val 50000" name="adj1"/>
                <a:gd fmla="val 50000" name="adj2"/>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200">
                <a:solidFill>
                  <a:schemeClr val="lt1"/>
                </a:solidFill>
                <a:latin typeface="Open Sans"/>
                <a:ea typeface="Open Sans"/>
                <a:cs typeface="Open Sans"/>
                <a:sym typeface="Open Sans"/>
              </a:endParaRPr>
            </a:p>
          </p:txBody>
        </p:sp>
        <p:sp>
          <p:nvSpPr>
            <p:cNvPr id="1389" name="Google Shape;1389;p72"/>
            <p:cNvSpPr/>
            <p:nvPr/>
          </p:nvSpPr>
          <p:spPr>
            <a:xfrm rot="5400000">
              <a:off x="1012635" y="4981978"/>
              <a:ext cx="302775" cy="293116"/>
            </a:xfrm>
            <a:prstGeom prst="rightArrow">
              <a:avLst>
                <a:gd fmla="val 50000" name="adj1"/>
                <a:gd fmla="val 50000" name="adj2"/>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200">
                <a:solidFill>
                  <a:schemeClr val="lt1"/>
                </a:solidFill>
                <a:latin typeface="Open Sans"/>
                <a:ea typeface="Open Sans"/>
                <a:cs typeface="Open Sans"/>
                <a:sym typeface="Open Sans"/>
              </a:endParaRPr>
            </a:p>
          </p:txBody>
        </p:sp>
      </p:grpSp>
      <p:sp>
        <p:nvSpPr>
          <p:cNvPr id="1390" name="Google Shape;1390;p72"/>
          <p:cNvSpPr txBox="1"/>
          <p:nvPr>
            <p:ph type="title"/>
          </p:nvPr>
        </p:nvSpPr>
        <p:spPr>
          <a:xfrm>
            <a:off x="311700" y="216425"/>
            <a:ext cx="8520600" cy="572700"/>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rgbClr val="625852"/>
              </a:buClr>
              <a:buSzPct val="100000"/>
              <a:buFont typeface="Arial"/>
              <a:buNone/>
            </a:pPr>
            <a:r>
              <a:rPr lang="en-ZA" sz="2600"/>
              <a:t>8.4 Account for financial feasibility (2/6)</a:t>
            </a:r>
            <a:endParaRPr sz="2600"/>
          </a:p>
          <a:p>
            <a:pPr indent="0" lvl="0" marL="0" rtl="0" algn="l">
              <a:lnSpc>
                <a:spcPct val="90000"/>
              </a:lnSpc>
              <a:spcBef>
                <a:spcPts val="0"/>
              </a:spcBef>
              <a:spcAft>
                <a:spcPts val="0"/>
              </a:spcAft>
              <a:buClr>
                <a:srgbClr val="625852"/>
              </a:buClr>
              <a:buSzPct val="114285"/>
              <a:buFont typeface="Arial"/>
              <a:buNone/>
            </a:pPr>
            <a:r>
              <a:t/>
            </a:r>
            <a:endParaRPr/>
          </a:p>
        </p:txBody>
      </p:sp>
      <p:sp>
        <p:nvSpPr>
          <p:cNvPr id="1391" name="Google Shape;1391;p72"/>
          <p:cNvSpPr/>
          <p:nvPr/>
        </p:nvSpPr>
        <p:spPr>
          <a:xfrm>
            <a:off x="1011538" y="789125"/>
            <a:ext cx="1479315" cy="912020"/>
          </a:xfrm>
          <a:custGeom>
            <a:rect b="b" l="l" r="r" t="t"/>
            <a:pathLst>
              <a:path extrusionOk="0" h="854351" w="1248367">
                <a:moveTo>
                  <a:pt x="0" y="85435"/>
                </a:moveTo>
                <a:cubicBezTo>
                  <a:pt x="0" y="38251"/>
                  <a:pt x="38251" y="0"/>
                  <a:pt x="85435" y="0"/>
                </a:cubicBezTo>
                <a:lnTo>
                  <a:pt x="1162932" y="0"/>
                </a:lnTo>
                <a:cubicBezTo>
                  <a:pt x="1210116" y="0"/>
                  <a:pt x="1248367" y="38251"/>
                  <a:pt x="1248367" y="85435"/>
                </a:cubicBezTo>
                <a:lnTo>
                  <a:pt x="1248367" y="768916"/>
                </a:lnTo>
                <a:cubicBezTo>
                  <a:pt x="1248367" y="816100"/>
                  <a:pt x="1210116" y="854351"/>
                  <a:pt x="1162932" y="854351"/>
                </a:cubicBezTo>
                <a:lnTo>
                  <a:pt x="85435" y="854351"/>
                </a:lnTo>
                <a:cubicBezTo>
                  <a:pt x="38251" y="854351"/>
                  <a:pt x="0" y="816100"/>
                  <a:pt x="0" y="768916"/>
                </a:cubicBezTo>
                <a:lnTo>
                  <a:pt x="0" y="85435"/>
                </a:lnTo>
                <a:close/>
              </a:path>
            </a:pathLst>
          </a:custGeom>
          <a:solidFill>
            <a:schemeClr val="lt2"/>
          </a:solidFill>
          <a:ln cap="flat" cmpd="sng" w="9525">
            <a:solidFill>
              <a:srgbClr val="A5A5A5"/>
            </a:solidFill>
            <a:prstDash val="solid"/>
            <a:miter lim="800000"/>
            <a:headEnd len="sm" w="sm" type="none"/>
            <a:tailEnd len="sm" w="sm" type="none"/>
          </a:ln>
        </p:spPr>
        <p:txBody>
          <a:bodyPr anchorCtr="0" anchor="ctr" bIns="74550" lIns="74550" spcFirstLastPara="1" rIns="74550" wrap="square" tIns="74550">
            <a:noAutofit/>
          </a:bodyPr>
          <a:lstStyle/>
          <a:p>
            <a:pPr indent="0" lvl="0" marL="0" marR="0" rtl="0" algn="ctr">
              <a:lnSpc>
                <a:spcPct val="90000"/>
              </a:lnSpc>
              <a:spcBef>
                <a:spcPts val="0"/>
              </a:spcBef>
              <a:spcAft>
                <a:spcPts val="0"/>
              </a:spcAft>
              <a:buNone/>
            </a:pPr>
            <a:r>
              <a:rPr lang="en-ZA" sz="800">
                <a:solidFill>
                  <a:srgbClr val="3F3F3F"/>
                </a:solidFill>
                <a:latin typeface="Open Sans"/>
                <a:ea typeface="Open Sans"/>
                <a:cs typeface="Open Sans"/>
                <a:sym typeface="Open Sans"/>
              </a:rPr>
              <a:t>Estimate the maximum implementation potential of the policy</a:t>
            </a:r>
            <a:endParaRPr sz="800">
              <a:solidFill>
                <a:srgbClr val="3F3F3F"/>
              </a:solidFill>
              <a:latin typeface="Open Sans"/>
              <a:ea typeface="Open Sans"/>
              <a:cs typeface="Open Sans"/>
              <a:sym typeface="Open Sans"/>
            </a:endParaRPr>
          </a:p>
        </p:txBody>
      </p:sp>
      <p:sp>
        <p:nvSpPr>
          <p:cNvPr id="1392" name="Google Shape;1392;p72"/>
          <p:cNvSpPr/>
          <p:nvPr/>
        </p:nvSpPr>
        <p:spPr>
          <a:xfrm>
            <a:off x="2892075" y="789125"/>
            <a:ext cx="1479315" cy="912020"/>
          </a:xfrm>
          <a:custGeom>
            <a:rect b="b" l="l" r="r" t="t"/>
            <a:pathLst>
              <a:path extrusionOk="0" h="854351" w="1248367">
                <a:moveTo>
                  <a:pt x="0" y="85435"/>
                </a:moveTo>
                <a:cubicBezTo>
                  <a:pt x="0" y="38251"/>
                  <a:pt x="38251" y="0"/>
                  <a:pt x="85435" y="0"/>
                </a:cubicBezTo>
                <a:lnTo>
                  <a:pt x="1162932" y="0"/>
                </a:lnTo>
                <a:cubicBezTo>
                  <a:pt x="1210116" y="0"/>
                  <a:pt x="1248367" y="38251"/>
                  <a:pt x="1248367" y="85435"/>
                </a:cubicBezTo>
                <a:lnTo>
                  <a:pt x="1248367" y="768916"/>
                </a:lnTo>
                <a:cubicBezTo>
                  <a:pt x="1248367" y="816100"/>
                  <a:pt x="1210116" y="854351"/>
                  <a:pt x="1162932" y="854351"/>
                </a:cubicBezTo>
                <a:lnTo>
                  <a:pt x="85435" y="854351"/>
                </a:lnTo>
                <a:cubicBezTo>
                  <a:pt x="38251" y="854351"/>
                  <a:pt x="0" y="816100"/>
                  <a:pt x="0" y="768916"/>
                </a:cubicBezTo>
                <a:lnTo>
                  <a:pt x="0" y="85435"/>
                </a:lnTo>
                <a:close/>
              </a:path>
            </a:pathLst>
          </a:custGeom>
          <a:solidFill>
            <a:schemeClr val="lt2"/>
          </a:solidFill>
          <a:ln cap="flat" cmpd="sng" w="9525">
            <a:solidFill>
              <a:srgbClr val="A5A5A5"/>
            </a:solidFill>
            <a:prstDash val="solid"/>
            <a:miter lim="800000"/>
            <a:headEnd len="sm" w="sm" type="none"/>
            <a:tailEnd len="sm" w="sm" type="none"/>
          </a:ln>
        </p:spPr>
        <p:txBody>
          <a:bodyPr anchorCtr="0" anchor="ctr" bIns="74550" lIns="74550" spcFirstLastPara="1" rIns="74550" wrap="square" tIns="74550">
            <a:noAutofit/>
          </a:bodyPr>
          <a:lstStyle/>
          <a:p>
            <a:pPr indent="0" lvl="0" marL="0" marR="0" rtl="0" algn="ctr">
              <a:lnSpc>
                <a:spcPct val="90000"/>
              </a:lnSpc>
              <a:spcBef>
                <a:spcPts val="0"/>
              </a:spcBef>
              <a:spcAft>
                <a:spcPts val="0"/>
              </a:spcAft>
              <a:buNone/>
            </a:pPr>
            <a:r>
              <a:rPr lang="en-ZA" sz="800">
                <a:solidFill>
                  <a:schemeClr val="dk2"/>
                </a:solidFill>
                <a:latin typeface="Open Sans"/>
                <a:ea typeface="Open Sans"/>
                <a:cs typeface="Open Sans"/>
                <a:sym typeface="Open Sans"/>
              </a:rPr>
              <a:t>Refine the implementation potential bated on policy design characteristics and national circumstances</a:t>
            </a:r>
            <a:endParaRPr sz="800">
              <a:solidFill>
                <a:schemeClr val="dk2"/>
              </a:solidFill>
              <a:latin typeface="Open Sans"/>
              <a:ea typeface="Open Sans"/>
              <a:cs typeface="Open Sans"/>
              <a:sym typeface="Open Sans"/>
            </a:endParaRPr>
          </a:p>
        </p:txBody>
      </p:sp>
      <p:sp>
        <p:nvSpPr>
          <p:cNvPr id="1393" name="Google Shape;1393;p72"/>
          <p:cNvSpPr/>
          <p:nvPr/>
        </p:nvSpPr>
        <p:spPr>
          <a:xfrm>
            <a:off x="6653150" y="789125"/>
            <a:ext cx="1479315" cy="912020"/>
          </a:xfrm>
          <a:custGeom>
            <a:rect b="b" l="l" r="r" t="t"/>
            <a:pathLst>
              <a:path extrusionOk="0" h="854351" w="1248367">
                <a:moveTo>
                  <a:pt x="0" y="85435"/>
                </a:moveTo>
                <a:cubicBezTo>
                  <a:pt x="0" y="38251"/>
                  <a:pt x="38251" y="0"/>
                  <a:pt x="85435" y="0"/>
                </a:cubicBezTo>
                <a:lnTo>
                  <a:pt x="1162932" y="0"/>
                </a:lnTo>
                <a:cubicBezTo>
                  <a:pt x="1210116" y="0"/>
                  <a:pt x="1248367" y="38251"/>
                  <a:pt x="1248367" y="85435"/>
                </a:cubicBezTo>
                <a:lnTo>
                  <a:pt x="1248367" y="768916"/>
                </a:lnTo>
                <a:cubicBezTo>
                  <a:pt x="1248367" y="816100"/>
                  <a:pt x="1210116" y="854351"/>
                  <a:pt x="1162932" y="854351"/>
                </a:cubicBezTo>
                <a:lnTo>
                  <a:pt x="85435" y="854351"/>
                </a:lnTo>
                <a:cubicBezTo>
                  <a:pt x="38251" y="854351"/>
                  <a:pt x="0" y="816100"/>
                  <a:pt x="0" y="768916"/>
                </a:cubicBezTo>
                <a:lnTo>
                  <a:pt x="0" y="85435"/>
                </a:lnTo>
                <a:close/>
              </a:path>
            </a:pathLst>
          </a:custGeom>
          <a:solidFill>
            <a:schemeClr val="lt2"/>
          </a:solidFill>
          <a:ln cap="flat" cmpd="sng" w="12700">
            <a:solidFill>
              <a:srgbClr val="A5A5A5"/>
            </a:solidFill>
            <a:prstDash val="solid"/>
            <a:miter lim="800000"/>
            <a:headEnd len="sm" w="sm" type="none"/>
            <a:tailEnd len="sm" w="sm" type="none"/>
          </a:ln>
        </p:spPr>
        <p:txBody>
          <a:bodyPr anchorCtr="0" anchor="ctr" bIns="74550" lIns="74550" spcFirstLastPara="1" rIns="74550" wrap="square" tIns="74550">
            <a:noAutofit/>
          </a:bodyPr>
          <a:lstStyle/>
          <a:p>
            <a:pPr indent="0" lvl="0" marL="0" marR="0" rtl="0" algn="ctr">
              <a:lnSpc>
                <a:spcPct val="90000"/>
              </a:lnSpc>
              <a:spcBef>
                <a:spcPts val="0"/>
              </a:spcBef>
              <a:spcAft>
                <a:spcPts val="0"/>
              </a:spcAft>
              <a:buNone/>
            </a:pPr>
            <a:r>
              <a:rPr lang="en-ZA" sz="800">
                <a:solidFill>
                  <a:schemeClr val="dk2"/>
                </a:solidFill>
                <a:latin typeface="Open Sans"/>
                <a:ea typeface="Open Sans"/>
                <a:cs typeface="Open Sans"/>
                <a:sym typeface="Open Sans"/>
              </a:rPr>
              <a:t>Refine the implementation potential based on other barriers</a:t>
            </a:r>
            <a:endParaRPr sz="800">
              <a:solidFill>
                <a:schemeClr val="dk2"/>
              </a:solidFill>
              <a:latin typeface="Open Sans"/>
              <a:ea typeface="Open Sans"/>
              <a:cs typeface="Open Sans"/>
              <a:sym typeface="Open Sans"/>
            </a:endParaRPr>
          </a:p>
        </p:txBody>
      </p:sp>
      <p:sp>
        <p:nvSpPr>
          <p:cNvPr id="1394" name="Google Shape;1394;p72"/>
          <p:cNvSpPr/>
          <p:nvPr/>
        </p:nvSpPr>
        <p:spPr>
          <a:xfrm>
            <a:off x="4772612" y="789125"/>
            <a:ext cx="1479315" cy="912020"/>
          </a:xfrm>
          <a:custGeom>
            <a:rect b="b" l="l" r="r" t="t"/>
            <a:pathLst>
              <a:path extrusionOk="0" h="854351" w="1248367">
                <a:moveTo>
                  <a:pt x="0" y="85435"/>
                </a:moveTo>
                <a:cubicBezTo>
                  <a:pt x="0" y="38251"/>
                  <a:pt x="38251" y="0"/>
                  <a:pt x="85435" y="0"/>
                </a:cubicBezTo>
                <a:lnTo>
                  <a:pt x="1162932" y="0"/>
                </a:lnTo>
                <a:cubicBezTo>
                  <a:pt x="1210116" y="0"/>
                  <a:pt x="1248367" y="38251"/>
                  <a:pt x="1248367" y="85435"/>
                </a:cubicBezTo>
                <a:lnTo>
                  <a:pt x="1248367" y="768916"/>
                </a:lnTo>
                <a:cubicBezTo>
                  <a:pt x="1248367" y="816100"/>
                  <a:pt x="1210116" y="854351"/>
                  <a:pt x="1162932" y="854351"/>
                </a:cubicBezTo>
                <a:lnTo>
                  <a:pt x="85435" y="854351"/>
                </a:lnTo>
                <a:cubicBezTo>
                  <a:pt x="38251" y="854351"/>
                  <a:pt x="0" y="816100"/>
                  <a:pt x="0" y="768916"/>
                </a:cubicBezTo>
                <a:lnTo>
                  <a:pt x="0" y="85435"/>
                </a:lnTo>
                <a:close/>
              </a:path>
            </a:pathLst>
          </a:custGeom>
          <a:solidFill>
            <a:schemeClr val="lt2"/>
          </a:solidFill>
          <a:ln cap="flat" cmpd="sng" w="28575">
            <a:solidFill>
              <a:schemeClr val="accent1"/>
            </a:solidFill>
            <a:prstDash val="solid"/>
            <a:miter lim="800000"/>
            <a:headEnd len="sm" w="sm" type="none"/>
            <a:tailEnd len="sm" w="sm" type="none"/>
          </a:ln>
        </p:spPr>
        <p:txBody>
          <a:bodyPr anchorCtr="0" anchor="ctr" bIns="74550" lIns="74550" spcFirstLastPara="1" rIns="74550" wrap="square" tIns="74550">
            <a:noAutofit/>
          </a:bodyPr>
          <a:lstStyle/>
          <a:p>
            <a:pPr indent="0" lvl="0" marL="0" marR="0" rtl="0" algn="ctr">
              <a:lnSpc>
                <a:spcPct val="90000"/>
              </a:lnSpc>
              <a:spcBef>
                <a:spcPts val="0"/>
              </a:spcBef>
              <a:spcAft>
                <a:spcPts val="0"/>
              </a:spcAft>
              <a:buNone/>
            </a:pPr>
            <a:r>
              <a:rPr lang="en-ZA" sz="800">
                <a:solidFill>
                  <a:schemeClr val="dk2"/>
                </a:solidFill>
                <a:latin typeface="Open Sans"/>
                <a:ea typeface="Open Sans"/>
                <a:cs typeface="Open Sans"/>
                <a:sym typeface="Open Sans"/>
              </a:rPr>
              <a:t>Refine the implementation potential based on financial feasibility</a:t>
            </a:r>
            <a:endParaRPr sz="800">
              <a:solidFill>
                <a:schemeClr val="dk2"/>
              </a:solidFill>
              <a:latin typeface="Open Sans"/>
              <a:ea typeface="Open Sans"/>
              <a:cs typeface="Open Sans"/>
              <a:sym typeface="Open Sans"/>
            </a:endParaRPr>
          </a:p>
        </p:txBody>
      </p:sp>
      <p:sp>
        <p:nvSpPr>
          <p:cNvPr id="1395" name="Google Shape;1395;p72"/>
          <p:cNvSpPr/>
          <p:nvPr/>
        </p:nvSpPr>
        <p:spPr>
          <a:xfrm>
            <a:off x="2543939" y="1113943"/>
            <a:ext cx="284502" cy="262382"/>
          </a:xfrm>
          <a:custGeom>
            <a:rect b="b" l="l" r="r" t="t"/>
            <a:pathLst>
              <a:path extrusionOk="0" h="309595" w="264653">
                <a:moveTo>
                  <a:pt x="0" y="61919"/>
                </a:moveTo>
                <a:lnTo>
                  <a:pt x="132327" y="61919"/>
                </a:lnTo>
                <a:lnTo>
                  <a:pt x="132327" y="0"/>
                </a:lnTo>
                <a:lnTo>
                  <a:pt x="264653" y="154798"/>
                </a:lnTo>
                <a:lnTo>
                  <a:pt x="132327" y="309595"/>
                </a:lnTo>
                <a:lnTo>
                  <a:pt x="132327" y="247676"/>
                </a:lnTo>
                <a:lnTo>
                  <a:pt x="0" y="247676"/>
                </a:lnTo>
                <a:lnTo>
                  <a:pt x="0" y="61919"/>
                </a:lnTo>
                <a:close/>
              </a:path>
            </a:pathLst>
          </a:custGeom>
          <a:solidFill>
            <a:schemeClr val="lt2"/>
          </a:solidFill>
          <a:ln>
            <a:noFill/>
          </a:ln>
        </p:spPr>
        <p:txBody>
          <a:bodyPr anchorCtr="0" anchor="ctr" bIns="61900" lIns="0" spcFirstLastPara="1" rIns="79375" wrap="square" tIns="61900">
            <a:noAutofit/>
          </a:bodyPr>
          <a:lstStyle/>
          <a:p>
            <a:pPr indent="0" lvl="0" marL="0" marR="0" rtl="0" algn="ctr">
              <a:lnSpc>
                <a:spcPct val="90000"/>
              </a:lnSpc>
              <a:spcBef>
                <a:spcPts val="0"/>
              </a:spcBef>
              <a:spcAft>
                <a:spcPts val="0"/>
              </a:spcAft>
              <a:buClr>
                <a:srgbClr val="000000"/>
              </a:buClr>
              <a:buSzPts val="1400"/>
              <a:buFont typeface="Arial"/>
              <a:buNone/>
            </a:pPr>
            <a:r>
              <a:t/>
            </a:r>
            <a:endParaRPr sz="1400">
              <a:solidFill>
                <a:srgbClr val="FFFFFF"/>
              </a:solidFill>
              <a:latin typeface="Arial"/>
              <a:ea typeface="Arial"/>
              <a:cs typeface="Arial"/>
              <a:sym typeface="Arial"/>
            </a:endParaRPr>
          </a:p>
        </p:txBody>
      </p:sp>
      <p:sp>
        <p:nvSpPr>
          <p:cNvPr id="1396" name="Google Shape;1396;p72"/>
          <p:cNvSpPr/>
          <p:nvPr/>
        </p:nvSpPr>
        <p:spPr>
          <a:xfrm>
            <a:off x="4429738" y="1113943"/>
            <a:ext cx="284502" cy="262382"/>
          </a:xfrm>
          <a:custGeom>
            <a:rect b="b" l="l" r="r" t="t"/>
            <a:pathLst>
              <a:path extrusionOk="0" h="309595" w="264653">
                <a:moveTo>
                  <a:pt x="0" y="61919"/>
                </a:moveTo>
                <a:lnTo>
                  <a:pt x="132327" y="61919"/>
                </a:lnTo>
                <a:lnTo>
                  <a:pt x="132327" y="0"/>
                </a:lnTo>
                <a:lnTo>
                  <a:pt x="264653" y="154798"/>
                </a:lnTo>
                <a:lnTo>
                  <a:pt x="132327" y="309595"/>
                </a:lnTo>
                <a:lnTo>
                  <a:pt x="132327" y="247676"/>
                </a:lnTo>
                <a:lnTo>
                  <a:pt x="0" y="247676"/>
                </a:lnTo>
                <a:lnTo>
                  <a:pt x="0" y="61919"/>
                </a:lnTo>
                <a:close/>
              </a:path>
            </a:pathLst>
          </a:custGeom>
          <a:solidFill>
            <a:schemeClr val="lt2"/>
          </a:solidFill>
          <a:ln>
            <a:noFill/>
          </a:ln>
        </p:spPr>
        <p:txBody>
          <a:bodyPr anchorCtr="0" anchor="ctr" bIns="61900" lIns="0" spcFirstLastPara="1" rIns="79375" wrap="square" tIns="61900">
            <a:noAutofit/>
          </a:bodyPr>
          <a:lstStyle/>
          <a:p>
            <a:pPr indent="0" lvl="0" marL="0" marR="0" rtl="0" algn="ctr">
              <a:lnSpc>
                <a:spcPct val="90000"/>
              </a:lnSpc>
              <a:spcBef>
                <a:spcPts val="0"/>
              </a:spcBef>
              <a:spcAft>
                <a:spcPts val="0"/>
              </a:spcAft>
              <a:buClr>
                <a:srgbClr val="000000"/>
              </a:buClr>
              <a:buSzPts val="1400"/>
              <a:buFont typeface="Arial"/>
              <a:buNone/>
            </a:pPr>
            <a:r>
              <a:t/>
            </a:r>
            <a:endParaRPr sz="1400">
              <a:solidFill>
                <a:srgbClr val="FFFFFF"/>
              </a:solidFill>
              <a:latin typeface="Arial"/>
              <a:ea typeface="Arial"/>
              <a:cs typeface="Arial"/>
              <a:sym typeface="Arial"/>
            </a:endParaRPr>
          </a:p>
        </p:txBody>
      </p:sp>
      <p:sp>
        <p:nvSpPr>
          <p:cNvPr id="1397" name="Google Shape;1397;p72"/>
          <p:cNvSpPr/>
          <p:nvPr/>
        </p:nvSpPr>
        <p:spPr>
          <a:xfrm>
            <a:off x="6315537" y="1113943"/>
            <a:ext cx="284502" cy="262382"/>
          </a:xfrm>
          <a:custGeom>
            <a:rect b="b" l="l" r="r" t="t"/>
            <a:pathLst>
              <a:path extrusionOk="0" h="309595" w="264653">
                <a:moveTo>
                  <a:pt x="0" y="61919"/>
                </a:moveTo>
                <a:lnTo>
                  <a:pt x="132327" y="61919"/>
                </a:lnTo>
                <a:lnTo>
                  <a:pt x="132327" y="0"/>
                </a:lnTo>
                <a:lnTo>
                  <a:pt x="264653" y="154798"/>
                </a:lnTo>
                <a:lnTo>
                  <a:pt x="132327" y="309595"/>
                </a:lnTo>
                <a:lnTo>
                  <a:pt x="132327" y="247676"/>
                </a:lnTo>
                <a:lnTo>
                  <a:pt x="0" y="247676"/>
                </a:lnTo>
                <a:lnTo>
                  <a:pt x="0" y="61919"/>
                </a:lnTo>
                <a:close/>
              </a:path>
            </a:pathLst>
          </a:custGeom>
          <a:solidFill>
            <a:schemeClr val="lt2"/>
          </a:solidFill>
          <a:ln>
            <a:noFill/>
          </a:ln>
        </p:spPr>
        <p:txBody>
          <a:bodyPr anchorCtr="0" anchor="ctr" bIns="61900" lIns="0" spcFirstLastPara="1" rIns="79375" wrap="square" tIns="61900">
            <a:noAutofit/>
          </a:bodyPr>
          <a:lstStyle/>
          <a:p>
            <a:pPr indent="0" lvl="0" marL="0" marR="0" rtl="0" algn="ctr">
              <a:lnSpc>
                <a:spcPct val="90000"/>
              </a:lnSpc>
              <a:spcBef>
                <a:spcPts val="0"/>
              </a:spcBef>
              <a:spcAft>
                <a:spcPts val="0"/>
              </a:spcAft>
              <a:buClr>
                <a:srgbClr val="000000"/>
              </a:buClr>
              <a:buSzPts val="1400"/>
              <a:buFont typeface="Arial"/>
              <a:buNone/>
            </a:pPr>
            <a:r>
              <a:t/>
            </a:r>
            <a:endParaRPr sz="1400">
              <a:solidFill>
                <a:srgbClr val="FFFFFF"/>
              </a:solidFill>
              <a:latin typeface="Arial"/>
              <a:ea typeface="Arial"/>
              <a:cs typeface="Arial"/>
              <a:sym typeface="Arial"/>
            </a:endParaRPr>
          </a:p>
        </p:txBody>
      </p:sp>
      <p:sp>
        <p:nvSpPr>
          <p:cNvPr id="1398" name="Google Shape;1398;p72"/>
          <p:cNvSpPr txBox="1"/>
          <p:nvPr>
            <p:ph idx="4294967295" type="body"/>
          </p:nvPr>
        </p:nvSpPr>
        <p:spPr>
          <a:xfrm>
            <a:off x="4648346" y="4697034"/>
            <a:ext cx="681900" cy="153300"/>
          </a:xfrm>
          <a:prstGeom prst="rect">
            <a:avLst/>
          </a:prstGeom>
          <a:solidFill>
            <a:srgbClr val="E7E7E7"/>
          </a:solidFill>
          <a:ln cap="flat" cmpd="sng" w="12700">
            <a:solidFill>
              <a:srgbClr val="BFBFBF"/>
            </a:solidFill>
            <a:prstDash val="solid"/>
            <a:miter lim="800000"/>
            <a:headEnd len="sm" w="sm" type="none"/>
            <a:tailEnd len="sm" w="sm" type="none"/>
          </a:ln>
        </p:spPr>
        <p:txBody>
          <a:bodyPr anchorCtr="0" anchor="ctr" bIns="45700" lIns="91425" spcFirstLastPara="1" rIns="91425" wrap="square" tIns="45700">
            <a:noAutofit/>
          </a:bodyPr>
          <a:lstStyle/>
          <a:p>
            <a:pPr indent="0" lvl="0" marL="0" rtl="0" algn="ctr">
              <a:lnSpc>
                <a:spcPct val="90000"/>
              </a:lnSpc>
              <a:spcBef>
                <a:spcPts val="0"/>
              </a:spcBef>
              <a:spcAft>
                <a:spcPts val="1200"/>
              </a:spcAft>
              <a:buClr>
                <a:srgbClr val="09294E"/>
              </a:buClr>
              <a:buSzPts val="800"/>
              <a:buNone/>
            </a:pPr>
            <a:r>
              <a:rPr lang="en-ZA" sz="800"/>
              <a:t>Chapter 7</a:t>
            </a:r>
            <a:endParaRPr sz="800"/>
          </a:p>
        </p:txBody>
      </p:sp>
      <p:sp>
        <p:nvSpPr>
          <p:cNvPr id="1399" name="Google Shape;1399;p72"/>
          <p:cNvSpPr txBox="1"/>
          <p:nvPr>
            <p:ph idx="4294967295" type="body"/>
          </p:nvPr>
        </p:nvSpPr>
        <p:spPr>
          <a:xfrm>
            <a:off x="6194103" y="4697034"/>
            <a:ext cx="685800" cy="153300"/>
          </a:xfrm>
          <a:prstGeom prst="rect">
            <a:avLst/>
          </a:prstGeom>
          <a:solidFill>
            <a:srgbClr val="E7E7E7"/>
          </a:solidFill>
          <a:ln cap="flat" cmpd="sng" w="12700">
            <a:solidFill>
              <a:srgbClr val="BFBFBF"/>
            </a:solidFill>
            <a:prstDash val="solid"/>
            <a:miter lim="800000"/>
            <a:headEnd len="sm" w="sm" type="none"/>
            <a:tailEnd len="sm" w="sm" type="none"/>
          </a:ln>
        </p:spPr>
        <p:txBody>
          <a:bodyPr anchorCtr="0" anchor="ctr" bIns="45700" lIns="91425" spcFirstLastPara="1" rIns="91425" wrap="square" tIns="45700">
            <a:noAutofit/>
          </a:bodyPr>
          <a:lstStyle/>
          <a:p>
            <a:pPr indent="0" lvl="0" marL="0" rtl="0" algn="l">
              <a:lnSpc>
                <a:spcPct val="90000"/>
              </a:lnSpc>
              <a:spcBef>
                <a:spcPts val="0"/>
              </a:spcBef>
              <a:spcAft>
                <a:spcPts val="1200"/>
              </a:spcAft>
              <a:buClr>
                <a:srgbClr val="09294E"/>
              </a:buClr>
              <a:buSzPts val="800"/>
              <a:buNone/>
            </a:pPr>
            <a:r>
              <a:rPr lang="en-ZA" sz="800"/>
              <a:t>Chapter 9</a:t>
            </a:r>
            <a:endParaRPr sz="800"/>
          </a:p>
        </p:txBody>
      </p:sp>
      <p:sp>
        <p:nvSpPr>
          <p:cNvPr id="1400" name="Google Shape;1400;p72"/>
          <p:cNvSpPr txBox="1"/>
          <p:nvPr>
            <p:ph idx="4294967295" type="body"/>
          </p:nvPr>
        </p:nvSpPr>
        <p:spPr>
          <a:xfrm>
            <a:off x="5421224" y="4697034"/>
            <a:ext cx="681900" cy="153300"/>
          </a:xfrm>
          <a:prstGeom prst="rect">
            <a:avLst/>
          </a:prstGeom>
          <a:solidFill>
            <a:srgbClr val="E7E7E7"/>
          </a:solidFill>
          <a:ln cap="flat" cmpd="sng" w="12700">
            <a:solidFill>
              <a:srgbClr val="BFBFBF"/>
            </a:solidFill>
            <a:prstDash val="solid"/>
            <a:miter lim="800000"/>
            <a:headEnd len="sm" w="sm" type="none"/>
            <a:tailEnd len="sm" w="sm" type="none"/>
          </a:ln>
        </p:spPr>
        <p:txBody>
          <a:bodyPr anchorCtr="0" anchor="ctr" bIns="45700" lIns="91425" spcFirstLastPara="1" rIns="91425" wrap="square" tIns="45700">
            <a:noAutofit/>
          </a:bodyPr>
          <a:lstStyle/>
          <a:p>
            <a:pPr indent="0" lvl="0" marL="0" rtl="0" algn="ctr">
              <a:lnSpc>
                <a:spcPct val="90000"/>
              </a:lnSpc>
              <a:spcBef>
                <a:spcPts val="0"/>
              </a:spcBef>
              <a:spcAft>
                <a:spcPts val="1200"/>
              </a:spcAft>
              <a:buClr>
                <a:srgbClr val="09294E"/>
              </a:buClr>
              <a:buSzPts val="800"/>
              <a:buNone/>
            </a:pPr>
            <a:r>
              <a:rPr lang="en-ZA" sz="800"/>
              <a:t>Chapter 8</a:t>
            </a:r>
            <a:endParaRPr sz="800"/>
          </a:p>
        </p:txBody>
      </p:sp>
      <p:sp>
        <p:nvSpPr>
          <p:cNvPr id="1401" name="Google Shape;1401;p72">
            <a:hlinkClick action="ppaction://hlinksldjump" r:id="rId3"/>
          </p:cNvPr>
          <p:cNvSpPr/>
          <p:nvPr/>
        </p:nvSpPr>
        <p:spPr>
          <a:xfrm>
            <a:off x="4657825" y="4697034"/>
            <a:ext cx="672600" cy="1533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800">
              <a:solidFill>
                <a:schemeClr val="lt1"/>
              </a:solidFill>
              <a:latin typeface="Open Sans"/>
              <a:ea typeface="Open Sans"/>
              <a:cs typeface="Open Sans"/>
              <a:sym typeface="Open Sans"/>
            </a:endParaRPr>
          </a:p>
        </p:txBody>
      </p:sp>
      <p:sp>
        <p:nvSpPr>
          <p:cNvPr id="1402" name="Google Shape;1402;p72">
            <a:hlinkClick action="ppaction://hlinksldjump" r:id="rId4"/>
          </p:cNvPr>
          <p:cNvSpPr/>
          <p:nvPr/>
        </p:nvSpPr>
        <p:spPr>
          <a:xfrm>
            <a:off x="5417449" y="4697034"/>
            <a:ext cx="681900" cy="1533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sp>
        <p:nvSpPr>
          <p:cNvPr id="1403" name="Google Shape;1403;p72">
            <a:hlinkClick action="ppaction://hlinksldjump" r:id="rId5"/>
          </p:cNvPr>
          <p:cNvSpPr/>
          <p:nvPr/>
        </p:nvSpPr>
        <p:spPr>
          <a:xfrm>
            <a:off x="6186552" y="4697034"/>
            <a:ext cx="681900" cy="1533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spTree>
  </p:cSld>
  <p:clrMapOvr>
    <a:masterClrMapping/>
  </p:clrMapOvr>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08" name="Shape 1408"/>
        <p:cNvGrpSpPr/>
        <p:nvPr/>
      </p:nvGrpSpPr>
      <p:grpSpPr>
        <a:xfrm>
          <a:off x="0" y="0"/>
          <a:ext cx="0" cy="0"/>
          <a:chOff x="0" y="0"/>
          <a:chExt cx="0" cy="0"/>
        </a:xfrm>
      </p:grpSpPr>
      <p:sp>
        <p:nvSpPr>
          <p:cNvPr id="1409" name="Google Shape;1409;p73"/>
          <p:cNvSpPr txBox="1"/>
          <p:nvPr/>
        </p:nvSpPr>
        <p:spPr>
          <a:xfrm>
            <a:off x="865653" y="2401386"/>
            <a:ext cx="7488000" cy="2125200"/>
          </a:xfrm>
          <a:prstGeom prst="rect">
            <a:avLst/>
          </a:prstGeom>
          <a:noFill/>
          <a:ln>
            <a:noFill/>
          </a:ln>
        </p:spPr>
        <p:txBody>
          <a:bodyPr anchorCtr="0" anchor="t" bIns="45700" lIns="91425" spcFirstLastPara="1" rIns="91425" wrap="square" tIns="45700">
            <a:normAutofit/>
          </a:bodyPr>
          <a:lstStyle/>
          <a:p>
            <a:pPr indent="-175260" lvl="0" marL="228600" marR="0" rtl="0" algn="l">
              <a:lnSpc>
                <a:spcPct val="115000"/>
              </a:lnSpc>
              <a:spcBef>
                <a:spcPts val="0"/>
              </a:spcBef>
              <a:spcAft>
                <a:spcPts val="0"/>
              </a:spcAft>
              <a:buClr>
                <a:schemeClr val="dk2"/>
              </a:buClr>
              <a:buSzPts val="1200"/>
              <a:buFont typeface="Open Sans"/>
              <a:buChar char="●"/>
            </a:pPr>
            <a:r>
              <a:rPr lang="en-ZA" sz="1200">
                <a:solidFill>
                  <a:schemeClr val="dk2"/>
                </a:solidFill>
                <a:latin typeface="Open Sans"/>
                <a:ea typeface="Open Sans"/>
                <a:cs typeface="Open Sans"/>
                <a:sym typeface="Open Sans"/>
              </a:rPr>
              <a:t>Stakeholders of the policy were identified in Part II, Chapter 6</a:t>
            </a:r>
            <a:endParaRPr sz="1200">
              <a:solidFill>
                <a:schemeClr val="dk2"/>
              </a:solidFill>
              <a:latin typeface="Open Sans"/>
              <a:ea typeface="Open Sans"/>
              <a:cs typeface="Open Sans"/>
              <a:sym typeface="Open Sans"/>
            </a:endParaRPr>
          </a:p>
          <a:p>
            <a:pPr indent="-175260" lvl="0" marL="228600" marR="0" rtl="0" algn="l">
              <a:lnSpc>
                <a:spcPct val="115000"/>
              </a:lnSpc>
              <a:spcBef>
                <a:spcPts val="0"/>
              </a:spcBef>
              <a:spcAft>
                <a:spcPts val="0"/>
              </a:spcAft>
              <a:buClr>
                <a:schemeClr val="dk2"/>
              </a:buClr>
              <a:buSzPts val="1200"/>
              <a:buFont typeface="Open Sans"/>
              <a:buChar char="●"/>
            </a:pPr>
            <a:r>
              <a:rPr lang="en-ZA" sz="1200">
                <a:solidFill>
                  <a:schemeClr val="dk2"/>
                </a:solidFill>
                <a:latin typeface="Open Sans"/>
                <a:ea typeface="Open Sans"/>
                <a:cs typeface="Open Sans"/>
                <a:sym typeface="Open Sans"/>
              </a:rPr>
              <a:t>The net costs and benefits for each group should be assessed separately</a:t>
            </a:r>
            <a:endParaRPr sz="1200">
              <a:solidFill>
                <a:schemeClr val="dk2"/>
              </a:solidFill>
              <a:latin typeface="Open Sans"/>
              <a:ea typeface="Open Sans"/>
              <a:cs typeface="Open Sans"/>
              <a:sym typeface="Open Sans"/>
            </a:endParaRPr>
          </a:p>
          <a:p>
            <a:pPr indent="-175260" lvl="0" marL="228600" marR="0" rtl="0" algn="l">
              <a:lnSpc>
                <a:spcPct val="115000"/>
              </a:lnSpc>
              <a:spcBef>
                <a:spcPts val="0"/>
              </a:spcBef>
              <a:spcAft>
                <a:spcPts val="0"/>
              </a:spcAft>
              <a:buClr>
                <a:schemeClr val="dk2"/>
              </a:buClr>
              <a:buSzPts val="1200"/>
              <a:buFont typeface="Open Sans"/>
              <a:buChar char="●"/>
            </a:pPr>
            <a:r>
              <a:rPr lang="en-ZA" sz="1200">
                <a:solidFill>
                  <a:schemeClr val="dk2"/>
                </a:solidFill>
                <a:latin typeface="Open Sans"/>
                <a:ea typeface="Open Sans"/>
                <a:cs typeface="Open Sans"/>
                <a:sym typeface="Open Sans"/>
              </a:rPr>
              <a:t>Where there is insufficient data to analyse all groups separately, at a minimum include:</a:t>
            </a:r>
            <a:endParaRPr sz="1200">
              <a:solidFill>
                <a:schemeClr val="dk2"/>
              </a:solidFill>
              <a:latin typeface="Open Sans"/>
              <a:ea typeface="Open Sans"/>
              <a:cs typeface="Open Sans"/>
              <a:sym typeface="Open Sans"/>
            </a:endParaRPr>
          </a:p>
          <a:p>
            <a:pPr indent="-191452" lvl="1" marL="685800" marR="0" rtl="0" algn="l">
              <a:lnSpc>
                <a:spcPct val="115000"/>
              </a:lnSpc>
              <a:spcBef>
                <a:spcPts val="500"/>
              </a:spcBef>
              <a:spcAft>
                <a:spcPts val="0"/>
              </a:spcAft>
              <a:buClr>
                <a:schemeClr val="dk2"/>
              </a:buClr>
              <a:buSzPts val="1200"/>
              <a:buFont typeface="Open Sans"/>
              <a:buChar char="○"/>
            </a:pPr>
            <a:r>
              <a:rPr i="0" lang="en-ZA" sz="1200" u="none" cap="none" strike="noStrike">
                <a:solidFill>
                  <a:schemeClr val="dk2"/>
                </a:solidFill>
                <a:latin typeface="Open Sans"/>
                <a:ea typeface="Open Sans"/>
                <a:cs typeface="Open Sans"/>
                <a:sym typeface="Open Sans"/>
              </a:rPr>
              <a:t>Stakeholders with official land tenure rights or de facto control of lands addressed by the policy</a:t>
            </a:r>
            <a:endParaRPr sz="1200">
              <a:solidFill>
                <a:schemeClr val="dk2"/>
              </a:solidFill>
              <a:latin typeface="Open Sans"/>
              <a:ea typeface="Open Sans"/>
              <a:cs typeface="Open Sans"/>
              <a:sym typeface="Open Sans"/>
            </a:endParaRPr>
          </a:p>
          <a:p>
            <a:pPr indent="-191452" lvl="1" marL="685800" marR="0" rtl="0" algn="l">
              <a:lnSpc>
                <a:spcPct val="115000"/>
              </a:lnSpc>
              <a:spcBef>
                <a:spcPts val="500"/>
              </a:spcBef>
              <a:spcAft>
                <a:spcPts val="0"/>
              </a:spcAft>
              <a:buClr>
                <a:schemeClr val="dk2"/>
              </a:buClr>
              <a:buSzPts val="1200"/>
              <a:buFont typeface="Open Sans"/>
              <a:buChar char="○"/>
            </a:pPr>
            <a:r>
              <a:rPr i="0" lang="en-ZA" sz="1200" u="none" cap="none" strike="noStrike">
                <a:solidFill>
                  <a:schemeClr val="dk2"/>
                </a:solidFill>
                <a:latin typeface="Open Sans"/>
                <a:ea typeface="Open Sans"/>
                <a:cs typeface="Open Sans"/>
                <a:sym typeface="Open Sans"/>
              </a:rPr>
              <a:t>Stakeholders that use the lands addressed by the policy but have limited actual control over the lands</a:t>
            </a:r>
            <a:endParaRPr sz="1200">
              <a:solidFill>
                <a:schemeClr val="dk2"/>
              </a:solidFill>
              <a:latin typeface="Open Sans"/>
              <a:ea typeface="Open Sans"/>
              <a:cs typeface="Open Sans"/>
              <a:sym typeface="Open Sans"/>
            </a:endParaRPr>
          </a:p>
        </p:txBody>
      </p:sp>
      <p:sp>
        <p:nvSpPr>
          <p:cNvPr id="1410" name="Google Shape;1410;p73"/>
          <p:cNvSpPr/>
          <p:nvPr/>
        </p:nvSpPr>
        <p:spPr>
          <a:xfrm>
            <a:off x="7464325" y="1749325"/>
            <a:ext cx="1051500" cy="1122600"/>
          </a:xfrm>
          <a:prstGeom prst="roundRect">
            <a:avLst>
              <a:gd fmla="val 16667" name="adj"/>
            </a:avLst>
          </a:prstGeom>
          <a:blipFill rotWithShape="1">
            <a:blip r:embed="rId3">
              <a:alphaModFix/>
            </a:blip>
            <a:stretch>
              <a:fillRect b="0" l="0" r="0" t="0"/>
            </a:stretch>
          </a:blip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sp>
        <p:nvSpPr>
          <p:cNvPr id="1411" name="Google Shape;1411;p73"/>
          <p:cNvSpPr txBox="1"/>
          <p:nvPr>
            <p:ph type="title"/>
          </p:nvPr>
        </p:nvSpPr>
        <p:spPr>
          <a:xfrm>
            <a:off x="311700" y="216425"/>
            <a:ext cx="8520600" cy="572700"/>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rgbClr val="625852"/>
              </a:buClr>
              <a:buSzPct val="100000"/>
              <a:buFont typeface="Arial"/>
              <a:buNone/>
            </a:pPr>
            <a:r>
              <a:rPr lang="en-ZA" sz="2600"/>
              <a:t>8.4 Account for financial feasibility (3/6)</a:t>
            </a:r>
            <a:endParaRPr sz="2600"/>
          </a:p>
          <a:p>
            <a:pPr indent="0" lvl="0" marL="0" rtl="0" algn="l">
              <a:lnSpc>
                <a:spcPct val="90000"/>
              </a:lnSpc>
              <a:spcBef>
                <a:spcPts val="0"/>
              </a:spcBef>
              <a:spcAft>
                <a:spcPts val="0"/>
              </a:spcAft>
              <a:buClr>
                <a:srgbClr val="625852"/>
              </a:buClr>
              <a:buSzPct val="114285"/>
              <a:buFont typeface="Arial"/>
              <a:buNone/>
            </a:pPr>
            <a:r>
              <a:t/>
            </a:r>
            <a:endParaRPr/>
          </a:p>
        </p:txBody>
      </p:sp>
      <p:sp>
        <p:nvSpPr>
          <p:cNvPr id="1412" name="Google Shape;1412;p73"/>
          <p:cNvSpPr/>
          <p:nvPr/>
        </p:nvSpPr>
        <p:spPr>
          <a:xfrm>
            <a:off x="1011538" y="789125"/>
            <a:ext cx="1479315" cy="912020"/>
          </a:xfrm>
          <a:custGeom>
            <a:rect b="b" l="l" r="r" t="t"/>
            <a:pathLst>
              <a:path extrusionOk="0" h="854351" w="1248367">
                <a:moveTo>
                  <a:pt x="0" y="85435"/>
                </a:moveTo>
                <a:cubicBezTo>
                  <a:pt x="0" y="38251"/>
                  <a:pt x="38251" y="0"/>
                  <a:pt x="85435" y="0"/>
                </a:cubicBezTo>
                <a:lnTo>
                  <a:pt x="1162932" y="0"/>
                </a:lnTo>
                <a:cubicBezTo>
                  <a:pt x="1210116" y="0"/>
                  <a:pt x="1248367" y="38251"/>
                  <a:pt x="1248367" y="85435"/>
                </a:cubicBezTo>
                <a:lnTo>
                  <a:pt x="1248367" y="768916"/>
                </a:lnTo>
                <a:cubicBezTo>
                  <a:pt x="1248367" y="816100"/>
                  <a:pt x="1210116" y="854351"/>
                  <a:pt x="1162932" y="854351"/>
                </a:cubicBezTo>
                <a:lnTo>
                  <a:pt x="85435" y="854351"/>
                </a:lnTo>
                <a:cubicBezTo>
                  <a:pt x="38251" y="854351"/>
                  <a:pt x="0" y="816100"/>
                  <a:pt x="0" y="768916"/>
                </a:cubicBezTo>
                <a:lnTo>
                  <a:pt x="0" y="85435"/>
                </a:lnTo>
                <a:close/>
              </a:path>
            </a:pathLst>
          </a:custGeom>
          <a:solidFill>
            <a:schemeClr val="lt2"/>
          </a:solidFill>
          <a:ln cap="flat" cmpd="sng" w="9525">
            <a:solidFill>
              <a:srgbClr val="A5A5A5"/>
            </a:solidFill>
            <a:prstDash val="solid"/>
            <a:miter lim="800000"/>
            <a:headEnd len="sm" w="sm" type="none"/>
            <a:tailEnd len="sm" w="sm" type="none"/>
          </a:ln>
        </p:spPr>
        <p:txBody>
          <a:bodyPr anchorCtr="0" anchor="ctr" bIns="74550" lIns="74550" spcFirstLastPara="1" rIns="74550" wrap="square" tIns="74550">
            <a:noAutofit/>
          </a:bodyPr>
          <a:lstStyle/>
          <a:p>
            <a:pPr indent="0" lvl="0" marL="0" marR="0" rtl="0" algn="ctr">
              <a:lnSpc>
                <a:spcPct val="90000"/>
              </a:lnSpc>
              <a:spcBef>
                <a:spcPts val="0"/>
              </a:spcBef>
              <a:spcAft>
                <a:spcPts val="0"/>
              </a:spcAft>
              <a:buNone/>
            </a:pPr>
            <a:r>
              <a:rPr lang="en-ZA" sz="800">
                <a:solidFill>
                  <a:srgbClr val="3F3F3F"/>
                </a:solidFill>
                <a:latin typeface="Open Sans"/>
                <a:ea typeface="Open Sans"/>
                <a:cs typeface="Open Sans"/>
                <a:sym typeface="Open Sans"/>
              </a:rPr>
              <a:t>Estimate the maximum implementation potential of the policy</a:t>
            </a:r>
            <a:endParaRPr sz="800">
              <a:solidFill>
                <a:srgbClr val="3F3F3F"/>
              </a:solidFill>
              <a:latin typeface="Open Sans"/>
              <a:ea typeface="Open Sans"/>
              <a:cs typeface="Open Sans"/>
              <a:sym typeface="Open Sans"/>
            </a:endParaRPr>
          </a:p>
        </p:txBody>
      </p:sp>
      <p:sp>
        <p:nvSpPr>
          <p:cNvPr id="1413" name="Google Shape;1413;p73"/>
          <p:cNvSpPr/>
          <p:nvPr/>
        </p:nvSpPr>
        <p:spPr>
          <a:xfrm>
            <a:off x="2892075" y="789125"/>
            <a:ext cx="1479315" cy="912020"/>
          </a:xfrm>
          <a:custGeom>
            <a:rect b="b" l="l" r="r" t="t"/>
            <a:pathLst>
              <a:path extrusionOk="0" h="854351" w="1248367">
                <a:moveTo>
                  <a:pt x="0" y="85435"/>
                </a:moveTo>
                <a:cubicBezTo>
                  <a:pt x="0" y="38251"/>
                  <a:pt x="38251" y="0"/>
                  <a:pt x="85435" y="0"/>
                </a:cubicBezTo>
                <a:lnTo>
                  <a:pt x="1162932" y="0"/>
                </a:lnTo>
                <a:cubicBezTo>
                  <a:pt x="1210116" y="0"/>
                  <a:pt x="1248367" y="38251"/>
                  <a:pt x="1248367" y="85435"/>
                </a:cubicBezTo>
                <a:lnTo>
                  <a:pt x="1248367" y="768916"/>
                </a:lnTo>
                <a:cubicBezTo>
                  <a:pt x="1248367" y="816100"/>
                  <a:pt x="1210116" y="854351"/>
                  <a:pt x="1162932" y="854351"/>
                </a:cubicBezTo>
                <a:lnTo>
                  <a:pt x="85435" y="854351"/>
                </a:lnTo>
                <a:cubicBezTo>
                  <a:pt x="38251" y="854351"/>
                  <a:pt x="0" y="816100"/>
                  <a:pt x="0" y="768916"/>
                </a:cubicBezTo>
                <a:lnTo>
                  <a:pt x="0" y="85435"/>
                </a:lnTo>
                <a:close/>
              </a:path>
            </a:pathLst>
          </a:custGeom>
          <a:solidFill>
            <a:schemeClr val="lt2"/>
          </a:solidFill>
          <a:ln cap="flat" cmpd="sng" w="9525">
            <a:solidFill>
              <a:srgbClr val="A5A5A5"/>
            </a:solidFill>
            <a:prstDash val="solid"/>
            <a:miter lim="800000"/>
            <a:headEnd len="sm" w="sm" type="none"/>
            <a:tailEnd len="sm" w="sm" type="none"/>
          </a:ln>
        </p:spPr>
        <p:txBody>
          <a:bodyPr anchorCtr="0" anchor="ctr" bIns="74550" lIns="74550" spcFirstLastPara="1" rIns="74550" wrap="square" tIns="74550">
            <a:noAutofit/>
          </a:bodyPr>
          <a:lstStyle/>
          <a:p>
            <a:pPr indent="0" lvl="0" marL="0" marR="0" rtl="0" algn="ctr">
              <a:lnSpc>
                <a:spcPct val="90000"/>
              </a:lnSpc>
              <a:spcBef>
                <a:spcPts val="0"/>
              </a:spcBef>
              <a:spcAft>
                <a:spcPts val="0"/>
              </a:spcAft>
              <a:buNone/>
            </a:pPr>
            <a:r>
              <a:rPr lang="en-ZA" sz="800">
                <a:solidFill>
                  <a:schemeClr val="dk2"/>
                </a:solidFill>
                <a:latin typeface="Open Sans"/>
                <a:ea typeface="Open Sans"/>
                <a:cs typeface="Open Sans"/>
                <a:sym typeface="Open Sans"/>
              </a:rPr>
              <a:t>Refine the implementation potential bated on policy design characteristics and national circumstances</a:t>
            </a:r>
            <a:endParaRPr sz="800">
              <a:solidFill>
                <a:schemeClr val="dk2"/>
              </a:solidFill>
              <a:latin typeface="Open Sans"/>
              <a:ea typeface="Open Sans"/>
              <a:cs typeface="Open Sans"/>
              <a:sym typeface="Open Sans"/>
            </a:endParaRPr>
          </a:p>
        </p:txBody>
      </p:sp>
      <p:sp>
        <p:nvSpPr>
          <p:cNvPr id="1414" name="Google Shape;1414;p73"/>
          <p:cNvSpPr/>
          <p:nvPr/>
        </p:nvSpPr>
        <p:spPr>
          <a:xfrm>
            <a:off x="6653150" y="789125"/>
            <a:ext cx="1479315" cy="912020"/>
          </a:xfrm>
          <a:custGeom>
            <a:rect b="b" l="l" r="r" t="t"/>
            <a:pathLst>
              <a:path extrusionOk="0" h="854351" w="1248367">
                <a:moveTo>
                  <a:pt x="0" y="85435"/>
                </a:moveTo>
                <a:cubicBezTo>
                  <a:pt x="0" y="38251"/>
                  <a:pt x="38251" y="0"/>
                  <a:pt x="85435" y="0"/>
                </a:cubicBezTo>
                <a:lnTo>
                  <a:pt x="1162932" y="0"/>
                </a:lnTo>
                <a:cubicBezTo>
                  <a:pt x="1210116" y="0"/>
                  <a:pt x="1248367" y="38251"/>
                  <a:pt x="1248367" y="85435"/>
                </a:cubicBezTo>
                <a:lnTo>
                  <a:pt x="1248367" y="768916"/>
                </a:lnTo>
                <a:cubicBezTo>
                  <a:pt x="1248367" y="816100"/>
                  <a:pt x="1210116" y="854351"/>
                  <a:pt x="1162932" y="854351"/>
                </a:cubicBezTo>
                <a:lnTo>
                  <a:pt x="85435" y="854351"/>
                </a:lnTo>
                <a:cubicBezTo>
                  <a:pt x="38251" y="854351"/>
                  <a:pt x="0" y="816100"/>
                  <a:pt x="0" y="768916"/>
                </a:cubicBezTo>
                <a:lnTo>
                  <a:pt x="0" y="85435"/>
                </a:lnTo>
                <a:close/>
              </a:path>
            </a:pathLst>
          </a:custGeom>
          <a:solidFill>
            <a:schemeClr val="lt2"/>
          </a:solidFill>
          <a:ln cap="flat" cmpd="sng" w="12700">
            <a:solidFill>
              <a:srgbClr val="A5A5A5"/>
            </a:solidFill>
            <a:prstDash val="solid"/>
            <a:miter lim="800000"/>
            <a:headEnd len="sm" w="sm" type="none"/>
            <a:tailEnd len="sm" w="sm" type="none"/>
          </a:ln>
        </p:spPr>
        <p:txBody>
          <a:bodyPr anchorCtr="0" anchor="ctr" bIns="74550" lIns="74550" spcFirstLastPara="1" rIns="74550" wrap="square" tIns="74550">
            <a:noAutofit/>
          </a:bodyPr>
          <a:lstStyle/>
          <a:p>
            <a:pPr indent="0" lvl="0" marL="0" marR="0" rtl="0" algn="ctr">
              <a:lnSpc>
                <a:spcPct val="90000"/>
              </a:lnSpc>
              <a:spcBef>
                <a:spcPts val="0"/>
              </a:spcBef>
              <a:spcAft>
                <a:spcPts val="0"/>
              </a:spcAft>
              <a:buNone/>
            </a:pPr>
            <a:r>
              <a:rPr lang="en-ZA" sz="800">
                <a:solidFill>
                  <a:schemeClr val="dk2"/>
                </a:solidFill>
                <a:latin typeface="Open Sans"/>
                <a:ea typeface="Open Sans"/>
                <a:cs typeface="Open Sans"/>
                <a:sym typeface="Open Sans"/>
              </a:rPr>
              <a:t>Refine the implementation potential based on other barriers</a:t>
            </a:r>
            <a:endParaRPr sz="800">
              <a:solidFill>
                <a:schemeClr val="dk2"/>
              </a:solidFill>
              <a:latin typeface="Open Sans"/>
              <a:ea typeface="Open Sans"/>
              <a:cs typeface="Open Sans"/>
              <a:sym typeface="Open Sans"/>
            </a:endParaRPr>
          </a:p>
        </p:txBody>
      </p:sp>
      <p:sp>
        <p:nvSpPr>
          <p:cNvPr id="1415" name="Google Shape;1415;p73"/>
          <p:cNvSpPr/>
          <p:nvPr/>
        </p:nvSpPr>
        <p:spPr>
          <a:xfrm>
            <a:off x="4772612" y="789125"/>
            <a:ext cx="1479315" cy="912020"/>
          </a:xfrm>
          <a:custGeom>
            <a:rect b="b" l="l" r="r" t="t"/>
            <a:pathLst>
              <a:path extrusionOk="0" h="854351" w="1248367">
                <a:moveTo>
                  <a:pt x="0" y="85435"/>
                </a:moveTo>
                <a:cubicBezTo>
                  <a:pt x="0" y="38251"/>
                  <a:pt x="38251" y="0"/>
                  <a:pt x="85435" y="0"/>
                </a:cubicBezTo>
                <a:lnTo>
                  <a:pt x="1162932" y="0"/>
                </a:lnTo>
                <a:cubicBezTo>
                  <a:pt x="1210116" y="0"/>
                  <a:pt x="1248367" y="38251"/>
                  <a:pt x="1248367" y="85435"/>
                </a:cubicBezTo>
                <a:lnTo>
                  <a:pt x="1248367" y="768916"/>
                </a:lnTo>
                <a:cubicBezTo>
                  <a:pt x="1248367" y="816100"/>
                  <a:pt x="1210116" y="854351"/>
                  <a:pt x="1162932" y="854351"/>
                </a:cubicBezTo>
                <a:lnTo>
                  <a:pt x="85435" y="854351"/>
                </a:lnTo>
                <a:cubicBezTo>
                  <a:pt x="38251" y="854351"/>
                  <a:pt x="0" y="816100"/>
                  <a:pt x="0" y="768916"/>
                </a:cubicBezTo>
                <a:lnTo>
                  <a:pt x="0" y="85435"/>
                </a:lnTo>
                <a:close/>
              </a:path>
            </a:pathLst>
          </a:custGeom>
          <a:solidFill>
            <a:schemeClr val="lt2"/>
          </a:solidFill>
          <a:ln cap="flat" cmpd="sng" w="28575">
            <a:solidFill>
              <a:schemeClr val="accent1"/>
            </a:solidFill>
            <a:prstDash val="solid"/>
            <a:miter lim="800000"/>
            <a:headEnd len="sm" w="sm" type="none"/>
            <a:tailEnd len="sm" w="sm" type="none"/>
          </a:ln>
        </p:spPr>
        <p:txBody>
          <a:bodyPr anchorCtr="0" anchor="ctr" bIns="74550" lIns="74550" spcFirstLastPara="1" rIns="74550" wrap="square" tIns="74550">
            <a:noAutofit/>
          </a:bodyPr>
          <a:lstStyle/>
          <a:p>
            <a:pPr indent="0" lvl="0" marL="0" marR="0" rtl="0" algn="ctr">
              <a:lnSpc>
                <a:spcPct val="90000"/>
              </a:lnSpc>
              <a:spcBef>
                <a:spcPts val="0"/>
              </a:spcBef>
              <a:spcAft>
                <a:spcPts val="0"/>
              </a:spcAft>
              <a:buNone/>
            </a:pPr>
            <a:r>
              <a:rPr lang="en-ZA" sz="800">
                <a:solidFill>
                  <a:schemeClr val="dk2"/>
                </a:solidFill>
                <a:latin typeface="Open Sans"/>
                <a:ea typeface="Open Sans"/>
                <a:cs typeface="Open Sans"/>
                <a:sym typeface="Open Sans"/>
              </a:rPr>
              <a:t>Refine the implementation potential based on financial feasibility</a:t>
            </a:r>
            <a:endParaRPr sz="800">
              <a:solidFill>
                <a:schemeClr val="dk2"/>
              </a:solidFill>
              <a:latin typeface="Open Sans"/>
              <a:ea typeface="Open Sans"/>
              <a:cs typeface="Open Sans"/>
              <a:sym typeface="Open Sans"/>
            </a:endParaRPr>
          </a:p>
        </p:txBody>
      </p:sp>
      <p:sp>
        <p:nvSpPr>
          <p:cNvPr id="1416" name="Google Shape;1416;p73"/>
          <p:cNvSpPr/>
          <p:nvPr/>
        </p:nvSpPr>
        <p:spPr>
          <a:xfrm>
            <a:off x="2543939" y="1113943"/>
            <a:ext cx="284502" cy="262382"/>
          </a:xfrm>
          <a:custGeom>
            <a:rect b="b" l="l" r="r" t="t"/>
            <a:pathLst>
              <a:path extrusionOk="0" h="309595" w="264653">
                <a:moveTo>
                  <a:pt x="0" y="61919"/>
                </a:moveTo>
                <a:lnTo>
                  <a:pt x="132327" y="61919"/>
                </a:lnTo>
                <a:lnTo>
                  <a:pt x="132327" y="0"/>
                </a:lnTo>
                <a:lnTo>
                  <a:pt x="264653" y="154798"/>
                </a:lnTo>
                <a:lnTo>
                  <a:pt x="132327" y="309595"/>
                </a:lnTo>
                <a:lnTo>
                  <a:pt x="132327" y="247676"/>
                </a:lnTo>
                <a:lnTo>
                  <a:pt x="0" y="247676"/>
                </a:lnTo>
                <a:lnTo>
                  <a:pt x="0" y="61919"/>
                </a:lnTo>
                <a:close/>
              </a:path>
            </a:pathLst>
          </a:custGeom>
          <a:solidFill>
            <a:schemeClr val="lt2"/>
          </a:solidFill>
          <a:ln>
            <a:noFill/>
          </a:ln>
        </p:spPr>
        <p:txBody>
          <a:bodyPr anchorCtr="0" anchor="ctr" bIns="61900" lIns="0" spcFirstLastPara="1" rIns="79375" wrap="square" tIns="61900">
            <a:noAutofit/>
          </a:bodyPr>
          <a:lstStyle/>
          <a:p>
            <a:pPr indent="0" lvl="0" marL="0" marR="0" rtl="0" algn="ctr">
              <a:lnSpc>
                <a:spcPct val="90000"/>
              </a:lnSpc>
              <a:spcBef>
                <a:spcPts val="0"/>
              </a:spcBef>
              <a:spcAft>
                <a:spcPts val="0"/>
              </a:spcAft>
              <a:buClr>
                <a:srgbClr val="000000"/>
              </a:buClr>
              <a:buSzPts val="1400"/>
              <a:buFont typeface="Arial"/>
              <a:buNone/>
            </a:pPr>
            <a:r>
              <a:t/>
            </a:r>
            <a:endParaRPr sz="1400">
              <a:solidFill>
                <a:srgbClr val="FFFFFF"/>
              </a:solidFill>
              <a:latin typeface="Arial"/>
              <a:ea typeface="Arial"/>
              <a:cs typeface="Arial"/>
              <a:sym typeface="Arial"/>
            </a:endParaRPr>
          </a:p>
        </p:txBody>
      </p:sp>
      <p:sp>
        <p:nvSpPr>
          <p:cNvPr id="1417" name="Google Shape;1417;p73"/>
          <p:cNvSpPr/>
          <p:nvPr/>
        </p:nvSpPr>
        <p:spPr>
          <a:xfrm>
            <a:off x="4429738" y="1113943"/>
            <a:ext cx="284502" cy="262382"/>
          </a:xfrm>
          <a:custGeom>
            <a:rect b="b" l="l" r="r" t="t"/>
            <a:pathLst>
              <a:path extrusionOk="0" h="309595" w="264653">
                <a:moveTo>
                  <a:pt x="0" y="61919"/>
                </a:moveTo>
                <a:lnTo>
                  <a:pt x="132327" y="61919"/>
                </a:lnTo>
                <a:lnTo>
                  <a:pt x="132327" y="0"/>
                </a:lnTo>
                <a:lnTo>
                  <a:pt x="264653" y="154798"/>
                </a:lnTo>
                <a:lnTo>
                  <a:pt x="132327" y="309595"/>
                </a:lnTo>
                <a:lnTo>
                  <a:pt x="132327" y="247676"/>
                </a:lnTo>
                <a:lnTo>
                  <a:pt x="0" y="247676"/>
                </a:lnTo>
                <a:lnTo>
                  <a:pt x="0" y="61919"/>
                </a:lnTo>
                <a:close/>
              </a:path>
            </a:pathLst>
          </a:custGeom>
          <a:solidFill>
            <a:schemeClr val="lt2"/>
          </a:solidFill>
          <a:ln>
            <a:noFill/>
          </a:ln>
        </p:spPr>
        <p:txBody>
          <a:bodyPr anchorCtr="0" anchor="ctr" bIns="61900" lIns="0" spcFirstLastPara="1" rIns="79375" wrap="square" tIns="61900">
            <a:noAutofit/>
          </a:bodyPr>
          <a:lstStyle/>
          <a:p>
            <a:pPr indent="0" lvl="0" marL="0" marR="0" rtl="0" algn="ctr">
              <a:lnSpc>
                <a:spcPct val="90000"/>
              </a:lnSpc>
              <a:spcBef>
                <a:spcPts val="0"/>
              </a:spcBef>
              <a:spcAft>
                <a:spcPts val="0"/>
              </a:spcAft>
              <a:buClr>
                <a:srgbClr val="000000"/>
              </a:buClr>
              <a:buSzPts val="1400"/>
              <a:buFont typeface="Arial"/>
              <a:buNone/>
            </a:pPr>
            <a:r>
              <a:t/>
            </a:r>
            <a:endParaRPr sz="1400">
              <a:solidFill>
                <a:srgbClr val="FFFFFF"/>
              </a:solidFill>
              <a:latin typeface="Arial"/>
              <a:ea typeface="Arial"/>
              <a:cs typeface="Arial"/>
              <a:sym typeface="Arial"/>
            </a:endParaRPr>
          </a:p>
        </p:txBody>
      </p:sp>
      <p:sp>
        <p:nvSpPr>
          <p:cNvPr id="1418" name="Google Shape;1418;p73"/>
          <p:cNvSpPr/>
          <p:nvPr/>
        </p:nvSpPr>
        <p:spPr>
          <a:xfrm>
            <a:off x="6315537" y="1113943"/>
            <a:ext cx="284502" cy="262382"/>
          </a:xfrm>
          <a:custGeom>
            <a:rect b="b" l="l" r="r" t="t"/>
            <a:pathLst>
              <a:path extrusionOk="0" h="309595" w="264653">
                <a:moveTo>
                  <a:pt x="0" y="61919"/>
                </a:moveTo>
                <a:lnTo>
                  <a:pt x="132327" y="61919"/>
                </a:lnTo>
                <a:lnTo>
                  <a:pt x="132327" y="0"/>
                </a:lnTo>
                <a:lnTo>
                  <a:pt x="264653" y="154798"/>
                </a:lnTo>
                <a:lnTo>
                  <a:pt x="132327" y="309595"/>
                </a:lnTo>
                <a:lnTo>
                  <a:pt x="132327" y="247676"/>
                </a:lnTo>
                <a:lnTo>
                  <a:pt x="0" y="247676"/>
                </a:lnTo>
                <a:lnTo>
                  <a:pt x="0" y="61919"/>
                </a:lnTo>
                <a:close/>
              </a:path>
            </a:pathLst>
          </a:custGeom>
          <a:solidFill>
            <a:schemeClr val="lt2"/>
          </a:solidFill>
          <a:ln>
            <a:noFill/>
          </a:ln>
        </p:spPr>
        <p:txBody>
          <a:bodyPr anchorCtr="0" anchor="ctr" bIns="61900" lIns="0" spcFirstLastPara="1" rIns="79375" wrap="square" tIns="61900">
            <a:noAutofit/>
          </a:bodyPr>
          <a:lstStyle/>
          <a:p>
            <a:pPr indent="0" lvl="0" marL="0" marR="0" rtl="0" algn="ctr">
              <a:lnSpc>
                <a:spcPct val="90000"/>
              </a:lnSpc>
              <a:spcBef>
                <a:spcPts val="0"/>
              </a:spcBef>
              <a:spcAft>
                <a:spcPts val="0"/>
              </a:spcAft>
              <a:buClr>
                <a:srgbClr val="000000"/>
              </a:buClr>
              <a:buSzPts val="1400"/>
              <a:buFont typeface="Arial"/>
              <a:buNone/>
            </a:pPr>
            <a:r>
              <a:t/>
            </a:r>
            <a:endParaRPr sz="1400">
              <a:solidFill>
                <a:srgbClr val="FFFFFF"/>
              </a:solidFill>
              <a:latin typeface="Arial"/>
              <a:ea typeface="Arial"/>
              <a:cs typeface="Arial"/>
              <a:sym typeface="Arial"/>
            </a:endParaRPr>
          </a:p>
        </p:txBody>
      </p:sp>
      <p:sp>
        <p:nvSpPr>
          <p:cNvPr id="1419" name="Google Shape;1419;p73"/>
          <p:cNvSpPr txBox="1"/>
          <p:nvPr>
            <p:ph idx="4294967295" type="body"/>
          </p:nvPr>
        </p:nvSpPr>
        <p:spPr>
          <a:xfrm>
            <a:off x="4648346" y="4697034"/>
            <a:ext cx="681900" cy="153300"/>
          </a:xfrm>
          <a:prstGeom prst="rect">
            <a:avLst/>
          </a:prstGeom>
          <a:solidFill>
            <a:srgbClr val="E7E7E7"/>
          </a:solidFill>
          <a:ln cap="flat" cmpd="sng" w="12700">
            <a:solidFill>
              <a:srgbClr val="BFBFBF"/>
            </a:solidFill>
            <a:prstDash val="solid"/>
            <a:miter lim="800000"/>
            <a:headEnd len="sm" w="sm" type="none"/>
            <a:tailEnd len="sm" w="sm" type="none"/>
          </a:ln>
        </p:spPr>
        <p:txBody>
          <a:bodyPr anchorCtr="0" anchor="ctr" bIns="45700" lIns="91425" spcFirstLastPara="1" rIns="91425" wrap="square" tIns="45700">
            <a:noAutofit/>
          </a:bodyPr>
          <a:lstStyle/>
          <a:p>
            <a:pPr indent="0" lvl="0" marL="0" rtl="0" algn="ctr">
              <a:lnSpc>
                <a:spcPct val="90000"/>
              </a:lnSpc>
              <a:spcBef>
                <a:spcPts val="0"/>
              </a:spcBef>
              <a:spcAft>
                <a:spcPts val="1200"/>
              </a:spcAft>
              <a:buClr>
                <a:srgbClr val="09294E"/>
              </a:buClr>
              <a:buSzPts val="800"/>
              <a:buNone/>
            </a:pPr>
            <a:r>
              <a:rPr lang="en-ZA" sz="800"/>
              <a:t>Chapter 7</a:t>
            </a:r>
            <a:endParaRPr sz="800"/>
          </a:p>
        </p:txBody>
      </p:sp>
      <p:sp>
        <p:nvSpPr>
          <p:cNvPr id="1420" name="Google Shape;1420;p73"/>
          <p:cNvSpPr txBox="1"/>
          <p:nvPr>
            <p:ph idx="4294967295" type="body"/>
          </p:nvPr>
        </p:nvSpPr>
        <p:spPr>
          <a:xfrm>
            <a:off x="6194103" y="4697034"/>
            <a:ext cx="685800" cy="153300"/>
          </a:xfrm>
          <a:prstGeom prst="rect">
            <a:avLst/>
          </a:prstGeom>
          <a:solidFill>
            <a:srgbClr val="E7E7E7"/>
          </a:solidFill>
          <a:ln cap="flat" cmpd="sng" w="12700">
            <a:solidFill>
              <a:srgbClr val="BFBFBF"/>
            </a:solidFill>
            <a:prstDash val="solid"/>
            <a:miter lim="800000"/>
            <a:headEnd len="sm" w="sm" type="none"/>
            <a:tailEnd len="sm" w="sm" type="none"/>
          </a:ln>
        </p:spPr>
        <p:txBody>
          <a:bodyPr anchorCtr="0" anchor="ctr" bIns="45700" lIns="91425" spcFirstLastPara="1" rIns="91425" wrap="square" tIns="45700">
            <a:noAutofit/>
          </a:bodyPr>
          <a:lstStyle/>
          <a:p>
            <a:pPr indent="0" lvl="0" marL="0" rtl="0" algn="l">
              <a:lnSpc>
                <a:spcPct val="90000"/>
              </a:lnSpc>
              <a:spcBef>
                <a:spcPts val="0"/>
              </a:spcBef>
              <a:spcAft>
                <a:spcPts val="1200"/>
              </a:spcAft>
              <a:buClr>
                <a:srgbClr val="09294E"/>
              </a:buClr>
              <a:buSzPts val="800"/>
              <a:buNone/>
            </a:pPr>
            <a:r>
              <a:rPr lang="en-ZA" sz="800"/>
              <a:t>Chapter 9</a:t>
            </a:r>
            <a:endParaRPr sz="800"/>
          </a:p>
        </p:txBody>
      </p:sp>
      <p:sp>
        <p:nvSpPr>
          <p:cNvPr id="1421" name="Google Shape;1421;p73"/>
          <p:cNvSpPr txBox="1"/>
          <p:nvPr>
            <p:ph idx="4294967295" type="body"/>
          </p:nvPr>
        </p:nvSpPr>
        <p:spPr>
          <a:xfrm>
            <a:off x="5421224" y="4697034"/>
            <a:ext cx="681900" cy="153300"/>
          </a:xfrm>
          <a:prstGeom prst="rect">
            <a:avLst/>
          </a:prstGeom>
          <a:solidFill>
            <a:srgbClr val="E7E7E7"/>
          </a:solidFill>
          <a:ln cap="flat" cmpd="sng" w="12700">
            <a:solidFill>
              <a:srgbClr val="BFBFBF"/>
            </a:solidFill>
            <a:prstDash val="solid"/>
            <a:miter lim="800000"/>
            <a:headEnd len="sm" w="sm" type="none"/>
            <a:tailEnd len="sm" w="sm" type="none"/>
          </a:ln>
        </p:spPr>
        <p:txBody>
          <a:bodyPr anchorCtr="0" anchor="ctr" bIns="45700" lIns="91425" spcFirstLastPara="1" rIns="91425" wrap="square" tIns="45700">
            <a:noAutofit/>
          </a:bodyPr>
          <a:lstStyle/>
          <a:p>
            <a:pPr indent="0" lvl="0" marL="0" rtl="0" algn="ctr">
              <a:lnSpc>
                <a:spcPct val="90000"/>
              </a:lnSpc>
              <a:spcBef>
                <a:spcPts val="0"/>
              </a:spcBef>
              <a:spcAft>
                <a:spcPts val="1200"/>
              </a:spcAft>
              <a:buClr>
                <a:srgbClr val="09294E"/>
              </a:buClr>
              <a:buSzPts val="800"/>
              <a:buNone/>
            </a:pPr>
            <a:r>
              <a:rPr lang="en-ZA" sz="800"/>
              <a:t>Chapter 8</a:t>
            </a:r>
            <a:endParaRPr sz="800"/>
          </a:p>
        </p:txBody>
      </p:sp>
      <p:sp>
        <p:nvSpPr>
          <p:cNvPr id="1422" name="Google Shape;1422;p73">
            <a:hlinkClick action="ppaction://hlinksldjump" r:id="rId4"/>
          </p:cNvPr>
          <p:cNvSpPr/>
          <p:nvPr/>
        </p:nvSpPr>
        <p:spPr>
          <a:xfrm>
            <a:off x="4657825" y="4697034"/>
            <a:ext cx="672600" cy="1533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800">
              <a:solidFill>
                <a:schemeClr val="lt1"/>
              </a:solidFill>
              <a:latin typeface="Open Sans"/>
              <a:ea typeface="Open Sans"/>
              <a:cs typeface="Open Sans"/>
              <a:sym typeface="Open Sans"/>
            </a:endParaRPr>
          </a:p>
        </p:txBody>
      </p:sp>
      <p:sp>
        <p:nvSpPr>
          <p:cNvPr id="1423" name="Google Shape;1423;p73">
            <a:hlinkClick action="ppaction://hlinksldjump" r:id="rId5"/>
          </p:cNvPr>
          <p:cNvSpPr/>
          <p:nvPr/>
        </p:nvSpPr>
        <p:spPr>
          <a:xfrm>
            <a:off x="5417449" y="4697034"/>
            <a:ext cx="681900" cy="1533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sp>
        <p:nvSpPr>
          <p:cNvPr id="1424" name="Google Shape;1424;p73">
            <a:hlinkClick action="ppaction://hlinksldjump" r:id="rId6"/>
          </p:cNvPr>
          <p:cNvSpPr/>
          <p:nvPr/>
        </p:nvSpPr>
        <p:spPr>
          <a:xfrm>
            <a:off x="6186552" y="4697034"/>
            <a:ext cx="681900" cy="1533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sp>
        <p:nvSpPr>
          <p:cNvPr id="1425" name="Google Shape;1425;p73"/>
          <p:cNvSpPr txBox="1"/>
          <p:nvPr/>
        </p:nvSpPr>
        <p:spPr>
          <a:xfrm>
            <a:off x="866325" y="2024275"/>
            <a:ext cx="5530800" cy="57270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1000"/>
              </a:spcBef>
              <a:spcAft>
                <a:spcPts val="0"/>
              </a:spcAft>
              <a:buNone/>
            </a:pPr>
            <a:r>
              <a:rPr lang="en-ZA" sz="1200">
                <a:solidFill>
                  <a:schemeClr val="lt1"/>
                </a:solidFill>
                <a:highlight>
                  <a:schemeClr val="dk2"/>
                </a:highlight>
                <a:latin typeface="Open Sans"/>
                <a:ea typeface="Open Sans"/>
                <a:cs typeface="Open Sans"/>
                <a:sym typeface="Open Sans"/>
              </a:rPr>
              <a:t>Step 1: </a:t>
            </a:r>
            <a:r>
              <a:rPr lang="en-ZA" sz="1200">
                <a:solidFill>
                  <a:schemeClr val="lt1"/>
                </a:solidFill>
                <a:highlight>
                  <a:schemeClr val="dk2"/>
                </a:highlight>
                <a:latin typeface="Open Sans"/>
                <a:ea typeface="Open Sans"/>
                <a:cs typeface="Open Sans"/>
                <a:sym typeface="Open Sans"/>
              </a:rPr>
              <a:t>Identify stakeholder groups to analyse</a:t>
            </a:r>
            <a:endParaRPr sz="1200">
              <a:solidFill>
                <a:schemeClr val="lt1"/>
              </a:solidFill>
              <a:highlight>
                <a:schemeClr val="dk2"/>
              </a:highlight>
              <a:latin typeface="Open Sans"/>
              <a:ea typeface="Open Sans"/>
              <a:cs typeface="Open Sans"/>
              <a:sym typeface="Open Sans"/>
            </a:endParaRPr>
          </a:p>
          <a:p>
            <a:pPr indent="0" lvl="0" marL="0" rtl="0" algn="l">
              <a:lnSpc>
                <a:spcPct val="115000"/>
              </a:lnSpc>
              <a:spcBef>
                <a:spcPts val="1000"/>
              </a:spcBef>
              <a:spcAft>
                <a:spcPts val="0"/>
              </a:spcAft>
              <a:buNone/>
            </a:pPr>
            <a:r>
              <a:t/>
            </a:r>
            <a:endParaRPr sz="1200">
              <a:solidFill>
                <a:schemeClr val="lt1"/>
              </a:solidFill>
              <a:highlight>
                <a:schemeClr val="dk2"/>
              </a:highlight>
              <a:latin typeface="Open Sans"/>
              <a:ea typeface="Open Sans"/>
              <a:cs typeface="Open Sans"/>
              <a:sym typeface="Open Sans"/>
            </a:endParaRPr>
          </a:p>
          <a:p>
            <a:pPr indent="0" lvl="0" marL="0" rtl="0" algn="l">
              <a:lnSpc>
                <a:spcPct val="115000"/>
              </a:lnSpc>
              <a:spcBef>
                <a:spcPts val="1000"/>
              </a:spcBef>
              <a:spcAft>
                <a:spcPts val="0"/>
              </a:spcAft>
              <a:buNone/>
            </a:pPr>
            <a:r>
              <a:t/>
            </a:r>
            <a:endParaRPr sz="1200">
              <a:solidFill>
                <a:schemeClr val="lt1"/>
              </a:solidFill>
              <a:highlight>
                <a:schemeClr val="dk2"/>
              </a:highlight>
              <a:latin typeface="Open Sans"/>
              <a:ea typeface="Open Sans"/>
              <a:cs typeface="Open Sans"/>
              <a:sym typeface="Open Sans"/>
            </a:endParaRPr>
          </a:p>
        </p:txBody>
      </p:sp>
      <p:pic>
        <p:nvPicPr>
          <p:cNvPr id="1426" name="Google Shape;1426;p73">
            <a:hlinkClick r:id="rId7"/>
          </p:cNvPr>
          <p:cNvPicPr preferRelativeResize="0"/>
          <p:nvPr/>
        </p:nvPicPr>
        <p:blipFill rotWithShape="1">
          <a:blip r:embed="rId8">
            <a:alphaModFix/>
          </a:blip>
          <a:srcRect b="0" l="0" r="0" t="0"/>
          <a:stretch/>
        </p:blipFill>
        <p:spPr>
          <a:xfrm>
            <a:off x="865649" y="4439025"/>
            <a:ext cx="981600" cy="411300"/>
          </a:xfrm>
          <a:prstGeom prst="roundRect">
            <a:avLst>
              <a:gd fmla="val 16667" name="adj"/>
            </a:avLst>
          </a:prstGeom>
          <a:noFill/>
          <a:ln>
            <a:noFill/>
          </a:ln>
        </p:spPr>
      </p:pic>
    </p:spTree>
  </p:cSld>
  <p:clrMapOvr>
    <a:masterClrMapping/>
  </p:clrMapOvr>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31" name="Shape 1431"/>
        <p:cNvGrpSpPr/>
        <p:nvPr/>
      </p:nvGrpSpPr>
      <p:grpSpPr>
        <a:xfrm>
          <a:off x="0" y="0"/>
          <a:ext cx="0" cy="0"/>
          <a:chOff x="0" y="0"/>
          <a:chExt cx="0" cy="0"/>
        </a:xfrm>
      </p:grpSpPr>
      <p:sp>
        <p:nvSpPr>
          <p:cNvPr id="1432" name="Google Shape;1432;p74"/>
          <p:cNvSpPr/>
          <p:nvPr/>
        </p:nvSpPr>
        <p:spPr>
          <a:xfrm>
            <a:off x="6605796" y="2594840"/>
            <a:ext cx="1936500" cy="1869300"/>
          </a:xfrm>
          <a:prstGeom prst="ellipse">
            <a:avLst/>
          </a:prstGeom>
          <a:solidFill>
            <a:schemeClr val="dk2"/>
          </a:solidFill>
          <a:ln cap="flat" cmpd="sng" w="12700">
            <a:solidFill>
              <a:schemeClr val="lt1"/>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sz="1000">
              <a:solidFill>
                <a:schemeClr val="dk2"/>
              </a:solidFill>
              <a:latin typeface="Open Sans"/>
              <a:ea typeface="Open Sans"/>
              <a:cs typeface="Open Sans"/>
              <a:sym typeface="Open Sans"/>
            </a:endParaRPr>
          </a:p>
        </p:txBody>
      </p:sp>
      <p:sp>
        <p:nvSpPr>
          <p:cNvPr id="1433" name="Google Shape;1433;p74"/>
          <p:cNvSpPr/>
          <p:nvPr/>
        </p:nvSpPr>
        <p:spPr>
          <a:xfrm>
            <a:off x="6670568" y="2692008"/>
            <a:ext cx="1807800" cy="1704900"/>
          </a:xfrm>
          <a:prstGeom prst="ellipse">
            <a:avLst/>
          </a:prstGeom>
          <a:solidFill>
            <a:schemeClr val="lt1"/>
          </a:solidFill>
          <a:ln cap="flat" cmpd="sng" w="12700">
            <a:solidFill>
              <a:schemeClr val="lt2"/>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sz="1000">
              <a:solidFill>
                <a:schemeClr val="dk2"/>
              </a:solidFill>
              <a:latin typeface="Open Sans"/>
              <a:ea typeface="Open Sans"/>
              <a:cs typeface="Open Sans"/>
              <a:sym typeface="Open Sans"/>
            </a:endParaRPr>
          </a:p>
        </p:txBody>
      </p:sp>
      <p:sp>
        <p:nvSpPr>
          <p:cNvPr id="1434" name="Google Shape;1434;p74"/>
          <p:cNvSpPr txBox="1"/>
          <p:nvPr/>
        </p:nvSpPr>
        <p:spPr>
          <a:xfrm>
            <a:off x="6928877" y="3026974"/>
            <a:ext cx="1291500" cy="968400"/>
          </a:xfrm>
          <a:prstGeom prst="rect">
            <a:avLst/>
          </a:prstGeom>
          <a:noFill/>
          <a:ln>
            <a:noFill/>
          </a:ln>
        </p:spPr>
        <p:txBody>
          <a:bodyPr anchorCtr="0" anchor="ctr" bIns="15225" lIns="15225" spcFirstLastPara="1" rIns="15225" wrap="square" tIns="15225">
            <a:noAutofit/>
          </a:bodyPr>
          <a:lstStyle/>
          <a:p>
            <a:pPr indent="0" lvl="0" marL="0" marR="0" rtl="0" algn="ctr">
              <a:lnSpc>
                <a:spcPct val="90000"/>
              </a:lnSpc>
              <a:spcBef>
                <a:spcPts val="0"/>
              </a:spcBef>
              <a:spcAft>
                <a:spcPts val="0"/>
              </a:spcAft>
              <a:buClr>
                <a:schemeClr val="dk1"/>
              </a:buClr>
              <a:buSzPts val="1200"/>
              <a:buFont typeface="Arial"/>
              <a:buNone/>
            </a:pPr>
            <a:r>
              <a:rPr lang="en-ZA" sz="1000">
                <a:solidFill>
                  <a:schemeClr val="dk2"/>
                </a:solidFill>
                <a:latin typeface="Open Sans"/>
                <a:ea typeface="Open Sans"/>
                <a:cs typeface="Open Sans"/>
                <a:sym typeface="Open Sans"/>
              </a:rPr>
              <a:t>Estimate the net cash flow for a typical stakeholder in the policy scenario</a:t>
            </a:r>
            <a:endParaRPr sz="1000">
              <a:solidFill>
                <a:schemeClr val="dk2"/>
              </a:solidFill>
              <a:latin typeface="Open Sans"/>
              <a:ea typeface="Open Sans"/>
              <a:cs typeface="Open Sans"/>
              <a:sym typeface="Open Sans"/>
            </a:endParaRPr>
          </a:p>
        </p:txBody>
      </p:sp>
      <p:sp>
        <p:nvSpPr>
          <p:cNvPr id="1435" name="Google Shape;1435;p74"/>
          <p:cNvSpPr/>
          <p:nvPr/>
        </p:nvSpPr>
        <p:spPr>
          <a:xfrm rot="2638700">
            <a:off x="4612515" y="2577574"/>
            <a:ext cx="1903551" cy="1903551"/>
          </a:xfrm>
          <a:prstGeom prst="teardrop">
            <a:avLst>
              <a:gd fmla="val 100000" name="adj"/>
            </a:avLst>
          </a:prstGeom>
          <a:solidFill>
            <a:schemeClr val="dk2"/>
          </a:solidFill>
          <a:ln cap="flat" cmpd="sng" w="12700">
            <a:solidFill>
              <a:schemeClr val="lt1"/>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sz="1000">
              <a:solidFill>
                <a:schemeClr val="dk2"/>
              </a:solidFill>
              <a:latin typeface="Open Sans"/>
              <a:ea typeface="Open Sans"/>
              <a:cs typeface="Open Sans"/>
              <a:sym typeface="Open Sans"/>
            </a:endParaRPr>
          </a:p>
        </p:txBody>
      </p:sp>
      <p:sp>
        <p:nvSpPr>
          <p:cNvPr id="1436" name="Google Shape;1436;p74"/>
          <p:cNvSpPr/>
          <p:nvPr/>
        </p:nvSpPr>
        <p:spPr>
          <a:xfrm>
            <a:off x="4668950" y="2692008"/>
            <a:ext cx="1807800" cy="1704900"/>
          </a:xfrm>
          <a:prstGeom prst="ellipse">
            <a:avLst/>
          </a:prstGeom>
          <a:solidFill>
            <a:schemeClr val="lt1"/>
          </a:solidFill>
          <a:ln cap="flat" cmpd="sng" w="12700">
            <a:solidFill>
              <a:schemeClr val="lt2"/>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sz="1000">
              <a:solidFill>
                <a:schemeClr val="dk2"/>
              </a:solidFill>
              <a:latin typeface="Open Sans"/>
              <a:ea typeface="Open Sans"/>
              <a:cs typeface="Open Sans"/>
              <a:sym typeface="Open Sans"/>
            </a:endParaRPr>
          </a:p>
        </p:txBody>
      </p:sp>
      <p:sp>
        <p:nvSpPr>
          <p:cNvPr id="1437" name="Google Shape;1437;p74"/>
          <p:cNvSpPr txBox="1"/>
          <p:nvPr/>
        </p:nvSpPr>
        <p:spPr>
          <a:xfrm>
            <a:off x="4927261" y="3026974"/>
            <a:ext cx="1291500" cy="968400"/>
          </a:xfrm>
          <a:prstGeom prst="rect">
            <a:avLst/>
          </a:prstGeom>
          <a:noFill/>
          <a:ln>
            <a:noFill/>
          </a:ln>
        </p:spPr>
        <p:txBody>
          <a:bodyPr anchorCtr="0" anchor="ctr" bIns="15225" lIns="15225" spcFirstLastPara="1" rIns="15225" wrap="square" tIns="15225">
            <a:noAutofit/>
          </a:bodyPr>
          <a:lstStyle/>
          <a:p>
            <a:pPr indent="0" lvl="0" marL="0" marR="0" rtl="0" algn="ctr">
              <a:lnSpc>
                <a:spcPct val="90000"/>
              </a:lnSpc>
              <a:spcBef>
                <a:spcPts val="0"/>
              </a:spcBef>
              <a:spcAft>
                <a:spcPts val="0"/>
              </a:spcAft>
              <a:buClr>
                <a:schemeClr val="dk1"/>
              </a:buClr>
              <a:buSzPts val="1200"/>
              <a:buFont typeface="Arial"/>
              <a:buNone/>
            </a:pPr>
            <a:r>
              <a:rPr lang="en-ZA" sz="1000">
                <a:solidFill>
                  <a:schemeClr val="dk2"/>
                </a:solidFill>
                <a:latin typeface="Open Sans"/>
                <a:ea typeface="Open Sans"/>
                <a:cs typeface="Open Sans"/>
                <a:sym typeface="Open Sans"/>
              </a:rPr>
              <a:t>Estimate the policy scenario costs and revenues over the assessment period separately for each stakeholder group</a:t>
            </a:r>
            <a:endParaRPr sz="1000">
              <a:solidFill>
                <a:schemeClr val="dk2"/>
              </a:solidFill>
              <a:latin typeface="Open Sans"/>
              <a:ea typeface="Open Sans"/>
              <a:cs typeface="Open Sans"/>
              <a:sym typeface="Open Sans"/>
            </a:endParaRPr>
          </a:p>
        </p:txBody>
      </p:sp>
      <p:sp>
        <p:nvSpPr>
          <p:cNvPr id="1438" name="Google Shape;1438;p74"/>
          <p:cNvSpPr/>
          <p:nvPr/>
        </p:nvSpPr>
        <p:spPr>
          <a:xfrm rot="2638700">
            <a:off x="2619207" y="2577574"/>
            <a:ext cx="1903551" cy="1903551"/>
          </a:xfrm>
          <a:prstGeom prst="teardrop">
            <a:avLst>
              <a:gd fmla="val 100000" name="adj"/>
            </a:avLst>
          </a:prstGeom>
          <a:solidFill>
            <a:schemeClr val="dk2"/>
          </a:solidFill>
          <a:ln cap="flat" cmpd="sng" w="12700">
            <a:solidFill>
              <a:schemeClr val="lt1"/>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sz="1000">
              <a:solidFill>
                <a:schemeClr val="dk2"/>
              </a:solidFill>
              <a:latin typeface="Open Sans"/>
              <a:ea typeface="Open Sans"/>
              <a:cs typeface="Open Sans"/>
              <a:sym typeface="Open Sans"/>
            </a:endParaRPr>
          </a:p>
        </p:txBody>
      </p:sp>
      <p:sp>
        <p:nvSpPr>
          <p:cNvPr id="1439" name="Google Shape;1439;p74"/>
          <p:cNvSpPr/>
          <p:nvPr/>
        </p:nvSpPr>
        <p:spPr>
          <a:xfrm>
            <a:off x="2667334" y="2692008"/>
            <a:ext cx="1807800" cy="1704900"/>
          </a:xfrm>
          <a:prstGeom prst="ellipse">
            <a:avLst/>
          </a:prstGeom>
          <a:solidFill>
            <a:schemeClr val="lt1"/>
          </a:solidFill>
          <a:ln cap="flat" cmpd="sng" w="12700">
            <a:solidFill>
              <a:schemeClr val="lt2"/>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sz="1000">
              <a:solidFill>
                <a:schemeClr val="dk2"/>
              </a:solidFill>
              <a:latin typeface="Open Sans"/>
              <a:ea typeface="Open Sans"/>
              <a:cs typeface="Open Sans"/>
              <a:sym typeface="Open Sans"/>
            </a:endParaRPr>
          </a:p>
        </p:txBody>
      </p:sp>
      <p:sp>
        <p:nvSpPr>
          <p:cNvPr id="1440" name="Google Shape;1440;p74"/>
          <p:cNvSpPr txBox="1"/>
          <p:nvPr/>
        </p:nvSpPr>
        <p:spPr>
          <a:xfrm>
            <a:off x="2925644" y="3026974"/>
            <a:ext cx="1291500" cy="968400"/>
          </a:xfrm>
          <a:prstGeom prst="rect">
            <a:avLst/>
          </a:prstGeom>
          <a:noFill/>
          <a:ln>
            <a:noFill/>
          </a:ln>
        </p:spPr>
        <p:txBody>
          <a:bodyPr anchorCtr="0" anchor="ctr" bIns="15225" lIns="15225" spcFirstLastPara="1" rIns="15225" wrap="square" tIns="15225">
            <a:noAutofit/>
          </a:bodyPr>
          <a:lstStyle/>
          <a:p>
            <a:pPr indent="0" lvl="0" marL="0" marR="0" rtl="0" algn="ctr">
              <a:lnSpc>
                <a:spcPct val="90000"/>
              </a:lnSpc>
              <a:spcBef>
                <a:spcPts val="0"/>
              </a:spcBef>
              <a:spcAft>
                <a:spcPts val="0"/>
              </a:spcAft>
              <a:buClr>
                <a:schemeClr val="dk1"/>
              </a:buClr>
              <a:buSzPts val="1200"/>
              <a:buFont typeface="Arial"/>
              <a:buNone/>
            </a:pPr>
            <a:r>
              <a:rPr lang="en-ZA" sz="1000">
                <a:solidFill>
                  <a:schemeClr val="dk2"/>
                </a:solidFill>
                <a:latin typeface="Open Sans"/>
                <a:ea typeface="Open Sans"/>
                <a:cs typeface="Open Sans"/>
                <a:sym typeface="Open Sans"/>
              </a:rPr>
              <a:t>Estimate the baseline scenario net cash flow (i.e., revenue minus costs) over the assessment period</a:t>
            </a:r>
            <a:endParaRPr sz="1000">
              <a:solidFill>
                <a:schemeClr val="dk2"/>
              </a:solidFill>
              <a:latin typeface="Open Sans"/>
              <a:ea typeface="Open Sans"/>
              <a:cs typeface="Open Sans"/>
              <a:sym typeface="Open Sans"/>
            </a:endParaRPr>
          </a:p>
        </p:txBody>
      </p:sp>
      <p:sp>
        <p:nvSpPr>
          <p:cNvPr id="1441" name="Google Shape;1441;p74"/>
          <p:cNvSpPr/>
          <p:nvPr/>
        </p:nvSpPr>
        <p:spPr>
          <a:xfrm rot="2638700">
            <a:off x="617593" y="2577574"/>
            <a:ext cx="1903551" cy="1903551"/>
          </a:xfrm>
          <a:prstGeom prst="teardrop">
            <a:avLst>
              <a:gd fmla="val 100000" name="adj"/>
            </a:avLst>
          </a:prstGeom>
          <a:solidFill>
            <a:schemeClr val="dk2"/>
          </a:solidFill>
          <a:ln cap="flat" cmpd="sng" w="12700">
            <a:solidFill>
              <a:schemeClr val="lt1"/>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sz="1000">
              <a:solidFill>
                <a:schemeClr val="dk2"/>
              </a:solidFill>
              <a:latin typeface="Open Sans"/>
              <a:ea typeface="Open Sans"/>
              <a:cs typeface="Open Sans"/>
              <a:sym typeface="Open Sans"/>
            </a:endParaRPr>
          </a:p>
        </p:txBody>
      </p:sp>
      <p:sp>
        <p:nvSpPr>
          <p:cNvPr id="1442" name="Google Shape;1442;p74"/>
          <p:cNvSpPr/>
          <p:nvPr/>
        </p:nvSpPr>
        <p:spPr>
          <a:xfrm>
            <a:off x="665717" y="2692008"/>
            <a:ext cx="1807800" cy="1704900"/>
          </a:xfrm>
          <a:prstGeom prst="ellipse">
            <a:avLst/>
          </a:prstGeom>
          <a:solidFill>
            <a:schemeClr val="lt1"/>
          </a:solidFill>
          <a:ln cap="flat" cmpd="sng" w="12700">
            <a:solidFill>
              <a:schemeClr val="lt2"/>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sz="1000">
              <a:solidFill>
                <a:schemeClr val="dk2"/>
              </a:solidFill>
              <a:latin typeface="Open Sans"/>
              <a:ea typeface="Open Sans"/>
              <a:cs typeface="Open Sans"/>
              <a:sym typeface="Open Sans"/>
            </a:endParaRPr>
          </a:p>
        </p:txBody>
      </p:sp>
      <p:sp>
        <p:nvSpPr>
          <p:cNvPr id="1443" name="Google Shape;1443;p74"/>
          <p:cNvSpPr txBox="1"/>
          <p:nvPr/>
        </p:nvSpPr>
        <p:spPr>
          <a:xfrm>
            <a:off x="924028" y="3026974"/>
            <a:ext cx="1291500" cy="968400"/>
          </a:xfrm>
          <a:prstGeom prst="rect">
            <a:avLst/>
          </a:prstGeom>
          <a:noFill/>
          <a:ln>
            <a:noFill/>
          </a:ln>
        </p:spPr>
        <p:txBody>
          <a:bodyPr anchorCtr="0" anchor="ctr" bIns="15225" lIns="15225" spcFirstLastPara="1" rIns="15225" wrap="square" tIns="15225">
            <a:noAutofit/>
          </a:bodyPr>
          <a:lstStyle/>
          <a:p>
            <a:pPr indent="0" lvl="0" marL="0" marR="0" rtl="0" algn="ctr">
              <a:lnSpc>
                <a:spcPct val="90000"/>
              </a:lnSpc>
              <a:spcBef>
                <a:spcPts val="0"/>
              </a:spcBef>
              <a:spcAft>
                <a:spcPts val="0"/>
              </a:spcAft>
              <a:buClr>
                <a:schemeClr val="dk1"/>
              </a:buClr>
              <a:buSzPts val="1200"/>
              <a:buFont typeface="Arial"/>
              <a:buNone/>
            </a:pPr>
            <a:r>
              <a:rPr lang="en-ZA" sz="1000">
                <a:solidFill>
                  <a:schemeClr val="dk2"/>
                </a:solidFill>
                <a:latin typeface="Open Sans"/>
                <a:ea typeface="Open Sans"/>
                <a:cs typeface="Open Sans"/>
                <a:sym typeface="Open Sans"/>
              </a:rPr>
              <a:t>Estimate baseline scenario costs and revenues using present day data for a typical stakeholder</a:t>
            </a:r>
            <a:endParaRPr sz="1000">
              <a:solidFill>
                <a:schemeClr val="dk2"/>
              </a:solidFill>
              <a:latin typeface="Open Sans"/>
              <a:ea typeface="Open Sans"/>
              <a:cs typeface="Open Sans"/>
              <a:sym typeface="Open Sans"/>
            </a:endParaRPr>
          </a:p>
        </p:txBody>
      </p:sp>
      <p:sp>
        <p:nvSpPr>
          <p:cNvPr id="1444" name="Google Shape;1444;p74"/>
          <p:cNvSpPr txBox="1"/>
          <p:nvPr>
            <p:ph type="title"/>
          </p:nvPr>
        </p:nvSpPr>
        <p:spPr>
          <a:xfrm>
            <a:off x="311700" y="216425"/>
            <a:ext cx="8520600" cy="572700"/>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rgbClr val="625852"/>
              </a:buClr>
              <a:buSzPct val="100000"/>
              <a:buFont typeface="Arial"/>
              <a:buNone/>
            </a:pPr>
            <a:r>
              <a:rPr lang="en-ZA" sz="2600"/>
              <a:t>8.4 Account for financial feasibility (4/6)</a:t>
            </a:r>
            <a:endParaRPr sz="2600"/>
          </a:p>
          <a:p>
            <a:pPr indent="0" lvl="0" marL="0" rtl="0" algn="l">
              <a:lnSpc>
                <a:spcPct val="90000"/>
              </a:lnSpc>
              <a:spcBef>
                <a:spcPts val="0"/>
              </a:spcBef>
              <a:spcAft>
                <a:spcPts val="0"/>
              </a:spcAft>
              <a:buClr>
                <a:srgbClr val="625852"/>
              </a:buClr>
              <a:buSzPct val="114285"/>
              <a:buFont typeface="Arial"/>
              <a:buNone/>
            </a:pPr>
            <a:r>
              <a:t/>
            </a:r>
            <a:endParaRPr/>
          </a:p>
        </p:txBody>
      </p:sp>
      <p:sp>
        <p:nvSpPr>
          <p:cNvPr id="1445" name="Google Shape;1445;p74"/>
          <p:cNvSpPr/>
          <p:nvPr/>
        </p:nvSpPr>
        <p:spPr>
          <a:xfrm>
            <a:off x="1011538" y="789125"/>
            <a:ext cx="1479315" cy="912020"/>
          </a:xfrm>
          <a:custGeom>
            <a:rect b="b" l="l" r="r" t="t"/>
            <a:pathLst>
              <a:path extrusionOk="0" h="854351" w="1248367">
                <a:moveTo>
                  <a:pt x="0" y="85435"/>
                </a:moveTo>
                <a:cubicBezTo>
                  <a:pt x="0" y="38251"/>
                  <a:pt x="38251" y="0"/>
                  <a:pt x="85435" y="0"/>
                </a:cubicBezTo>
                <a:lnTo>
                  <a:pt x="1162932" y="0"/>
                </a:lnTo>
                <a:cubicBezTo>
                  <a:pt x="1210116" y="0"/>
                  <a:pt x="1248367" y="38251"/>
                  <a:pt x="1248367" y="85435"/>
                </a:cubicBezTo>
                <a:lnTo>
                  <a:pt x="1248367" y="768916"/>
                </a:lnTo>
                <a:cubicBezTo>
                  <a:pt x="1248367" y="816100"/>
                  <a:pt x="1210116" y="854351"/>
                  <a:pt x="1162932" y="854351"/>
                </a:cubicBezTo>
                <a:lnTo>
                  <a:pt x="85435" y="854351"/>
                </a:lnTo>
                <a:cubicBezTo>
                  <a:pt x="38251" y="854351"/>
                  <a:pt x="0" y="816100"/>
                  <a:pt x="0" y="768916"/>
                </a:cubicBezTo>
                <a:lnTo>
                  <a:pt x="0" y="85435"/>
                </a:lnTo>
                <a:close/>
              </a:path>
            </a:pathLst>
          </a:custGeom>
          <a:solidFill>
            <a:schemeClr val="lt2"/>
          </a:solidFill>
          <a:ln cap="flat" cmpd="sng" w="9525">
            <a:solidFill>
              <a:srgbClr val="A5A5A5"/>
            </a:solidFill>
            <a:prstDash val="solid"/>
            <a:miter lim="800000"/>
            <a:headEnd len="sm" w="sm" type="none"/>
            <a:tailEnd len="sm" w="sm" type="none"/>
          </a:ln>
        </p:spPr>
        <p:txBody>
          <a:bodyPr anchorCtr="0" anchor="ctr" bIns="74550" lIns="74550" spcFirstLastPara="1" rIns="74550" wrap="square" tIns="74550">
            <a:noAutofit/>
          </a:bodyPr>
          <a:lstStyle/>
          <a:p>
            <a:pPr indent="0" lvl="0" marL="0" marR="0" rtl="0" algn="ctr">
              <a:lnSpc>
                <a:spcPct val="90000"/>
              </a:lnSpc>
              <a:spcBef>
                <a:spcPts val="0"/>
              </a:spcBef>
              <a:spcAft>
                <a:spcPts val="0"/>
              </a:spcAft>
              <a:buNone/>
            </a:pPr>
            <a:r>
              <a:rPr lang="en-ZA" sz="800">
                <a:solidFill>
                  <a:srgbClr val="3F3F3F"/>
                </a:solidFill>
                <a:latin typeface="Open Sans"/>
                <a:ea typeface="Open Sans"/>
                <a:cs typeface="Open Sans"/>
                <a:sym typeface="Open Sans"/>
              </a:rPr>
              <a:t>Estimate the maximum implementation potential of the policy</a:t>
            </a:r>
            <a:endParaRPr sz="800">
              <a:solidFill>
                <a:srgbClr val="3F3F3F"/>
              </a:solidFill>
              <a:latin typeface="Open Sans"/>
              <a:ea typeface="Open Sans"/>
              <a:cs typeface="Open Sans"/>
              <a:sym typeface="Open Sans"/>
            </a:endParaRPr>
          </a:p>
        </p:txBody>
      </p:sp>
      <p:sp>
        <p:nvSpPr>
          <p:cNvPr id="1446" name="Google Shape;1446;p74"/>
          <p:cNvSpPr/>
          <p:nvPr/>
        </p:nvSpPr>
        <p:spPr>
          <a:xfrm>
            <a:off x="2892075" y="789125"/>
            <a:ext cx="1479315" cy="912020"/>
          </a:xfrm>
          <a:custGeom>
            <a:rect b="b" l="l" r="r" t="t"/>
            <a:pathLst>
              <a:path extrusionOk="0" h="854351" w="1248367">
                <a:moveTo>
                  <a:pt x="0" y="85435"/>
                </a:moveTo>
                <a:cubicBezTo>
                  <a:pt x="0" y="38251"/>
                  <a:pt x="38251" y="0"/>
                  <a:pt x="85435" y="0"/>
                </a:cubicBezTo>
                <a:lnTo>
                  <a:pt x="1162932" y="0"/>
                </a:lnTo>
                <a:cubicBezTo>
                  <a:pt x="1210116" y="0"/>
                  <a:pt x="1248367" y="38251"/>
                  <a:pt x="1248367" y="85435"/>
                </a:cubicBezTo>
                <a:lnTo>
                  <a:pt x="1248367" y="768916"/>
                </a:lnTo>
                <a:cubicBezTo>
                  <a:pt x="1248367" y="816100"/>
                  <a:pt x="1210116" y="854351"/>
                  <a:pt x="1162932" y="854351"/>
                </a:cubicBezTo>
                <a:lnTo>
                  <a:pt x="85435" y="854351"/>
                </a:lnTo>
                <a:cubicBezTo>
                  <a:pt x="38251" y="854351"/>
                  <a:pt x="0" y="816100"/>
                  <a:pt x="0" y="768916"/>
                </a:cubicBezTo>
                <a:lnTo>
                  <a:pt x="0" y="85435"/>
                </a:lnTo>
                <a:close/>
              </a:path>
            </a:pathLst>
          </a:custGeom>
          <a:solidFill>
            <a:schemeClr val="lt2"/>
          </a:solidFill>
          <a:ln cap="flat" cmpd="sng" w="9525">
            <a:solidFill>
              <a:srgbClr val="A5A5A5"/>
            </a:solidFill>
            <a:prstDash val="solid"/>
            <a:miter lim="800000"/>
            <a:headEnd len="sm" w="sm" type="none"/>
            <a:tailEnd len="sm" w="sm" type="none"/>
          </a:ln>
        </p:spPr>
        <p:txBody>
          <a:bodyPr anchorCtr="0" anchor="ctr" bIns="74550" lIns="74550" spcFirstLastPara="1" rIns="74550" wrap="square" tIns="74550">
            <a:noAutofit/>
          </a:bodyPr>
          <a:lstStyle/>
          <a:p>
            <a:pPr indent="0" lvl="0" marL="0" marR="0" rtl="0" algn="ctr">
              <a:lnSpc>
                <a:spcPct val="90000"/>
              </a:lnSpc>
              <a:spcBef>
                <a:spcPts val="0"/>
              </a:spcBef>
              <a:spcAft>
                <a:spcPts val="0"/>
              </a:spcAft>
              <a:buNone/>
            </a:pPr>
            <a:r>
              <a:rPr lang="en-ZA" sz="800">
                <a:solidFill>
                  <a:schemeClr val="dk2"/>
                </a:solidFill>
                <a:latin typeface="Open Sans"/>
                <a:ea typeface="Open Sans"/>
                <a:cs typeface="Open Sans"/>
                <a:sym typeface="Open Sans"/>
              </a:rPr>
              <a:t>Refine the implementation potential bated on policy design characteristics and national circumstances</a:t>
            </a:r>
            <a:endParaRPr sz="800">
              <a:solidFill>
                <a:schemeClr val="dk2"/>
              </a:solidFill>
              <a:latin typeface="Open Sans"/>
              <a:ea typeface="Open Sans"/>
              <a:cs typeface="Open Sans"/>
              <a:sym typeface="Open Sans"/>
            </a:endParaRPr>
          </a:p>
        </p:txBody>
      </p:sp>
      <p:sp>
        <p:nvSpPr>
          <p:cNvPr id="1447" name="Google Shape;1447;p74"/>
          <p:cNvSpPr/>
          <p:nvPr/>
        </p:nvSpPr>
        <p:spPr>
          <a:xfrm>
            <a:off x="6653150" y="789125"/>
            <a:ext cx="1479315" cy="912020"/>
          </a:xfrm>
          <a:custGeom>
            <a:rect b="b" l="l" r="r" t="t"/>
            <a:pathLst>
              <a:path extrusionOk="0" h="854351" w="1248367">
                <a:moveTo>
                  <a:pt x="0" y="85435"/>
                </a:moveTo>
                <a:cubicBezTo>
                  <a:pt x="0" y="38251"/>
                  <a:pt x="38251" y="0"/>
                  <a:pt x="85435" y="0"/>
                </a:cubicBezTo>
                <a:lnTo>
                  <a:pt x="1162932" y="0"/>
                </a:lnTo>
                <a:cubicBezTo>
                  <a:pt x="1210116" y="0"/>
                  <a:pt x="1248367" y="38251"/>
                  <a:pt x="1248367" y="85435"/>
                </a:cubicBezTo>
                <a:lnTo>
                  <a:pt x="1248367" y="768916"/>
                </a:lnTo>
                <a:cubicBezTo>
                  <a:pt x="1248367" y="816100"/>
                  <a:pt x="1210116" y="854351"/>
                  <a:pt x="1162932" y="854351"/>
                </a:cubicBezTo>
                <a:lnTo>
                  <a:pt x="85435" y="854351"/>
                </a:lnTo>
                <a:cubicBezTo>
                  <a:pt x="38251" y="854351"/>
                  <a:pt x="0" y="816100"/>
                  <a:pt x="0" y="768916"/>
                </a:cubicBezTo>
                <a:lnTo>
                  <a:pt x="0" y="85435"/>
                </a:lnTo>
                <a:close/>
              </a:path>
            </a:pathLst>
          </a:custGeom>
          <a:solidFill>
            <a:schemeClr val="lt2"/>
          </a:solidFill>
          <a:ln cap="flat" cmpd="sng" w="12700">
            <a:solidFill>
              <a:srgbClr val="A5A5A5"/>
            </a:solidFill>
            <a:prstDash val="solid"/>
            <a:miter lim="800000"/>
            <a:headEnd len="sm" w="sm" type="none"/>
            <a:tailEnd len="sm" w="sm" type="none"/>
          </a:ln>
        </p:spPr>
        <p:txBody>
          <a:bodyPr anchorCtr="0" anchor="ctr" bIns="74550" lIns="74550" spcFirstLastPara="1" rIns="74550" wrap="square" tIns="74550">
            <a:noAutofit/>
          </a:bodyPr>
          <a:lstStyle/>
          <a:p>
            <a:pPr indent="0" lvl="0" marL="0" marR="0" rtl="0" algn="ctr">
              <a:lnSpc>
                <a:spcPct val="90000"/>
              </a:lnSpc>
              <a:spcBef>
                <a:spcPts val="0"/>
              </a:spcBef>
              <a:spcAft>
                <a:spcPts val="0"/>
              </a:spcAft>
              <a:buNone/>
            </a:pPr>
            <a:r>
              <a:rPr lang="en-ZA" sz="800">
                <a:solidFill>
                  <a:schemeClr val="dk2"/>
                </a:solidFill>
                <a:latin typeface="Open Sans"/>
                <a:ea typeface="Open Sans"/>
                <a:cs typeface="Open Sans"/>
                <a:sym typeface="Open Sans"/>
              </a:rPr>
              <a:t>Refine the implementation potential based on other barriers</a:t>
            </a:r>
            <a:endParaRPr sz="800">
              <a:solidFill>
                <a:schemeClr val="dk2"/>
              </a:solidFill>
              <a:latin typeface="Open Sans"/>
              <a:ea typeface="Open Sans"/>
              <a:cs typeface="Open Sans"/>
              <a:sym typeface="Open Sans"/>
            </a:endParaRPr>
          </a:p>
        </p:txBody>
      </p:sp>
      <p:sp>
        <p:nvSpPr>
          <p:cNvPr id="1448" name="Google Shape;1448;p74"/>
          <p:cNvSpPr/>
          <p:nvPr/>
        </p:nvSpPr>
        <p:spPr>
          <a:xfrm>
            <a:off x="4772612" y="789125"/>
            <a:ext cx="1479315" cy="912020"/>
          </a:xfrm>
          <a:custGeom>
            <a:rect b="b" l="l" r="r" t="t"/>
            <a:pathLst>
              <a:path extrusionOk="0" h="854351" w="1248367">
                <a:moveTo>
                  <a:pt x="0" y="85435"/>
                </a:moveTo>
                <a:cubicBezTo>
                  <a:pt x="0" y="38251"/>
                  <a:pt x="38251" y="0"/>
                  <a:pt x="85435" y="0"/>
                </a:cubicBezTo>
                <a:lnTo>
                  <a:pt x="1162932" y="0"/>
                </a:lnTo>
                <a:cubicBezTo>
                  <a:pt x="1210116" y="0"/>
                  <a:pt x="1248367" y="38251"/>
                  <a:pt x="1248367" y="85435"/>
                </a:cubicBezTo>
                <a:lnTo>
                  <a:pt x="1248367" y="768916"/>
                </a:lnTo>
                <a:cubicBezTo>
                  <a:pt x="1248367" y="816100"/>
                  <a:pt x="1210116" y="854351"/>
                  <a:pt x="1162932" y="854351"/>
                </a:cubicBezTo>
                <a:lnTo>
                  <a:pt x="85435" y="854351"/>
                </a:lnTo>
                <a:cubicBezTo>
                  <a:pt x="38251" y="854351"/>
                  <a:pt x="0" y="816100"/>
                  <a:pt x="0" y="768916"/>
                </a:cubicBezTo>
                <a:lnTo>
                  <a:pt x="0" y="85435"/>
                </a:lnTo>
                <a:close/>
              </a:path>
            </a:pathLst>
          </a:custGeom>
          <a:solidFill>
            <a:schemeClr val="lt2"/>
          </a:solidFill>
          <a:ln cap="flat" cmpd="sng" w="28575">
            <a:solidFill>
              <a:schemeClr val="accent1"/>
            </a:solidFill>
            <a:prstDash val="solid"/>
            <a:miter lim="800000"/>
            <a:headEnd len="sm" w="sm" type="none"/>
            <a:tailEnd len="sm" w="sm" type="none"/>
          </a:ln>
        </p:spPr>
        <p:txBody>
          <a:bodyPr anchorCtr="0" anchor="ctr" bIns="74550" lIns="74550" spcFirstLastPara="1" rIns="74550" wrap="square" tIns="74550">
            <a:noAutofit/>
          </a:bodyPr>
          <a:lstStyle/>
          <a:p>
            <a:pPr indent="0" lvl="0" marL="0" marR="0" rtl="0" algn="ctr">
              <a:lnSpc>
                <a:spcPct val="90000"/>
              </a:lnSpc>
              <a:spcBef>
                <a:spcPts val="0"/>
              </a:spcBef>
              <a:spcAft>
                <a:spcPts val="0"/>
              </a:spcAft>
              <a:buNone/>
            </a:pPr>
            <a:r>
              <a:rPr lang="en-ZA" sz="800">
                <a:solidFill>
                  <a:schemeClr val="dk2"/>
                </a:solidFill>
                <a:latin typeface="Open Sans"/>
                <a:ea typeface="Open Sans"/>
                <a:cs typeface="Open Sans"/>
                <a:sym typeface="Open Sans"/>
              </a:rPr>
              <a:t>Refine the implementation potential based on financial feasibility</a:t>
            </a:r>
            <a:endParaRPr sz="800">
              <a:solidFill>
                <a:schemeClr val="dk2"/>
              </a:solidFill>
              <a:latin typeface="Open Sans"/>
              <a:ea typeface="Open Sans"/>
              <a:cs typeface="Open Sans"/>
              <a:sym typeface="Open Sans"/>
            </a:endParaRPr>
          </a:p>
        </p:txBody>
      </p:sp>
      <p:sp>
        <p:nvSpPr>
          <p:cNvPr id="1449" name="Google Shape;1449;p74"/>
          <p:cNvSpPr/>
          <p:nvPr/>
        </p:nvSpPr>
        <p:spPr>
          <a:xfrm>
            <a:off x="2543939" y="1113943"/>
            <a:ext cx="284502" cy="262382"/>
          </a:xfrm>
          <a:custGeom>
            <a:rect b="b" l="l" r="r" t="t"/>
            <a:pathLst>
              <a:path extrusionOk="0" h="309595" w="264653">
                <a:moveTo>
                  <a:pt x="0" y="61919"/>
                </a:moveTo>
                <a:lnTo>
                  <a:pt x="132327" y="61919"/>
                </a:lnTo>
                <a:lnTo>
                  <a:pt x="132327" y="0"/>
                </a:lnTo>
                <a:lnTo>
                  <a:pt x="264653" y="154798"/>
                </a:lnTo>
                <a:lnTo>
                  <a:pt x="132327" y="309595"/>
                </a:lnTo>
                <a:lnTo>
                  <a:pt x="132327" y="247676"/>
                </a:lnTo>
                <a:lnTo>
                  <a:pt x="0" y="247676"/>
                </a:lnTo>
                <a:lnTo>
                  <a:pt x="0" y="61919"/>
                </a:lnTo>
                <a:close/>
              </a:path>
            </a:pathLst>
          </a:custGeom>
          <a:solidFill>
            <a:schemeClr val="lt2"/>
          </a:solidFill>
          <a:ln>
            <a:noFill/>
          </a:ln>
        </p:spPr>
        <p:txBody>
          <a:bodyPr anchorCtr="0" anchor="ctr" bIns="61900" lIns="0" spcFirstLastPara="1" rIns="79375" wrap="square" tIns="61900">
            <a:noAutofit/>
          </a:bodyPr>
          <a:lstStyle/>
          <a:p>
            <a:pPr indent="0" lvl="0" marL="0" marR="0" rtl="0" algn="ctr">
              <a:lnSpc>
                <a:spcPct val="90000"/>
              </a:lnSpc>
              <a:spcBef>
                <a:spcPts val="0"/>
              </a:spcBef>
              <a:spcAft>
                <a:spcPts val="0"/>
              </a:spcAft>
              <a:buClr>
                <a:srgbClr val="000000"/>
              </a:buClr>
              <a:buSzPts val="1400"/>
              <a:buFont typeface="Arial"/>
              <a:buNone/>
            </a:pPr>
            <a:r>
              <a:t/>
            </a:r>
            <a:endParaRPr sz="1400">
              <a:solidFill>
                <a:srgbClr val="FFFFFF"/>
              </a:solidFill>
              <a:latin typeface="Arial"/>
              <a:ea typeface="Arial"/>
              <a:cs typeface="Arial"/>
              <a:sym typeface="Arial"/>
            </a:endParaRPr>
          </a:p>
        </p:txBody>
      </p:sp>
      <p:sp>
        <p:nvSpPr>
          <p:cNvPr id="1450" name="Google Shape;1450;p74"/>
          <p:cNvSpPr/>
          <p:nvPr/>
        </p:nvSpPr>
        <p:spPr>
          <a:xfrm>
            <a:off x="4429738" y="1113943"/>
            <a:ext cx="284502" cy="262382"/>
          </a:xfrm>
          <a:custGeom>
            <a:rect b="b" l="l" r="r" t="t"/>
            <a:pathLst>
              <a:path extrusionOk="0" h="309595" w="264653">
                <a:moveTo>
                  <a:pt x="0" y="61919"/>
                </a:moveTo>
                <a:lnTo>
                  <a:pt x="132327" y="61919"/>
                </a:lnTo>
                <a:lnTo>
                  <a:pt x="132327" y="0"/>
                </a:lnTo>
                <a:lnTo>
                  <a:pt x="264653" y="154798"/>
                </a:lnTo>
                <a:lnTo>
                  <a:pt x="132327" y="309595"/>
                </a:lnTo>
                <a:lnTo>
                  <a:pt x="132327" y="247676"/>
                </a:lnTo>
                <a:lnTo>
                  <a:pt x="0" y="247676"/>
                </a:lnTo>
                <a:lnTo>
                  <a:pt x="0" y="61919"/>
                </a:lnTo>
                <a:close/>
              </a:path>
            </a:pathLst>
          </a:custGeom>
          <a:solidFill>
            <a:schemeClr val="lt2"/>
          </a:solidFill>
          <a:ln>
            <a:noFill/>
          </a:ln>
        </p:spPr>
        <p:txBody>
          <a:bodyPr anchorCtr="0" anchor="ctr" bIns="61900" lIns="0" spcFirstLastPara="1" rIns="79375" wrap="square" tIns="61900">
            <a:noAutofit/>
          </a:bodyPr>
          <a:lstStyle/>
          <a:p>
            <a:pPr indent="0" lvl="0" marL="0" marR="0" rtl="0" algn="ctr">
              <a:lnSpc>
                <a:spcPct val="90000"/>
              </a:lnSpc>
              <a:spcBef>
                <a:spcPts val="0"/>
              </a:spcBef>
              <a:spcAft>
                <a:spcPts val="0"/>
              </a:spcAft>
              <a:buClr>
                <a:srgbClr val="000000"/>
              </a:buClr>
              <a:buSzPts val="1400"/>
              <a:buFont typeface="Arial"/>
              <a:buNone/>
            </a:pPr>
            <a:r>
              <a:t/>
            </a:r>
            <a:endParaRPr sz="1400">
              <a:solidFill>
                <a:srgbClr val="FFFFFF"/>
              </a:solidFill>
              <a:latin typeface="Arial"/>
              <a:ea typeface="Arial"/>
              <a:cs typeface="Arial"/>
              <a:sym typeface="Arial"/>
            </a:endParaRPr>
          </a:p>
        </p:txBody>
      </p:sp>
      <p:sp>
        <p:nvSpPr>
          <p:cNvPr id="1451" name="Google Shape;1451;p74"/>
          <p:cNvSpPr/>
          <p:nvPr/>
        </p:nvSpPr>
        <p:spPr>
          <a:xfrm>
            <a:off x="6315537" y="1113943"/>
            <a:ext cx="284502" cy="262382"/>
          </a:xfrm>
          <a:custGeom>
            <a:rect b="b" l="l" r="r" t="t"/>
            <a:pathLst>
              <a:path extrusionOk="0" h="309595" w="264653">
                <a:moveTo>
                  <a:pt x="0" y="61919"/>
                </a:moveTo>
                <a:lnTo>
                  <a:pt x="132327" y="61919"/>
                </a:lnTo>
                <a:lnTo>
                  <a:pt x="132327" y="0"/>
                </a:lnTo>
                <a:lnTo>
                  <a:pt x="264653" y="154798"/>
                </a:lnTo>
                <a:lnTo>
                  <a:pt x="132327" y="309595"/>
                </a:lnTo>
                <a:lnTo>
                  <a:pt x="132327" y="247676"/>
                </a:lnTo>
                <a:lnTo>
                  <a:pt x="0" y="247676"/>
                </a:lnTo>
                <a:lnTo>
                  <a:pt x="0" y="61919"/>
                </a:lnTo>
                <a:close/>
              </a:path>
            </a:pathLst>
          </a:custGeom>
          <a:solidFill>
            <a:schemeClr val="lt2"/>
          </a:solidFill>
          <a:ln>
            <a:noFill/>
          </a:ln>
        </p:spPr>
        <p:txBody>
          <a:bodyPr anchorCtr="0" anchor="ctr" bIns="61900" lIns="0" spcFirstLastPara="1" rIns="79375" wrap="square" tIns="61900">
            <a:noAutofit/>
          </a:bodyPr>
          <a:lstStyle/>
          <a:p>
            <a:pPr indent="0" lvl="0" marL="0" marR="0" rtl="0" algn="ctr">
              <a:lnSpc>
                <a:spcPct val="90000"/>
              </a:lnSpc>
              <a:spcBef>
                <a:spcPts val="0"/>
              </a:spcBef>
              <a:spcAft>
                <a:spcPts val="0"/>
              </a:spcAft>
              <a:buClr>
                <a:srgbClr val="000000"/>
              </a:buClr>
              <a:buSzPts val="1400"/>
              <a:buFont typeface="Arial"/>
              <a:buNone/>
            </a:pPr>
            <a:r>
              <a:t/>
            </a:r>
            <a:endParaRPr sz="1400">
              <a:solidFill>
                <a:srgbClr val="FFFFFF"/>
              </a:solidFill>
              <a:latin typeface="Arial"/>
              <a:ea typeface="Arial"/>
              <a:cs typeface="Arial"/>
              <a:sym typeface="Arial"/>
            </a:endParaRPr>
          </a:p>
        </p:txBody>
      </p:sp>
      <p:sp>
        <p:nvSpPr>
          <p:cNvPr id="1452" name="Google Shape;1452;p74"/>
          <p:cNvSpPr/>
          <p:nvPr/>
        </p:nvSpPr>
        <p:spPr>
          <a:xfrm>
            <a:off x="5264050" y="1818575"/>
            <a:ext cx="612000" cy="572700"/>
          </a:xfrm>
          <a:prstGeom prst="roundRect">
            <a:avLst>
              <a:gd fmla="val 16667" name="adj"/>
            </a:avLst>
          </a:prstGeom>
          <a:blipFill rotWithShape="1">
            <a:blip r:embed="rId3">
              <a:alphaModFix/>
            </a:blip>
            <a:stretch>
              <a:fillRect b="0" l="0" r="0" t="0"/>
            </a:stretch>
          </a:blip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sp>
        <p:nvSpPr>
          <p:cNvPr id="1453" name="Google Shape;1453;p74"/>
          <p:cNvSpPr txBox="1"/>
          <p:nvPr/>
        </p:nvSpPr>
        <p:spPr>
          <a:xfrm>
            <a:off x="805575" y="2077713"/>
            <a:ext cx="5530800" cy="57270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1000"/>
              </a:spcBef>
              <a:spcAft>
                <a:spcPts val="0"/>
              </a:spcAft>
              <a:buNone/>
            </a:pPr>
            <a:r>
              <a:rPr lang="en-ZA" sz="1200">
                <a:solidFill>
                  <a:schemeClr val="lt1"/>
                </a:solidFill>
                <a:highlight>
                  <a:schemeClr val="dk2"/>
                </a:highlight>
                <a:latin typeface="Open Sans"/>
                <a:ea typeface="Open Sans"/>
                <a:cs typeface="Open Sans"/>
                <a:sym typeface="Open Sans"/>
              </a:rPr>
              <a:t>Step 2: </a:t>
            </a:r>
            <a:r>
              <a:rPr lang="en-ZA" sz="1200">
                <a:solidFill>
                  <a:schemeClr val="lt1"/>
                </a:solidFill>
                <a:highlight>
                  <a:schemeClr val="dk2"/>
                </a:highlight>
                <a:latin typeface="Open Sans"/>
                <a:ea typeface="Open Sans"/>
                <a:cs typeface="Open Sans"/>
                <a:sym typeface="Open Sans"/>
              </a:rPr>
              <a:t>Calculate net cash flows for each stakeholder group</a:t>
            </a:r>
            <a:endParaRPr sz="1200">
              <a:solidFill>
                <a:schemeClr val="lt1"/>
              </a:solidFill>
              <a:highlight>
                <a:schemeClr val="dk2"/>
              </a:highlight>
              <a:latin typeface="Open Sans"/>
              <a:ea typeface="Open Sans"/>
              <a:cs typeface="Open Sans"/>
              <a:sym typeface="Open Sans"/>
            </a:endParaRPr>
          </a:p>
          <a:p>
            <a:pPr indent="0" lvl="0" marL="0" rtl="0" algn="l">
              <a:lnSpc>
                <a:spcPct val="115000"/>
              </a:lnSpc>
              <a:spcBef>
                <a:spcPts val="1000"/>
              </a:spcBef>
              <a:spcAft>
                <a:spcPts val="0"/>
              </a:spcAft>
              <a:buNone/>
            </a:pPr>
            <a:r>
              <a:t/>
            </a:r>
            <a:endParaRPr sz="1200">
              <a:solidFill>
                <a:schemeClr val="lt1"/>
              </a:solidFill>
              <a:highlight>
                <a:schemeClr val="dk2"/>
              </a:highlight>
              <a:latin typeface="Open Sans"/>
              <a:ea typeface="Open Sans"/>
              <a:cs typeface="Open Sans"/>
              <a:sym typeface="Open Sans"/>
            </a:endParaRPr>
          </a:p>
          <a:p>
            <a:pPr indent="0" lvl="0" marL="0" rtl="0" algn="l">
              <a:lnSpc>
                <a:spcPct val="115000"/>
              </a:lnSpc>
              <a:spcBef>
                <a:spcPts val="1000"/>
              </a:spcBef>
              <a:spcAft>
                <a:spcPts val="0"/>
              </a:spcAft>
              <a:buNone/>
            </a:pPr>
            <a:r>
              <a:t/>
            </a:r>
            <a:endParaRPr sz="1200">
              <a:solidFill>
                <a:schemeClr val="lt1"/>
              </a:solidFill>
              <a:highlight>
                <a:schemeClr val="dk2"/>
              </a:highlight>
              <a:latin typeface="Open Sans"/>
              <a:ea typeface="Open Sans"/>
              <a:cs typeface="Open Sans"/>
              <a:sym typeface="Open Sans"/>
            </a:endParaRPr>
          </a:p>
          <a:p>
            <a:pPr indent="0" lvl="0" marL="0" rtl="0" algn="l">
              <a:lnSpc>
                <a:spcPct val="115000"/>
              </a:lnSpc>
              <a:spcBef>
                <a:spcPts val="1000"/>
              </a:spcBef>
              <a:spcAft>
                <a:spcPts val="0"/>
              </a:spcAft>
              <a:buNone/>
            </a:pPr>
            <a:r>
              <a:t/>
            </a:r>
            <a:endParaRPr sz="1200">
              <a:solidFill>
                <a:schemeClr val="lt1"/>
              </a:solidFill>
              <a:highlight>
                <a:schemeClr val="dk2"/>
              </a:highlight>
              <a:latin typeface="Open Sans"/>
              <a:ea typeface="Open Sans"/>
              <a:cs typeface="Open Sans"/>
              <a:sym typeface="Open Sans"/>
            </a:endParaRPr>
          </a:p>
          <a:p>
            <a:pPr indent="0" lvl="0" marL="0" rtl="0" algn="l">
              <a:lnSpc>
                <a:spcPct val="115000"/>
              </a:lnSpc>
              <a:spcBef>
                <a:spcPts val="1000"/>
              </a:spcBef>
              <a:spcAft>
                <a:spcPts val="0"/>
              </a:spcAft>
              <a:buNone/>
            </a:pPr>
            <a:r>
              <a:t/>
            </a:r>
            <a:endParaRPr sz="1200">
              <a:solidFill>
                <a:schemeClr val="lt1"/>
              </a:solidFill>
              <a:highlight>
                <a:schemeClr val="dk2"/>
              </a:highlight>
              <a:latin typeface="Open Sans"/>
              <a:ea typeface="Open Sans"/>
              <a:cs typeface="Open Sans"/>
              <a:sym typeface="Open Sans"/>
            </a:endParaRPr>
          </a:p>
        </p:txBody>
      </p:sp>
      <p:sp>
        <p:nvSpPr>
          <p:cNvPr id="1454" name="Google Shape;1454;p74"/>
          <p:cNvSpPr txBox="1"/>
          <p:nvPr>
            <p:ph idx="4294967295" type="body"/>
          </p:nvPr>
        </p:nvSpPr>
        <p:spPr>
          <a:xfrm>
            <a:off x="4648346" y="4697034"/>
            <a:ext cx="681900" cy="153300"/>
          </a:xfrm>
          <a:prstGeom prst="rect">
            <a:avLst/>
          </a:prstGeom>
          <a:solidFill>
            <a:srgbClr val="E7E7E7"/>
          </a:solidFill>
          <a:ln cap="flat" cmpd="sng" w="12700">
            <a:solidFill>
              <a:srgbClr val="BFBFBF"/>
            </a:solidFill>
            <a:prstDash val="solid"/>
            <a:miter lim="800000"/>
            <a:headEnd len="sm" w="sm" type="none"/>
            <a:tailEnd len="sm" w="sm" type="none"/>
          </a:ln>
        </p:spPr>
        <p:txBody>
          <a:bodyPr anchorCtr="0" anchor="ctr" bIns="45700" lIns="91425" spcFirstLastPara="1" rIns="91425" wrap="square" tIns="45700">
            <a:noAutofit/>
          </a:bodyPr>
          <a:lstStyle/>
          <a:p>
            <a:pPr indent="0" lvl="0" marL="0" rtl="0" algn="ctr">
              <a:lnSpc>
                <a:spcPct val="90000"/>
              </a:lnSpc>
              <a:spcBef>
                <a:spcPts val="0"/>
              </a:spcBef>
              <a:spcAft>
                <a:spcPts val="1200"/>
              </a:spcAft>
              <a:buClr>
                <a:srgbClr val="09294E"/>
              </a:buClr>
              <a:buSzPts val="800"/>
              <a:buNone/>
            </a:pPr>
            <a:r>
              <a:rPr lang="en-ZA" sz="800"/>
              <a:t>Chapter 7</a:t>
            </a:r>
            <a:endParaRPr sz="800"/>
          </a:p>
        </p:txBody>
      </p:sp>
      <p:sp>
        <p:nvSpPr>
          <p:cNvPr id="1455" name="Google Shape;1455;p74"/>
          <p:cNvSpPr txBox="1"/>
          <p:nvPr>
            <p:ph idx="4294967295" type="body"/>
          </p:nvPr>
        </p:nvSpPr>
        <p:spPr>
          <a:xfrm>
            <a:off x="6194103" y="4697034"/>
            <a:ext cx="685800" cy="153300"/>
          </a:xfrm>
          <a:prstGeom prst="rect">
            <a:avLst/>
          </a:prstGeom>
          <a:solidFill>
            <a:srgbClr val="E7E7E7"/>
          </a:solidFill>
          <a:ln cap="flat" cmpd="sng" w="12700">
            <a:solidFill>
              <a:srgbClr val="BFBFBF"/>
            </a:solidFill>
            <a:prstDash val="solid"/>
            <a:miter lim="800000"/>
            <a:headEnd len="sm" w="sm" type="none"/>
            <a:tailEnd len="sm" w="sm" type="none"/>
          </a:ln>
        </p:spPr>
        <p:txBody>
          <a:bodyPr anchorCtr="0" anchor="ctr" bIns="45700" lIns="91425" spcFirstLastPara="1" rIns="91425" wrap="square" tIns="45700">
            <a:noAutofit/>
          </a:bodyPr>
          <a:lstStyle/>
          <a:p>
            <a:pPr indent="0" lvl="0" marL="0" rtl="0" algn="l">
              <a:lnSpc>
                <a:spcPct val="90000"/>
              </a:lnSpc>
              <a:spcBef>
                <a:spcPts val="0"/>
              </a:spcBef>
              <a:spcAft>
                <a:spcPts val="1200"/>
              </a:spcAft>
              <a:buClr>
                <a:srgbClr val="09294E"/>
              </a:buClr>
              <a:buSzPts val="800"/>
              <a:buNone/>
            </a:pPr>
            <a:r>
              <a:rPr lang="en-ZA" sz="800"/>
              <a:t>Chapter 9</a:t>
            </a:r>
            <a:endParaRPr sz="800"/>
          </a:p>
        </p:txBody>
      </p:sp>
      <p:sp>
        <p:nvSpPr>
          <p:cNvPr id="1456" name="Google Shape;1456;p74"/>
          <p:cNvSpPr txBox="1"/>
          <p:nvPr>
            <p:ph idx="4294967295" type="body"/>
          </p:nvPr>
        </p:nvSpPr>
        <p:spPr>
          <a:xfrm>
            <a:off x="5421224" y="4697034"/>
            <a:ext cx="681900" cy="153300"/>
          </a:xfrm>
          <a:prstGeom prst="rect">
            <a:avLst/>
          </a:prstGeom>
          <a:solidFill>
            <a:srgbClr val="E7E7E7"/>
          </a:solidFill>
          <a:ln cap="flat" cmpd="sng" w="12700">
            <a:solidFill>
              <a:srgbClr val="BFBFBF"/>
            </a:solidFill>
            <a:prstDash val="solid"/>
            <a:miter lim="800000"/>
            <a:headEnd len="sm" w="sm" type="none"/>
            <a:tailEnd len="sm" w="sm" type="none"/>
          </a:ln>
        </p:spPr>
        <p:txBody>
          <a:bodyPr anchorCtr="0" anchor="ctr" bIns="45700" lIns="91425" spcFirstLastPara="1" rIns="91425" wrap="square" tIns="45700">
            <a:noAutofit/>
          </a:bodyPr>
          <a:lstStyle/>
          <a:p>
            <a:pPr indent="0" lvl="0" marL="0" rtl="0" algn="ctr">
              <a:lnSpc>
                <a:spcPct val="90000"/>
              </a:lnSpc>
              <a:spcBef>
                <a:spcPts val="0"/>
              </a:spcBef>
              <a:spcAft>
                <a:spcPts val="1200"/>
              </a:spcAft>
              <a:buClr>
                <a:srgbClr val="09294E"/>
              </a:buClr>
              <a:buSzPts val="800"/>
              <a:buNone/>
            </a:pPr>
            <a:r>
              <a:rPr lang="en-ZA" sz="800"/>
              <a:t>Chapter 8</a:t>
            </a:r>
            <a:endParaRPr sz="800"/>
          </a:p>
        </p:txBody>
      </p:sp>
      <p:sp>
        <p:nvSpPr>
          <p:cNvPr id="1457" name="Google Shape;1457;p74">
            <a:hlinkClick action="ppaction://hlinksldjump" r:id="rId4"/>
          </p:cNvPr>
          <p:cNvSpPr/>
          <p:nvPr/>
        </p:nvSpPr>
        <p:spPr>
          <a:xfrm>
            <a:off x="4657825" y="4697034"/>
            <a:ext cx="672600" cy="1533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800">
              <a:solidFill>
                <a:schemeClr val="lt1"/>
              </a:solidFill>
              <a:latin typeface="Open Sans"/>
              <a:ea typeface="Open Sans"/>
              <a:cs typeface="Open Sans"/>
              <a:sym typeface="Open Sans"/>
            </a:endParaRPr>
          </a:p>
        </p:txBody>
      </p:sp>
      <p:sp>
        <p:nvSpPr>
          <p:cNvPr id="1458" name="Google Shape;1458;p74">
            <a:hlinkClick action="ppaction://hlinksldjump" r:id="rId5"/>
          </p:cNvPr>
          <p:cNvSpPr/>
          <p:nvPr/>
        </p:nvSpPr>
        <p:spPr>
          <a:xfrm>
            <a:off x="5417449" y="4697034"/>
            <a:ext cx="681900" cy="1533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sp>
        <p:nvSpPr>
          <p:cNvPr id="1459" name="Google Shape;1459;p74">
            <a:hlinkClick action="ppaction://hlinksldjump" r:id="rId6"/>
          </p:cNvPr>
          <p:cNvSpPr/>
          <p:nvPr/>
        </p:nvSpPr>
        <p:spPr>
          <a:xfrm>
            <a:off x="6186552" y="4697034"/>
            <a:ext cx="681900" cy="1533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sp>
        <p:nvSpPr>
          <p:cNvPr id="1460" name="Google Shape;1460;p74">
            <a:hlinkClick action="ppaction://hlinksldjump" r:id="rId7"/>
          </p:cNvPr>
          <p:cNvSpPr txBox="1"/>
          <p:nvPr/>
        </p:nvSpPr>
        <p:spPr>
          <a:xfrm>
            <a:off x="3538755" y="4585887"/>
            <a:ext cx="1022400" cy="375600"/>
          </a:xfrm>
          <a:prstGeom prst="rect">
            <a:avLst/>
          </a:prstGeom>
          <a:solidFill>
            <a:schemeClr val="accent1"/>
          </a:solidFill>
          <a:ln cap="flat" cmpd="sng" w="12700">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90000"/>
              </a:lnSpc>
              <a:spcBef>
                <a:spcPts val="0"/>
              </a:spcBef>
              <a:spcAft>
                <a:spcPts val="0"/>
              </a:spcAft>
              <a:buClr>
                <a:srgbClr val="09294E"/>
              </a:buClr>
              <a:buSzPts val="900"/>
              <a:buFont typeface="Arial"/>
              <a:buNone/>
            </a:pPr>
            <a:r>
              <a:rPr lang="en-ZA" sz="800">
                <a:solidFill>
                  <a:schemeClr val="lt1"/>
                </a:solidFill>
                <a:latin typeface="Open Sans"/>
                <a:ea typeface="Open Sans"/>
                <a:cs typeface="Open Sans"/>
                <a:sym typeface="Open Sans"/>
              </a:rPr>
              <a:t>Common financial terms</a:t>
            </a:r>
            <a:endParaRPr sz="800">
              <a:solidFill>
                <a:schemeClr val="lt1"/>
              </a:solidFill>
              <a:latin typeface="Open Sans"/>
              <a:ea typeface="Open Sans"/>
              <a:cs typeface="Open Sans"/>
              <a:sym typeface="Open Sans"/>
            </a:endParaRPr>
          </a:p>
        </p:txBody>
      </p:sp>
    </p:spTree>
  </p:cSld>
  <p:clrMapOvr>
    <a:masterClrMapping/>
  </p:clrMapOvr>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65" name="Shape 1465"/>
        <p:cNvGrpSpPr/>
        <p:nvPr/>
      </p:nvGrpSpPr>
      <p:grpSpPr>
        <a:xfrm>
          <a:off x="0" y="0"/>
          <a:ext cx="0" cy="0"/>
          <a:chOff x="0" y="0"/>
          <a:chExt cx="0" cy="0"/>
        </a:xfrm>
      </p:grpSpPr>
      <p:sp>
        <p:nvSpPr>
          <p:cNvPr id="1466" name="Google Shape;1466;p75"/>
          <p:cNvSpPr/>
          <p:nvPr/>
        </p:nvSpPr>
        <p:spPr>
          <a:xfrm>
            <a:off x="5703525" y="2041757"/>
            <a:ext cx="1778400" cy="1668900"/>
          </a:xfrm>
          <a:prstGeom prst="ellipse">
            <a:avLst/>
          </a:prstGeom>
          <a:solidFill>
            <a:schemeClr val="dk2"/>
          </a:solidFill>
          <a:ln cap="flat" cmpd="sng" w="12700">
            <a:solidFill>
              <a:schemeClr val="lt1"/>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sz="1000">
              <a:solidFill>
                <a:schemeClr val="dk2"/>
              </a:solidFill>
              <a:latin typeface="Open Sans"/>
              <a:ea typeface="Open Sans"/>
              <a:cs typeface="Open Sans"/>
              <a:sym typeface="Open Sans"/>
            </a:endParaRPr>
          </a:p>
        </p:txBody>
      </p:sp>
      <p:sp>
        <p:nvSpPr>
          <p:cNvPr id="1467" name="Google Shape;1467;p75"/>
          <p:cNvSpPr/>
          <p:nvPr/>
        </p:nvSpPr>
        <p:spPr>
          <a:xfrm>
            <a:off x="5762573" y="2097393"/>
            <a:ext cx="1660500" cy="1557600"/>
          </a:xfrm>
          <a:prstGeom prst="ellipse">
            <a:avLst/>
          </a:prstGeom>
          <a:solidFill>
            <a:schemeClr val="lt1"/>
          </a:solidFill>
          <a:ln cap="flat" cmpd="sng" w="12700">
            <a:solidFill>
              <a:schemeClr val="lt1"/>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sz="1000">
              <a:solidFill>
                <a:schemeClr val="dk2"/>
              </a:solidFill>
              <a:latin typeface="Open Sans"/>
              <a:ea typeface="Open Sans"/>
              <a:cs typeface="Open Sans"/>
              <a:sym typeface="Open Sans"/>
            </a:endParaRPr>
          </a:p>
        </p:txBody>
      </p:sp>
      <p:sp>
        <p:nvSpPr>
          <p:cNvPr id="1468" name="Google Shape;1468;p75"/>
          <p:cNvSpPr txBox="1"/>
          <p:nvPr/>
        </p:nvSpPr>
        <p:spPr>
          <a:xfrm>
            <a:off x="5999924" y="2319939"/>
            <a:ext cx="1185600" cy="1112400"/>
          </a:xfrm>
          <a:prstGeom prst="rect">
            <a:avLst/>
          </a:prstGeom>
          <a:noFill/>
          <a:ln cap="flat" cmpd="sng" w="9525">
            <a:solidFill>
              <a:schemeClr val="lt1"/>
            </a:solidFill>
            <a:prstDash val="solid"/>
            <a:round/>
            <a:headEnd len="sm" w="sm" type="none"/>
            <a:tailEnd len="sm" w="sm" type="none"/>
          </a:ln>
        </p:spPr>
        <p:txBody>
          <a:bodyPr anchorCtr="0" anchor="ctr" bIns="15225" lIns="15225" spcFirstLastPara="1" rIns="15225" wrap="square" tIns="15225">
            <a:noAutofit/>
          </a:bodyPr>
          <a:lstStyle/>
          <a:p>
            <a:pPr indent="0" lvl="0" marL="0" marR="0" rtl="0" algn="ctr">
              <a:lnSpc>
                <a:spcPct val="90000"/>
              </a:lnSpc>
              <a:spcBef>
                <a:spcPts val="0"/>
              </a:spcBef>
              <a:spcAft>
                <a:spcPts val="0"/>
              </a:spcAft>
              <a:buClr>
                <a:schemeClr val="dk1"/>
              </a:buClr>
              <a:buSzPts val="1200"/>
              <a:buFont typeface="Arial"/>
              <a:buNone/>
            </a:pPr>
            <a:r>
              <a:rPr lang="en-ZA" sz="1000">
                <a:solidFill>
                  <a:schemeClr val="dk2"/>
                </a:solidFill>
                <a:latin typeface="Open Sans"/>
                <a:ea typeface="Open Sans"/>
                <a:cs typeface="Open Sans"/>
                <a:sym typeface="Open Sans"/>
              </a:rPr>
              <a:t>When cash flow is positive, compare the discounted cash flow and rate of return in the baseline and policy cases</a:t>
            </a:r>
            <a:endParaRPr sz="1000">
              <a:solidFill>
                <a:schemeClr val="dk2"/>
              </a:solidFill>
              <a:latin typeface="Open Sans"/>
              <a:ea typeface="Open Sans"/>
              <a:cs typeface="Open Sans"/>
              <a:sym typeface="Open Sans"/>
            </a:endParaRPr>
          </a:p>
        </p:txBody>
      </p:sp>
      <p:sp>
        <p:nvSpPr>
          <p:cNvPr id="1469" name="Google Shape;1469;p75"/>
          <p:cNvSpPr/>
          <p:nvPr/>
        </p:nvSpPr>
        <p:spPr>
          <a:xfrm rot="2590182">
            <a:off x="3894595" y="2015846"/>
            <a:ext cx="1720208" cy="1720208"/>
          </a:xfrm>
          <a:prstGeom prst="teardrop">
            <a:avLst>
              <a:gd fmla="val 100000" name="adj"/>
            </a:avLst>
          </a:prstGeom>
          <a:solidFill>
            <a:schemeClr val="dk2"/>
          </a:solidFill>
          <a:ln cap="flat" cmpd="sng" w="12700">
            <a:solidFill>
              <a:schemeClr val="lt1"/>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sz="1000">
              <a:solidFill>
                <a:schemeClr val="dk2"/>
              </a:solidFill>
              <a:latin typeface="Open Sans"/>
              <a:ea typeface="Open Sans"/>
              <a:cs typeface="Open Sans"/>
              <a:sym typeface="Open Sans"/>
            </a:endParaRPr>
          </a:p>
        </p:txBody>
      </p:sp>
      <p:sp>
        <p:nvSpPr>
          <p:cNvPr id="1470" name="Google Shape;1470;p75"/>
          <p:cNvSpPr/>
          <p:nvPr/>
        </p:nvSpPr>
        <p:spPr>
          <a:xfrm>
            <a:off x="3924549" y="2097393"/>
            <a:ext cx="1660500" cy="1557600"/>
          </a:xfrm>
          <a:prstGeom prst="ellipse">
            <a:avLst/>
          </a:prstGeom>
          <a:solidFill>
            <a:schemeClr val="lt1"/>
          </a:solidFill>
          <a:ln cap="flat" cmpd="sng" w="12700">
            <a:solidFill>
              <a:schemeClr val="lt1"/>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sz="1000">
              <a:solidFill>
                <a:schemeClr val="dk2"/>
              </a:solidFill>
              <a:latin typeface="Open Sans"/>
              <a:ea typeface="Open Sans"/>
              <a:cs typeface="Open Sans"/>
              <a:sym typeface="Open Sans"/>
            </a:endParaRPr>
          </a:p>
        </p:txBody>
      </p:sp>
      <p:sp>
        <p:nvSpPr>
          <p:cNvPr id="1471" name="Google Shape;1471;p75"/>
          <p:cNvSpPr txBox="1"/>
          <p:nvPr/>
        </p:nvSpPr>
        <p:spPr>
          <a:xfrm>
            <a:off x="4161900" y="2319939"/>
            <a:ext cx="1185600" cy="1112400"/>
          </a:xfrm>
          <a:prstGeom prst="rect">
            <a:avLst/>
          </a:prstGeom>
          <a:noFill/>
          <a:ln cap="flat" cmpd="sng" w="9525">
            <a:solidFill>
              <a:schemeClr val="lt1"/>
            </a:solidFill>
            <a:prstDash val="solid"/>
            <a:round/>
            <a:headEnd len="sm" w="sm" type="none"/>
            <a:tailEnd len="sm" w="sm" type="none"/>
          </a:ln>
        </p:spPr>
        <p:txBody>
          <a:bodyPr anchorCtr="0" anchor="ctr" bIns="15225" lIns="15225" spcFirstLastPara="1" rIns="15225" wrap="square" tIns="15225">
            <a:noAutofit/>
          </a:bodyPr>
          <a:lstStyle/>
          <a:p>
            <a:pPr indent="0" lvl="0" marL="0" marR="0" rtl="0" algn="ctr">
              <a:lnSpc>
                <a:spcPct val="90000"/>
              </a:lnSpc>
              <a:spcBef>
                <a:spcPts val="0"/>
              </a:spcBef>
              <a:spcAft>
                <a:spcPts val="0"/>
              </a:spcAft>
              <a:buClr>
                <a:schemeClr val="dk1"/>
              </a:buClr>
              <a:buSzPts val="1200"/>
              <a:buFont typeface="Arial"/>
              <a:buNone/>
            </a:pPr>
            <a:r>
              <a:rPr lang="en-ZA" sz="1000">
                <a:solidFill>
                  <a:schemeClr val="dk2"/>
                </a:solidFill>
                <a:latin typeface="Open Sans"/>
                <a:ea typeface="Open Sans"/>
                <a:cs typeface="Open Sans"/>
                <a:sym typeface="Open Sans"/>
              </a:rPr>
              <a:t>Determine whether the total net cash flow for the policy scenario is positive</a:t>
            </a:r>
            <a:endParaRPr sz="1000">
              <a:solidFill>
                <a:schemeClr val="dk2"/>
              </a:solidFill>
              <a:latin typeface="Open Sans"/>
              <a:ea typeface="Open Sans"/>
              <a:cs typeface="Open Sans"/>
              <a:sym typeface="Open Sans"/>
            </a:endParaRPr>
          </a:p>
        </p:txBody>
      </p:sp>
      <p:sp>
        <p:nvSpPr>
          <p:cNvPr id="1472" name="Google Shape;1472;p75"/>
          <p:cNvSpPr/>
          <p:nvPr/>
        </p:nvSpPr>
        <p:spPr>
          <a:xfrm rot="2590182">
            <a:off x="2056571" y="2015846"/>
            <a:ext cx="1720208" cy="1720208"/>
          </a:xfrm>
          <a:prstGeom prst="teardrop">
            <a:avLst>
              <a:gd fmla="val 100000" name="adj"/>
            </a:avLst>
          </a:prstGeom>
          <a:solidFill>
            <a:schemeClr val="dk2"/>
          </a:solidFill>
          <a:ln cap="flat" cmpd="sng" w="12700">
            <a:solidFill>
              <a:schemeClr val="lt1"/>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sz="1000">
              <a:solidFill>
                <a:schemeClr val="dk2"/>
              </a:solidFill>
              <a:latin typeface="Open Sans"/>
              <a:ea typeface="Open Sans"/>
              <a:cs typeface="Open Sans"/>
              <a:sym typeface="Open Sans"/>
            </a:endParaRPr>
          </a:p>
        </p:txBody>
      </p:sp>
      <p:sp>
        <p:nvSpPr>
          <p:cNvPr id="1473" name="Google Shape;1473;p75"/>
          <p:cNvSpPr/>
          <p:nvPr/>
        </p:nvSpPr>
        <p:spPr>
          <a:xfrm>
            <a:off x="2086525" y="2097393"/>
            <a:ext cx="1660500" cy="1557600"/>
          </a:xfrm>
          <a:prstGeom prst="ellipse">
            <a:avLst/>
          </a:prstGeom>
          <a:solidFill>
            <a:schemeClr val="lt1"/>
          </a:solidFill>
          <a:ln cap="flat" cmpd="sng" w="12700">
            <a:solidFill>
              <a:schemeClr val="lt1"/>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sz="1000">
              <a:solidFill>
                <a:schemeClr val="dk2"/>
              </a:solidFill>
              <a:latin typeface="Open Sans"/>
              <a:ea typeface="Open Sans"/>
              <a:cs typeface="Open Sans"/>
              <a:sym typeface="Open Sans"/>
            </a:endParaRPr>
          </a:p>
        </p:txBody>
      </p:sp>
      <p:sp>
        <p:nvSpPr>
          <p:cNvPr id="1474" name="Google Shape;1474;p75"/>
          <p:cNvSpPr txBox="1"/>
          <p:nvPr/>
        </p:nvSpPr>
        <p:spPr>
          <a:xfrm>
            <a:off x="2323877" y="2319939"/>
            <a:ext cx="1185600" cy="1112400"/>
          </a:xfrm>
          <a:prstGeom prst="rect">
            <a:avLst/>
          </a:prstGeom>
          <a:noFill/>
          <a:ln cap="flat" cmpd="sng" w="9525">
            <a:solidFill>
              <a:schemeClr val="lt1"/>
            </a:solidFill>
            <a:prstDash val="solid"/>
            <a:round/>
            <a:headEnd len="sm" w="sm" type="none"/>
            <a:tailEnd len="sm" w="sm" type="none"/>
          </a:ln>
        </p:spPr>
        <p:txBody>
          <a:bodyPr anchorCtr="0" anchor="ctr" bIns="15225" lIns="15225" spcFirstLastPara="1" rIns="15225" wrap="square" tIns="15225">
            <a:noAutofit/>
          </a:bodyPr>
          <a:lstStyle/>
          <a:p>
            <a:pPr indent="0" lvl="0" marL="0" marR="0" rtl="0" algn="ctr">
              <a:lnSpc>
                <a:spcPct val="90000"/>
              </a:lnSpc>
              <a:spcBef>
                <a:spcPts val="0"/>
              </a:spcBef>
              <a:spcAft>
                <a:spcPts val="0"/>
              </a:spcAft>
              <a:buClr>
                <a:schemeClr val="dk1"/>
              </a:buClr>
              <a:buSzPts val="1200"/>
              <a:buFont typeface="Arial"/>
              <a:buNone/>
            </a:pPr>
            <a:r>
              <a:rPr lang="en-ZA" sz="1000">
                <a:solidFill>
                  <a:schemeClr val="dk2"/>
                </a:solidFill>
                <a:latin typeface="Open Sans"/>
                <a:ea typeface="Open Sans"/>
                <a:cs typeface="Open Sans"/>
                <a:sym typeface="Open Sans"/>
              </a:rPr>
              <a:t>Determine whether the total net cash flow (from step 2) for the policy exceeds that of the baseline scenario</a:t>
            </a:r>
            <a:endParaRPr sz="1000">
              <a:solidFill>
                <a:schemeClr val="dk2"/>
              </a:solidFill>
              <a:latin typeface="Open Sans"/>
              <a:ea typeface="Open Sans"/>
              <a:cs typeface="Open Sans"/>
              <a:sym typeface="Open Sans"/>
            </a:endParaRPr>
          </a:p>
        </p:txBody>
      </p:sp>
      <p:sp>
        <p:nvSpPr>
          <p:cNvPr id="1475" name="Google Shape;1475;p75"/>
          <p:cNvSpPr txBox="1"/>
          <p:nvPr>
            <p:ph type="title"/>
          </p:nvPr>
        </p:nvSpPr>
        <p:spPr>
          <a:xfrm>
            <a:off x="311700" y="216425"/>
            <a:ext cx="8520600" cy="572700"/>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rgbClr val="625852"/>
              </a:buClr>
              <a:buSzPts val="2600"/>
              <a:buFont typeface="Arial"/>
              <a:buNone/>
            </a:pPr>
            <a:r>
              <a:rPr lang="en-ZA" sz="2200"/>
              <a:t>8.4 Account for financial feasibility (5/6)</a:t>
            </a:r>
            <a:endParaRPr sz="2200"/>
          </a:p>
          <a:p>
            <a:pPr indent="0" lvl="0" marL="0" rtl="0" algn="l">
              <a:lnSpc>
                <a:spcPct val="90000"/>
              </a:lnSpc>
              <a:spcBef>
                <a:spcPts val="0"/>
              </a:spcBef>
              <a:spcAft>
                <a:spcPts val="0"/>
              </a:spcAft>
              <a:buClr>
                <a:srgbClr val="625852"/>
              </a:buClr>
              <a:buSzPts val="3200"/>
              <a:buFont typeface="Arial"/>
              <a:buNone/>
            </a:pPr>
            <a:r>
              <a:t/>
            </a:r>
            <a:endParaRPr sz="2200"/>
          </a:p>
        </p:txBody>
      </p:sp>
      <p:sp>
        <p:nvSpPr>
          <p:cNvPr id="1476" name="Google Shape;1476;p75"/>
          <p:cNvSpPr/>
          <p:nvPr/>
        </p:nvSpPr>
        <p:spPr>
          <a:xfrm>
            <a:off x="1011538" y="789125"/>
            <a:ext cx="1479315" cy="912020"/>
          </a:xfrm>
          <a:custGeom>
            <a:rect b="b" l="l" r="r" t="t"/>
            <a:pathLst>
              <a:path extrusionOk="0" h="854351" w="1248367">
                <a:moveTo>
                  <a:pt x="0" y="85435"/>
                </a:moveTo>
                <a:cubicBezTo>
                  <a:pt x="0" y="38251"/>
                  <a:pt x="38251" y="0"/>
                  <a:pt x="85435" y="0"/>
                </a:cubicBezTo>
                <a:lnTo>
                  <a:pt x="1162932" y="0"/>
                </a:lnTo>
                <a:cubicBezTo>
                  <a:pt x="1210116" y="0"/>
                  <a:pt x="1248367" y="38251"/>
                  <a:pt x="1248367" y="85435"/>
                </a:cubicBezTo>
                <a:lnTo>
                  <a:pt x="1248367" y="768916"/>
                </a:lnTo>
                <a:cubicBezTo>
                  <a:pt x="1248367" y="816100"/>
                  <a:pt x="1210116" y="854351"/>
                  <a:pt x="1162932" y="854351"/>
                </a:cubicBezTo>
                <a:lnTo>
                  <a:pt x="85435" y="854351"/>
                </a:lnTo>
                <a:cubicBezTo>
                  <a:pt x="38251" y="854351"/>
                  <a:pt x="0" y="816100"/>
                  <a:pt x="0" y="768916"/>
                </a:cubicBezTo>
                <a:lnTo>
                  <a:pt x="0" y="85435"/>
                </a:lnTo>
                <a:close/>
              </a:path>
            </a:pathLst>
          </a:custGeom>
          <a:solidFill>
            <a:schemeClr val="lt2"/>
          </a:solidFill>
          <a:ln cap="flat" cmpd="sng" w="9525">
            <a:solidFill>
              <a:srgbClr val="A5A5A5"/>
            </a:solidFill>
            <a:prstDash val="solid"/>
            <a:miter lim="800000"/>
            <a:headEnd len="sm" w="sm" type="none"/>
            <a:tailEnd len="sm" w="sm" type="none"/>
          </a:ln>
        </p:spPr>
        <p:txBody>
          <a:bodyPr anchorCtr="0" anchor="ctr" bIns="74550" lIns="74550" spcFirstLastPara="1" rIns="74550" wrap="square" tIns="74550">
            <a:noAutofit/>
          </a:bodyPr>
          <a:lstStyle/>
          <a:p>
            <a:pPr indent="0" lvl="0" marL="0" marR="0" rtl="0" algn="ctr">
              <a:lnSpc>
                <a:spcPct val="90000"/>
              </a:lnSpc>
              <a:spcBef>
                <a:spcPts val="0"/>
              </a:spcBef>
              <a:spcAft>
                <a:spcPts val="0"/>
              </a:spcAft>
              <a:buNone/>
            </a:pPr>
            <a:r>
              <a:rPr lang="en-ZA" sz="800">
                <a:solidFill>
                  <a:srgbClr val="3F3F3F"/>
                </a:solidFill>
                <a:latin typeface="Open Sans"/>
                <a:ea typeface="Open Sans"/>
                <a:cs typeface="Open Sans"/>
                <a:sym typeface="Open Sans"/>
              </a:rPr>
              <a:t>Estimate the maximum implementation potential of the policy</a:t>
            </a:r>
            <a:endParaRPr sz="800">
              <a:solidFill>
                <a:srgbClr val="3F3F3F"/>
              </a:solidFill>
              <a:latin typeface="Open Sans"/>
              <a:ea typeface="Open Sans"/>
              <a:cs typeface="Open Sans"/>
              <a:sym typeface="Open Sans"/>
            </a:endParaRPr>
          </a:p>
        </p:txBody>
      </p:sp>
      <p:sp>
        <p:nvSpPr>
          <p:cNvPr id="1477" name="Google Shape;1477;p75"/>
          <p:cNvSpPr/>
          <p:nvPr/>
        </p:nvSpPr>
        <p:spPr>
          <a:xfrm>
            <a:off x="2892075" y="789125"/>
            <a:ext cx="1479315" cy="912020"/>
          </a:xfrm>
          <a:custGeom>
            <a:rect b="b" l="l" r="r" t="t"/>
            <a:pathLst>
              <a:path extrusionOk="0" h="854351" w="1248367">
                <a:moveTo>
                  <a:pt x="0" y="85435"/>
                </a:moveTo>
                <a:cubicBezTo>
                  <a:pt x="0" y="38251"/>
                  <a:pt x="38251" y="0"/>
                  <a:pt x="85435" y="0"/>
                </a:cubicBezTo>
                <a:lnTo>
                  <a:pt x="1162932" y="0"/>
                </a:lnTo>
                <a:cubicBezTo>
                  <a:pt x="1210116" y="0"/>
                  <a:pt x="1248367" y="38251"/>
                  <a:pt x="1248367" y="85435"/>
                </a:cubicBezTo>
                <a:lnTo>
                  <a:pt x="1248367" y="768916"/>
                </a:lnTo>
                <a:cubicBezTo>
                  <a:pt x="1248367" y="816100"/>
                  <a:pt x="1210116" y="854351"/>
                  <a:pt x="1162932" y="854351"/>
                </a:cubicBezTo>
                <a:lnTo>
                  <a:pt x="85435" y="854351"/>
                </a:lnTo>
                <a:cubicBezTo>
                  <a:pt x="38251" y="854351"/>
                  <a:pt x="0" y="816100"/>
                  <a:pt x="0" y="768916"/>
                </a:cubicBezTo>
                <a:lnTo>
                  <a:pt x="0" y="85435"/>
                </a:lnTo>
                <a:close/>
              </a:path>
            </a:pathLst>
          </a:custGeom>
          <a:solidFill>
            <a:schemeClr val="lt2"/>
          </a:solidFill>
          <a:ln cap="flat" cmpd="sng" w="9525">
            <a:solidFill>
              <a:srgbClr val="A5A5A5"/>
            </a:solidFill>
            <a:prstDash val="solid"/>
            <a:miter lim="800000"/>
            <a:headEnd len="sm" w="sm" type="none"/>
            <a:tailEnd len="sm" w="sm" type="none"/>
          </a:ln>
        </p:spPr>
        <p:txBody>
          <a:bodyPr anchorCtr="0" anchor="ctr" bIns="74550" lIns="74550" spcFirstLastPara="1" rIns="74550" wrap="square" tIns="74550">
            <a:noAutofit/>
          </a:bodyPr>
          <a:lstStyle/>
          <a:p>
            <a:pPr indent="0" lvl="0" marL="0" marR="0" rtl="0" algn="ctr">
              <a:lnSpc>
                <a:spcPct val="90000"/>
              </a:lnSpc>
              <a:spcBef>
                <a:spcPts val="0"/>
              </a:spcBef>
              <a:spcAft>
                <a:spcPts val="0"/>
              </a:spcAft>
              <a:buNone/>
            </a:pPr>
            <a:r>
              <a:rPr lang="en-ZA" sz="800">
                <a:solidFill>
                  <a:schemeClr val="dk2"/>
                </a:solidFill>
                <a:latin typeface="Open Sans"/>
                <a:ea typeface="Open Sans"/>
                <a:cs typeface="Open Sans"/>
                <a:sym typeface="Open Sans"/>
              </a:rPr>
              <a:t>Refine the implementation potential bated on policy design characteristics and national circumstances</a:t>
            </a:r>
            <a:endParaRPr sz="800">
              <a:solidFill>
                <a:schemeClr val="dk2"/>
              </a:solidFill>
              <a:latin typeface="Open Sans"/>
              <a:ea typeface="Open Sans"/>
              <a:cs typeface="Open Sans"/>
              <a:sym typeface="Open Sans"/>
            </a:endParaRPr>
          </a:p>
        </p:txBody>
      </p:sp>
      <p:sp>
        <p:nvSpPr>
          <p:cNvPr id="1478" name="Google Shape;1478;p75"/>
          <p:cNvSpPr/>
          <p:nvPr/>
        </p:nvSpPr>
        <p:spPr>
          <a:xfrm>
            <a:off x="6653150" y="789125"/>
            <a:ext cx="1479315" cy="912020"/>
          </a:xfrm>
          <a:custGeom>
            <a:rect b="b" l="l" r="r" t="t"/>
            <a:pathLst>
              <a:path extrusionOk="0" h="854351" w="1248367">
                <a:moveTo>
                  <a:pt x="0" y="85435"/>
                </a:moveTo>
                <a:cubicBezTo>
                  <a:pt x="0" y="38251"/>
                  <a:pt x="38251" y="0"/>
                  <a:pt x="85435" y="0"/>
                </a:cubicBezTo>
                <a:lnTo>
                  <a:pt x="1162932" y="0"/>
                </a:lnTo>
                <a:cubicBezTo>
                  <a:pt x="1210116" y="0"/>
                  <a:pt x="1248367" y="38251"/>
                  <a:pt x="1248367" y="85435"/>
                </a:cubicBezTo>
                <a:lnTo>
                  <a:pt x="1248367" y="768916"/>
                </a:lnTo>
                <a:cubicBezTo>
                  <a:pt x="1248367" y="816100"/>
                  <a:pt x="1210116" y="854351"/>
                  <a:pt x="1162932" y="854351"/>
                </a:cubicBezTo>
                <a:lnTo>
                  <a:pt x="85435" y="854351"/>
                </a:lnTo>
                <a:cubicBezTo>
                  <a:pt x="38251" y="854351"/>
                  <a:pt x="0" y="816100"/>
                  <a:pt x="0" y="768916"/>
                </a:cubicBezTo>
                <a:lnTo>
                  <a:pt x="0" y="85435"/>
                </a:lnTo>
                <a:close/>
              </a:path>
            </a:pathLst>
          </a:custGeom>
          <a:solidFill>
            <a:schemeClr val="lt2"/>
          </a:solidFill>
          <a:ln cap="flat" cmpd="sng" w="12700">
            <a:solidFill>
              <a:srgbClr val="A5A5A5"/>
            </a:solidFill>
            <a:prstDash val="solid"/>
            <a:miter lim="800000"/>
            <a:headEnd len="sm" w="sm" type="none"/>
            <a:tailEnd len="sm" w="sm" type="none"/>
          </a:ln>
        </p:spPr>
        <p:txBody>
          <a:bodyPr anchorCtr="0" anchor="ctr" bIns="74550" lIns="74550" spcFirstLastPara="1" rIns="74550" wrap="square" tIns="74550">
            <a:noAutofit/>
          </a:bodyPr>
          <a:lstStyle/>
          <a:p>
            <a:pPr indent="0" lvl="0" marL="0" marR="0" rtl="0" algn="ctr">
              <a:lnSpc>
                <a:spcPct val="90000"/>
              </a:lnSpc>
              <a:spcBef>
                <a:spcPts val="0"/>
              </a:spcBef>
              <a:spcAft>
                <a:spcPts val="0"/>
              </a:spcAft>
              <a:buNone/>
            </a:pPr>
            <a:r>
              <a:rPr lang="en-ZA" sz="800">
                <a:solidFill>
                  <a:schemeClr val="dk2"/>
                </a:solidFill>
                <a:latin typeface="Open Sans"/>
                <a:ea typeface="Open Sans"/>
                <a:cs typeface="Open Sans"/>
                <a:sym typeface="Open Sans"/>
              </a:rPr>
              <a:t>Refine the implementation potential based on other barriers</a:t>
            </a:r>
            <a:endParaRPr sz="800">
              <a:solidFill>
                <a:schemeClr val="dk2"/>
              </a:solidFill>
              <a:latin typeface="Open Sans"/>
              <a:ea typeface="Open Sans"/>
              <a:cs typeface="Open Sans"/>
              <a:sym typeface="Open Sans"/>
            </a:endParaRPr>
          </a:p>
        </p:txBody>
      </p:sp>
      <p:sp>
        <p:nvSpPr>
          <p:cNvPr id="1479" name="Google Shape;1479;p75"/>
          <p:cNvSpPr/>
          <p:nvPr/>
        </p:nvSpPr>
        <p:spPr>
          <a:xfrm>
            <a:off x="4772612" y="789125"/>
            <a:ext cx="1479315" cy="912020"/>
          </a:xfrm>
          <a:custGeom>
            <a:rect b="b" l="l" r="r" t="t"/>
            <a:pathLst>
              <a:path extrusionOk="0" h="854351" w="1248367">
                <a:moveTo>
                  <a:pt x="0" y="85435"/>
                </a:moveTo>
                <a:cubicBezTo>
                  <a:pt x="0" y="38251"/>
                  <a:pt x="38251" y="0"/>
                  <a:pt x="85435" y="0"/>
                </a:cubicBezTo>
                <a:lnTo>
                  <a:pt x="1162932" y="0"/>
                </a:lnTo>
                <a:cubicBezTo>
                  <a:pt x="1210116" y="0"/>
                  <a:pt x="1248367" y="38251"/>
                  <a:pt x="1248367" y="85435"/>
                </a:cubicBezTo>
                <a:lnTo>
                  <a:pt x="1248367" y="768916"/>
                </a:lnTo>
                <a:cubicBezTo>
                  <a:pt x="1248367" y="816100"/>
                  <a:pt x="1210116" y="854351"/>
                  <a:pt x="1162932" y="854351"/>
                </a:cubicBezTo>
                <a:lnTo>
                  <a:pt x="85435" y="854351"/>
                </a:lnTo>
                <a:cubicBezTo>
                  <a:pt x="38251" y="854351"/>
                  <a:pt x="0" y="816100"/>
                  <a:pt x="0" y="768916"/>
                </a:cubicBezTo>
                <a:lnTo>
                  <a:pt x="0" y="85435"/>
                </a:lnTo>
                <a:close/>
              </a:path>
            </a:pathLst>
          </a:custGeom>
          <a:solidFill>
            <a:schemeClr val="lt2"/>
          </a:solidFill>
          <a:ln cap="flat" cmpd="sng" w="28575">
            <a:solidFill>
              <a:schemeClr val="accent1"/>
            </a:solidFill>
            <a:prstDash val="solid"/>
            <a:miter lim="800000"/>
            <a:headEnd len="sm" w="sm" type="none"/>
            <a:tailEnd len="sm" w="sm" type="none"/>
          </a:ln>
        </p:spPr>
        <p:txBody>
          <a:bodyPr anchorCtr="0" anchor="ctr" bIns="74550" lIns="74550" spcFirstLastPara="1" rIns="74550" wrap="square" tIns="74550">
            <a:noAutofit/>
          </a:bodyPr>
          <a:lstStyle/>
          <a:p>
            <a:pPr indent="0" lvl="0" marL="0" marR="0" rtl="0" algn="ctr">
              <a:lnSpc>
                <a:spcPct val="90000"/>
              </a:lnSpc>
              <a:spcBef>
                <a:spcPts val="0"/>
              </a:spcBef>
              <a:spcAft>
                <a:spcPts val="0"/>
              </a:spcAft>
              <a:buNone/>
            </a:pPr>
            <a:r>
              <a:rPr lang="en-ZA" sz="800">
                <a:solidFill>
                  <a:schemeClr val="dk2"/>
                </a:solidFill>
                <a:latin typeface="Open Sans"/>
                <a:ea typeface="Open Sans"/>
                <a:cs typeface="Open Sans"/>
                <a:sym typeface="Open Sans"/>
              </a:rPr>
              <a:t>Refine the implementation potential based on financial feasibility</a:t>
            </a:r>
            <a:endParaRPr sz="800">
              <a:solidFill>
                <a:schemeClr val="dk2"/>
              </a:solidFill>
              <a:latin typeface="Open Sans"/>
              <a:ea typeface="Open Sans"/>
              <a:cs typeface="Open Sans"/>
              <a:sym typeface="Open Sans"/>
            </a:endParaRPr>
          </a:p>
        </p:txBody>
      </p:sp>
      <p:sp>
        <p:nvSpPr>
          <p:cNvPr id="1480" name="Google Shape;1480;p75"/>
          <p:cNvSpPr/>
          <p:nvPr/>
        </p:nvSpPr>
        <p:spPr>
          <a:xfrm>
            <a:off x="2543939" y="1113943"/>
            <a:ext cx="284502" cy="262382"/>
          </a:xfrm>
          <a:custGeom>
            <a:rect b="b" l="l" r="r" t="t"/>
            <a:pathLst>
              <a:path extrusionOk="0" h="309595" w="264653">
                <a:moveTo>
                  <a:pt x="0" y="61919"/>
                </a:moveTo>
                <a:lnTo>
                  <a:pt x="132327" y="61919"/>
                </a:lnTo>
                <a:lnTo>
                  <a:pt x="132327" y="0"/>
                </a:lnTo>
                <a:lnTo>
                  <a:pt x="264653" y="154798"/>
                </a:lnTo>
                <a:lnTo>
                  <a:pt x="132327" y="309595"/>
                </a:lnTo>
                <a:lnTo>
                  <a:pt x="132327" y="247676"/>
                </a:lnTo>
                <a:lnTo>
                  <a:pt x="0" y="247676"/>
                </a:lnTo>
                <a:lnTo>
                  <a:pt x="0" y="61919"/>
                </a:lnTo>
                <a:close/>
              </a:path>
            </a:pathLst>
          </a:custGeom>
          <a:solidFill>
            <a:schemeClr val="lt2"/>
          </a:solidFill>
          <a:ln>
            <a:noFill/>
          </a:ln>
        </p:spPr>
        <p:txBody>
          <a:bodyPr anchorCtr="0" anchor="ctr" bIns="61900" lIns="0" spcFirstLastPara="1" rIns="79375" wrap="square" tIns="61900">
            <a:noAutofit/>
          </a:bodyPr>
          <a:lstStyle/>
          <a:p>
            <a:pPr indent="0" lvl="0" marL="0" marR="0" rtl="0" algn="ctr">
              <a:lnSpc>
                <a:spcPct val="90000"/>
              </a:lnSpc>
              <a:spcBef>
                <a:spcPts val="0"/>
              </a:spcBef>
              <a:spcAft>
                <a:spcPts val="0"/>
              </a:spcAft>
              <a:buClr>
                <a:srgbClr val="000000"/>
              </a:buClr>
              <a:buSzPts val="1400"/>
              <a:buFont typeface="Arial"/>
              <a:buNone/>
            </a:pPr>
            <a:r>
              <a:t/>
            </a:r>
            <a:endParaRPr sz="1400">
              <a:solidFill>
                <a:srgbClr val="FFFFFF"/>
              </a:solidFill>
              <a:latin typeface="Arial"/>
              <a:ea typeface="Arial"/>
              <a:cs typeface="Arial"/>
              <a:sym typeface="Arial"/>
            </a:endParaRPr>
          </a:p>
        </p:txBody>
      </p:sp>
      <p:sp>
        <p:nvSpPr>
          <p:cNvPr id="1481" name="Google Shape;1481;p75"/>
          <p:cNvSpPr/>
          <p:nvPr/>
        </p:nvSpPr>
        <p:spPr>
          <a:xfrm>
            <a:off x="4429738" y="1113943"/>
            <a:ext cx="284502" cy="262382"/>
          </a:xfrm>
          <a:custGeom>
            <a:rect b="b" l="l" r="r" t="t"/>
            <a:pathLst>
              <a:path extrusionOk="0" h="309595" w="264653">
                <a:moveTo>
                  <a:pt x="0" y="61919"/>
                </a:moveTo>
                <a:lnTo>
                  <a:pt x="132327" y="61919"/>
                </a:lnTo>
                <a:lnTo>
                  <a:pt x="132327" y="0"/>
                </a:lnTo>
                <a:lnTo>
                  <a:pt x="264653" y="154798"/>
                </a:lnTo>
                <a:lnTo>
                  <a:pt x="132327" y="309595"/>
                </a:lnTo>
                <a:lnTo>
                  <a:pt x="132327" y="247676"/>
                </a:lnTo>
                <a:lnTo>
                  <a:pt x="0" y="247676"/>
                </a:lnTo>
                <a:lnTo>
                  <a:pt x="0" y="61919"/>
                </a:lnTo>
                <a:close/>
              </a:path>
            </a:pathLst>
          </a:custGeom>
          <a:solidFill>
            <a:schemeClr val="lt2"/>
          </a:solidFill>
          <a:ln>
            <a:noFill/>
          </a:ln>
        </p:spPr>
        <p:txBody>
          <a:bodyPr anchorCtr="0" anchor="ctr" bIns="61900" lIns="0" spcFirstLastPara="1" rIns="79375" wrap="square" tIns="61900">
            <a:noAutofit/>
          </a:bodyPr>
          <a:lstStyle/>
          <a:p>
            <a:pPr indent="0" lvl="0" marL="0" marR="0" rtl="0" algn="ctr">
              <a:lnSpc>
                <a:spcPct val="90000"/>
              </a:lnSpc>
              <a:spcBef>
                <a:spcPts val="0"/>
              </a:spcBef>
              <a:spcAft>
                <a:spcPts val="0"/>
              </a:spcAft>
              <a:buClr>
                <a:srgbClr val="000000"/>
              </a:buClr>
              <a:buSzPts val="1400"/>
              <a:buFont typeface="Arial"/>
              <a:buNone/>
            </a:pPr>
            <a:r>
              <a:t/>
            </a:r>
            <a:endParaRPr sz="1400">
              <a:solidFill>
                <a:srgbClr val="FFFFFF"/>
              </a:solidFill>
              <a:latin typeface="Arial"/>
              <a:ea typeface="Arial"/>
              <a:cs typeface="Arial"/>
              <a:sym typeface="Arial"/>
            </a:endParaRPr>
          </a:p>
        </p:txBody>
      </p:sp>
      <p:sp>
        <p:nvSpPr>
          <p:cNvPr id="1482" name="Google Shape;1482;p75"/>
          <p:cNvSpPr/>
          <p:nvPr/>
        </p:nvSpPr>
        <p:spPr>
          <a:xfrm>
            <a:off x="6315537" y="1113943"/>
            <a:ext cx="284502" cy="262382"/>
          </a:xfrm>
          <a:custGeom>
            <a:rect b="b" l="l" r="r" t="t"/>
            <a:pathLst>
              <a:path extrusionOk="0" h="309595" w="264653">
                <a:moveTo>
                  <a:pt x="0" y="61919"/>
                </a:moveTo>
                <a:lnTo>
                  <a:pt x="132327" y="61919"/>
                </a:lnTo>
                <a:lnTo>
                  <a:pt x="132327" y="0"/>
                </a:lnTo>
                <a:lnTo>
                  <a:pt x="264653" y="154798"/>
                </a:lnTo>
                <a:lnTo>
                  <a:pt x="132327" y="309595"/>
                </a:lnTo>
                <a:lnTo>
                  <a:pt x="132327" y="247676"/>
                </a:lnTo>
                <a:lnTo>
                  <a:pt x="0" y="247676"/>
                </a:lnTo>
                <a:lnTo>
                  <a:pt x="0" y="61919"/>
                </a:lnTo>
                <a:close/>
              </a:path>
            </a:pathLst>
          </a:custGeom>
          <a:solidFill>
            <a:schemeClr val="lt2"/>
          </a:solidFill>
          <a:ln>
            <a:noFill/>
          </a:ln>
        </p:spPr>
        <p:txBody>
          <a:bodyPr anchorCtr="0" anchor="ctr" bIns="61900" lIns="0" spcFirstLastPara="1" rIns="79375" wrap="square" tIns="61900">
            <a:noAutofit/>
          </a:bodyPr>
          <a:lstStyle/>
          <a:p>
            <a:pPr indent="0" lvl="0" marL="0" marR="0" rtl="0" algn="ctr">
              <a:lnSpc>
                <a:spcPct val="90000"/>
              </a:lnSpc>
              <a:spcBef>
                <a:spcPts val="0"/>
              </a:spcBef>
              <a:spcAft>
                <a:spcPts val="0"/>
              </a:spcAft>
              <a:buClr>
                <a:srgbClr val="000000"/>
              </a:buClr>
              <a:buSzPts val="1400"/>
              <a:buFont typeface="Arial"/>
              <a:buNone/>
            </a:pPr>
            <a:r>
              <a:t/>
            </a:r>
            <a:endParaRPr sz="1400">
              <a:solidFill>
                <a:srgbClr val="FFFFFF"/>
              </a:solidFill>
              <a:latin typeface="Arial"/>
              <a:ea typeface="Arial"/>
              <a:cs typeface="Arial"/>
              <a:sym typeface="Arial"/>
            </a:endParaRPr>
          </a:p>
        </p:txBody>
      </p:sp>
      <p:sp>
        <p:nvSpPr>
          <p:cNvPr id="1483" name="Google Shape;1483;p75"/>
          <p:cNvSpPr txBox="1"/>
          <p:nvPr/>
        </p:nvSpPr>
        <p:spPr>
          <a:xfrm>
            <a:off x="805575" y="1925313"/>
            <a:ext cx="5530800" cy="57270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1000"/>
              </a:spcBef>
              <a:spcAft>
                <a:spcPts val="0"/>
              </a:spcAft>
              <a:buNone/>
            </a:pPr>
            <a:r>
              <a:rPr lang="en-ZA" sz="1200">
                <a:solidFill>
                  <a:schemeClr val="lt1"/>
                </a:solidFill>
                <a:highlight>
                  <a:schemeClr val="dk2"/>
                </a:highlight>
                <a:latin typeface="Open Sans"/>
                <a:ea typeface="Open Sans"/>
                <a:cs typeface="Open Sans"/>
                <a:sym typeface="Open Sans"/>
              </a:rPr>
              <a:t>Step 3: Assess financial feasibility</a:t>
            </a:r>
            <a:endParaRPr sz="1200">
              <a:solidFill>
                <a:schemeClr val="lt1"/>
              </a:solidFill>
              <a:highlight>
                <a:schemeClr val="dk2"/>
              </a:highlight>
              <a:latin typeface="Open Sans"/>
              <a:ea typeface="Open Sans"/>
              <a:cs typeface="Open Sans"/>
              <a:sym typeface="Open Sans"/>
            </a:endParaRPr>
          </a:p>
          <a:p>
            <a:pPr indent="0" lvl="0" marL="0" rtl="0" algn="l">
              <a:lnSpc>
                <a:spcPct val="115000"/>
              </a:lnSpc>
              <a:spcBef>
                <a:spcPts val="1000"/>
              </a:spcBef>
              <a:spcAft>
                <a:spcPts val="0"/>
              </a:spcAft>
              <a:buNone/>
            </a:pPr>
            <a:r>
              <a:t/>
            </a:r>
            <a:endParaRPr sz="1200">
              <a:solidFill>
                <a:schemeClr val="lt1"/>
              </a:solidFill>
              <a:highlight>
                <a:schemeClr val="dk2"/>
              </a:highlight>
              <a:latin typeface="Open Sans"/>
              <a:ea typeface="Open Sans"/>
              <a:cs typeface="Open Sans"/>
              <a:sym typeface="Open Sans"/>
            </a:endParaRPr>
          </a:p>
          <a:p>
            <a:pPr indent="0" lvl="0" marL="0" rtl="0" algn="l">
              <a:lnSpc>
                <a:spcPct val="115000"/>
              </a:lnSpc>
              <a:spcBef>
                <a:spcPts val="1000"/>
              </a:spcBef>
              <a:spcAft>
                <a:spcPts val="0"/>
              </a:spcAft>
              <a:buNone/>
            </a:pPr>
            <a:r>
              <a:t/>
            </a:r>
            <a:endParaRPr sz="1200">
              <a:solidFill>
                <a:schemeClr val="lt1"/>
              </a:solidFill>
              <a:highlight>
                <a:schemeClr val="dk2"/>
              </a:highlight>
              <a:latin typeface="Open Sans"/>
              <a:ea typeface="Open Sans"/>
              <a:cs typeface="Open Sans"/>
              <a:sym typeface="Open Sans"/>
            </a:endParaRPr>
          </a:p>
          <a:p>
            <a:pPr indent="0" lvl="0" marL="0" rtl="0" algn="l">
              <a:lnSpc>
                <a:spcPct val="115000"/>
              </a:lnSpc>
              <a:spcBef>
                <a:spcPts val="1000"/>
              </a:spcBef>
              <a:spcAft>
                <a:spcPts val="0"/>
              </a:spcAft>
              <a:buNone/>
            </a:pPr>
            <a:r>
              <a:t/>
            </a:r>
            <a:endParaRPr sz="1200">
              <a:solidFill>
                <a:schemeClr val="lt1"/>
              </a:solidFill>
              <a:highlight>
                <a:schemeClr val="dk2"/>
              </a:highlight>
              <a:latin typeface="Open Sans"/>
              <a:ea typeface="Open Sans"/>
              <a:cs typeface="Open Sans"/>
              <a:sym typeface="Open Sans"/>
            </a:endParaRPr>
          </a:p>
          <a:p>
            <a:pPr indent="0" lvl="0" marL="0" rtl="0" algn="l">
              <a:lnSpc>
                <a:spcPct val="115000"/>
              </a:lnSpc>
              <a:spcBef>
                <a:spcPts val="1000"/>
              </a:spcBef>
              <a:spcAft>
                <a:spcPts val="0"/>
              </a:spcAft>
              <a:buNone/>
            </a:pPr>
            <a:r>
              <a:t/>
            </a:r>
            <a:endParaRPr sz="1200">
              <a:solidFill>
                <a:schemeClr val="lt1"/>
              </a:solidFill>
              <a:highlight>
                <a:schemeClr val="dk2"/>
              </a:highlight>
              <a:latin typeface="Open Sans"/>
              <a:ea typeface="Open Sans"/>
              <a:cs typeface="Open Sans"/>
              <a:sym typeface="Open Sans"/>
            </a:endParaRPr>
          </a:p>
          <a:p>
            <a:pPr indent="0" lvl="0" marL="0" rtl="0" algn="l">
              <a:lnSpc>
                <a:spcPct val="115000"/>
              </a:lnSpc>
              <a:spcBef>
                <a:spcPts val="1000"/>
              </a:spcBef>
              <a:spcAft>
                <a:spcPts val="0"/>
              </a:spcAft>
              <a:buNone/>
            </a:pPr>
            <a:r>
              <a:t/>
            </a:r>
            <a:endParaRPr sz="1200">
              <a:solidFill>
                <a:schemeClr val="lt1"/>
              </a:solidFill>
              <a:highlight>
                <a:schemeClr val="dk2"/>
              </a:highlight>
              <a:latin typeface="Open Sans"/>
              <a:ea typeface="Open Sans"/>
              <a:cs typeface="Open Sans"/>
              <a:sym typeface="Open Sans"/>
            </a:endParaRPr>
          </a:p>
        </p:txBody>
      </p:sp>
      <p:sp>
        <p:nvSpPr>
          <p:cNvPr id="1484" name="Google Shape;1484;p75"/>
          <p:cNvSpPr txBox="1"/>
          <p:nvPr/>
        </p:nvSpPr>
        <p:spPr>
          <a:xfrm>
            <a:off x="1141825" y="3932825"/>
            <a:ext cx="944700" cy="400200"/>
          </a:xfrm>
          <a:prstGeom prst="rect">
            <a:avLst/>
          </a:prstGeom>
          <a:solidFill>
            <a:schemeClr val="accent1"/>
          </a:solid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ZA" sz="1000">
                <a:solidFill>
                  <a:schemeClr val="lt1"/>
                </a:solidFill>
                <a:latin typeface="Open Sans"/>
                <a:ea typeface="Open Sans"/>
                <a:cs typeface="Open Sans"/>
                <a:sym typeface="Open Sans"/>
              </a:rPr>
              <a:t>Financially feasible if:</a:t>
            </a:r>
            <a:endParaRPr sz="1000">
              <a:solidFill>
                <a:schemeClr val="lt1"/>
              </a:solidFill>
              <a:latin typeface="Open Sans"/>
              <a:ea typeface="Open Sans"/>
              <a:cs typeface="Open Sans"/>
              <a:sym typeface="Open Sans"/>
            </a:endParaRPr>
          </a:p>
        </p:txBody>
      </p:sp>
      <p:grpSp>
        <p:nvGrpSpPr>
          <p:cNvPr id="1485" name="Google Shape;1485;p75"/>
          <p:cNvGrpSpPr/>
          <p:nvPr/>
        </p:nvGrpSpPr>
        <p:grpSpPr>
          <a:xfrm>
            <a:off x="4408505" y="3856513"/>
            <a:ext cx="573495" cy="573430"/>
            <a:chOff x="105930" y="271"/>
            <a:chExt cx="645900" cy="645900"/>
          </a:xfrm>
        </p:grpSpPr>
        <p:sp>
          <p:nvSpPr>
            <p:cNvPr id="1486" name="Google Shape;1486;p75"/>
            <p:cNvSpPr/>
            <p:nvPr/>
          </p:nvSpPr>
          <p:spPr>
            <a:xfrm>
              <a:off x="105930" y="271"/>
              <a:ext cx="645900" cy="645900"/>
            </a:xfrm>
            <a:prstGeom prst="ellipse">
              <a:avLst/>
            </a:prstGeom>
            <a:solidFill>
              <a:schemeClr val="dk2"/>
            </a:solidFill>
            <a:ln cap="flat" cmpd="sng" w="12700">
              <a:solidFill>
                <a:srgbClr val="FFFFFF"/>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sz="600">
                <a:latin typeface="Open Sans"/>
                <a:ea typeface="Open Sans"/>
                <a:cs typeface="Open Sans"/>
                <a:sym typeface="Open Sans"/>
              </a:endParaRPr>
            </a:p>
          </p:txBody>
        </p:sp>
        <p:sp>
          <p:nvSpPr>
            <p:cNvPr id="1487" name="Google Shape;1487;p75"/>
            <p:cNvSpPr txBox="1"/>
            <p:nvPr/>
          </p:nvSpPr>
          <p:spPr>
            <a:xfrm>
              <a:off x="200504" y="94845"/>
              <a:ext cx="456600" cy="456600"/>
            </a:xfrm>
            <a:prstGeom prst="rect">
              <a:avLst/>
            </a:prstGeom>
            <a:solidFill>
              <a:schemeClr val="dk2"/>
            </a:solidFill>
            <a:ln>
              <a:noFill/>
            </a:ln>
          </p:spPr>
          <p:txBody>
            <a:bodyPr anchorCtr="0" anchor="ctr" bIns="10150" lIns="10150" spcFirstLastPara="1" rIns="10150" wrap="square" tIns="10150">
              <a:noAutofit/>
            </a:bodyPr>
            <a:lstStyle/>
            <a:p>
              <a:pPr indent="0" lvl="0" marL="0" marR="0" rtl="0" algn="ctr">
                <a:lnSpc>
                  <a:spcPct val="90000"/>
                </a:lnSpc>
                <a:spcBef>
                  <a:spcPts val="0"/>
                </a:spcBef>
                <a:spcAft>
                  <a:spcPts val="0"/>
                </a:spcAft>
                <a:buClr>
                  <a:srgbClr val="FFFFFF"/>
                </a:buClr>
                <a:buSzPts val="800"/>
                <a:buFont typeface="Arial"/>
                <a:buNone/>
              </a:pPr>
              <a:r>
                <a:rPr lang="en-ZA" sz="600">
                  <a:solidFill>
                    <a:srgbClr val="FFFFFF"/>
                  </a:solidFill>
                  <a:latin typeface="Open Sans"/>
                  <a:ea typeface="Open Sans"/>
                  <a:cs typeface="Open Sans"/>
                  <a:sym typeface="Open Sans"/>
                </a:rPr>
                <a:t>Net cash flow for policy scenario</a:t>
              </a:r>
              <a:endParaRPr sz="600">
                <a:latin typeface="Open Sans"/>
                <a:ea typeface="Open Sans"/>
                <a:cs typeface="Open Sans"/>
                <a:sym typeface="Open Sans"/>
              </a:endParaRPr>
            </a:p>
          </p:txBody>
        </p:sp>
      </p:grpSp>
      <p:sp>
        <p:nvSpPr>
          <p:cNvPr id="1488" name="Google Shape;1488;p75"/>
          <p:cNvSpPr/>
          <p:nvPr/>
        </p:nvSpPr>
        <p:spPr>
          <a:xfrm>
            <a:off x="4829327" y="3905893"/>
            <a:ext cx="454800" cy="473700"/>
          </a:xfrm>
          <a:prstGeom prst="mathPlus">
            <a:avLst>
              <a:gd fmla="val 23520" name="adj1"/>
            </a:avLst>
          </a:prstGeom>
          <a:solidFill>
            <a:schemeClr val="accent1"/>
          </a:solidFill>
          <a:ln cap="flat" cmpd="sng" w="12700">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600">
              <a:solidFill>
                <a:srgbClr val="FFFFFF"/>
              </a:solidFill>
              <a:latin typeface="Open Sans"/>
              <a:ea typeface="Open Sans"/>
              <a:cs typeface="Open Sans"/>
              <a:sym typeface="Open Sans"/>
            </a:endParaRPr>
          </a:p>
        </p:txBody>
      </p:sp>
      <p:sp>
        <p:nvSpPr>
          <p:cNvPr id="1489" name="Google Shape;1489;p75"/>
          <p:cNvSpPr/>
          <p:nvPr/>
        </p:nvSpPr>
        <p:spPr>
          <a:xfrm>
            <a:off x="5829347" y="3856272"/>
            <a:ext cx="573495" cy="573430"/>
          </a:xfrm>
          <a:prstGeom prst="ellipse">
            <a:avLst/>
          </a:prstGeom>
          <a:solidFill>
            <a:schemeClr val="dk2"/>
          </a:solidFill>
          <a:ln cap="flat" cmpd="sng" w="12700">
            <a:solidFill>
              <a:srgbClr val="FFFFFF"/>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sz="600">
              <a:latin typeface="Open Sans"/>
              <a:ea typeface="Open Sans"/>
              <a:cs typeface="Open Sans"/>
              <a:sym typeface="Open Sans"/>
            </a:endParaRPr>
          </a:p>
        </p:txBody>
      </p:sp>
      <p:sp>
        <p:nvSpPr>
          <p:cNvPr id="1490" name="Google Shape;1490;p75"/>
          <p:cNvSpPr txBox="1"/>
          <p:nvPr/>
        </p:nvSpPr>
        <p:spPr>
          <a:xfrm>
            <a:off x="5913319" y="3940235"/>
            <a:ext cx="405415" cy="405369"/>
          </a:xfrm>
          <a:prstGeom prst="rect">
            <a:avLst/>
          </a:prstGeom>
          <a:solidFill>
            <a:schemeClr val="dk2"/>
          </a:solidFill>
          <a:ln>
            <a:noFill/>
          </a:ln>
        </p:spPr>
        <p:txBody>
          <a:bodyPr anchorCtr="0" anchor="ctr" bIns="10150" lIns="10150" spcFirstLastPara="1" rIns="10150" wrap="square" tIns="10150">
            <a:noAutofit/>
          </a:bodyPr>
          <a:lstStyle/>
          <a:p>
            <a:pPr indent="0" lvl="0" marL="0" marR="0" rtl="0" algn="ctr">
              <a:lnSpc>
                <a:spcPct val="90000"/>
              </a:lnSpc>
              <a:spcBef>
                <a:spcPts val="0"/>
              </a:spcBef>
              <a:spcAft>
                <a:spcPts val="0"/>
              </a:spcAft>
              <a:buClr>
                <a:srgbClr val="FFFFFF"/>
              </a:buClr>
              <a:buSzPts val="800"/>
              <a:buFont typeface="Arial"/>
              <a:buNone/>
            </a:pPr>
            <a:r>
              <a:rPr lang="en-ZA" sz="600">
                <a:solidFill>
                  <a:srgbClr val="FFFFFF"/>
                </a:solidFill>
                <a:latin typeface="Open Sans"/>
                <a:ea typeface="Open Sans"/>
                <a:cs typeface="Open Sans"/>
                <a:sym typeface="Open Sans"/>
              </a:rPr>
              <a:t>Rate of return on policy scenario</a:t>
            </a:r>
            <a:endParaRPr sz="600">
              <a:latin typeface="Open Sans"/>
              <a:ea typeface="Open Sans"/>
              <a:cs typeface="Open Sans"/>
              <a:sym typeface="Open Sans"/>
            </a:endParaRPr>
          </a:p>
        </p:txBody>
      </p:sp>
      <p:sp>
        <p:nvSpPr>
          <p:cNvPr id="1491" name="Google Shape;1491;p75"/>
          <p:cNvSpPr/>
          <p:nvPr/>
        </p:nvSpPr>
        <p:spPr>
          <a:xfrm>
            <a:off x="6449303" y="3976671"/>
            <a:ext cx="332696" cy="332659"/>
          </a:xfrm>
          <a:prstGeom prst="chevron">
            <a:avLst>
              <a:gd fmla="val 50000" name="adj"/>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sz="600">
              <a:latin typeface="Open Sans"/>
              <a:ea typeface="Open Sans"/>
              <a:cs typeface="Open Sans"/>
              <a:sym typeface="Open Sans"/>
            </a:endParaRPr>
          </a:p>
        </p:txBody>
      </p:sp>
      <p:grpSp>
        <p:nvGrpSpPr>
          <p:cNvPr id="1492" name="Google Shape;1492;p75"/>
          <p:cNvGrpSpPr/>
          <p:nvPr/>
        </p:nvGrpSpPr>
        <p:grpSpPr>
          <a:xfrm>
            <a:off x="2274459" y="3846212"/>
            <a:ext cx="1572581" cy="573430"/>
            <a:chOff x="105930" y="271"/>
            <a:chExt cx="1771124" cy="645900"/>
          </a:xfrm>
        </p:grpSpPr>
        <p:sp>
          <p:nvSpPr>
            <p:cNvPr id="1493" name="Google Shape;1493;p75"/>
            <p:cNvSpPr/>
            <p:nvPr/>
          </p:nvSpPr>
          <p:spPr>
            <a:xfrm>
              <a:off x="105930" y="271"/>
              <a:ext cx="645900" cy="645900"/>
            </a:xfrm>
            <a:prstGeom prst="ellipse">
              <a:avLst/>
            </a:prstGeom>
            <a:solidFill>
              <a:schemeClr val="dk2"/>
            </a:solidFill>
            <a:ln cap="flat" cmpd="sng" w="12700">
              <a:solidFill>
                <a:srgbClr val="FFFFFF"/>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sz="600">
                <a:latin typeface="Open Sans"/>
                <a:ea typeface="Open Sans"/>
                <a:cs typeface="Open Sans"/>
                <a:sym typeface="Open Sans"/>
              </a:endParaRPr>
            </a:p>
          </p:txBody>
        </p:sp>
        <p:sp>
          <p:nvSpPr>
            <p:cNvPr id="1494" name="Google Shape;1494;p75"/>
            <p:cNvSpPr txBox="1"/>
            <p:nvPr/>
          </p:nvSpPr>
          <p:spPr>
            <a:xfrm>
              <a:off x="200504" y="94845"/>
              <a:ext cx="456600" cy="456600"/>
            </a:xfrm>
            <a:prstGeom prst="rect">
              <a:avLst/>
            </a:prstGeom>
            <a:solidFill>
              <a:schemeClr val="dk2"/>
            </a:solidFill>
            <a:ln>
              <a:noFill/>
            </a:ln>
          </p:spPr>
          <p:txBody>
            <a:bodyPr anchorCtr="0" anchor="ctr" bIns="10150" lIns="10150" spcFirstLastPara="1" rIns="10150" wrap="square" tIns="10150">
              <a:noAutofit/>
            </a:bodyPr>
            <a:lstStyle/>
            <a:p>
              <a:pPr indent="0" lvl="0" marL="0" marR="0" rtl="0" algn="ctr">
                <a:lnSpc>
                  <a:spcPct val="90000"/>
                </a:lnSpc>
                <a:spcBef>
                  <a:spcPts val="0"/>
                </a:spcBef>
                <a:spcAft>
                  <a:spcPts val="0"/>
                </a:spcAft>
                <a:buClr>
                  <a:srgbClr val="FFFFFF"/>
                </a:buClr>
                <a:buSzPts val="800"/>
                <a:buFont typeface="Arial"/>
                <a:buNone/>
              </a:pPr>
              <a:r>
                <a:rPr lang="en-ZA" sz="600">
                  <a:solidFill>
                    <a:srgbClr val="FFFFFF"/>
                  </a:solidFill>
                  <a:latin typeface="Open Sans"/>
                  <a:ea typeface="Open Sans"/>
                  <a:cs typeface="Open Sans"/>
                  <a:sym typeface="Open Sans"/>
                </a:rPr>
                <a:t>Net cash flow for policy scenario</a:t>
              </a:r>
              <a:endParaRPr sz="600">
                <a:latin typeface="Open Sans"/>
                <a:ea typeface="Open Sans"/>
                <a:cs typeface="Open Sans"/>
                <a:sym typeface="Open Sans"/>
              </a:endParaRPr>
            </a:p>
          </p:txBody>
        </p:sp>
        <p:sp>
          <p:nvSpPr>
            <p:cNvPr id="1495" name="Google Shape;1495;p75"/>
            <p:cNvSpPr/>
            <p:nvPr/>
          </p:nvSpPr>
          <p:spPr>
            <a:xfrm>
              <a:off x="804158" y="135886"/>
              <a:ext cx="374700" cy="374700"/>
            </a:xfrm>
            <a:prstGeom prst="chevron">
              <a:avLst>
                <a:gd fmla="val 50000" name="adj"/>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sz="600">
                <a:latin typeface="Open Sans"/>
                <a:ea typeface="Open Sans"/>
                <a:cs typeface="Open Sans"/>
                <a:sym typeface="Open Sans"/>
              </a:endParaRPr>
            </a:p>
          </p:txBody>
        </p:sp>
        <p:sp>
          <p:nvSpPr>
            <p:cNvPr id="1496" name="Google Shape;1496;p75"/>
            <p:cNvSpPr/>
            <p:nvPr/>
          </p:nvSpPr>
          <p:spPr>
            <a:xfrm>
              <a:off x="1231154" y="271"/>
              <a:ext cx="645900" cy="645900"/>
            </a:xfrm>
            <a:prstGeom prst="ellipse">
              <a:avLst/>
            </a:prstGeom>
            <a:solidFill>
              <a:schemeClr val="dk2"/>
            </a:solidFill>
            <a:ln cap="flat" cmpd="sng" w="12700">
              <a:solidFill>
                <a:srgbClr val="FFFFFF"/>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sz="600">
                <a:latin typeface="Open Sans"/>
                <a:ea typeface="Open Sans"/>
                <a:cs typeface="Open Sans"/>
                <a:sym typeface="Open Sans"/>
              </a:endParaRPr>
            </a:p>
          </p:txBody>
        </p:sp>
        <p:sp>
          <p:nvSpPr>
            <p:cNvPr id="1497" name="Google Shape;1497;p75"/>
            <p:cNvSpPr txBox="1"/>
            <p:nvPr/>
          </p:nvSpPr>
          <p:spPr>
            <a:xfrm>
              <a:off x="1325728" y="94845"/>
              <a:ext cx="456600" cy="456600"/>
            </a:xfrm>
            <a:prstGeom prst="rect">
              <a:avLst/>
            </a:prstGeom>
            <a:solidFill>
              <a:schemeClr val="dk2"/>
            </a:solidFill>
            <a:ln>
              <a:noFill/>
            </a:ln>
          </p:spPr>
          <p:txBody>
            <a:bodyPr anchorCtr="0" anchor="ctr" bIns="10150" lIns="10150" spcFirstLastPara="1" rIns="10150" wrap="square" tIns="10150">
              <a:noAutofit/>
            </a:bodyPr>
            <a:lstStyle/>
            <a:p>
              <a:pPr indent="0" lvl="0" marL="0" marR="0" rtl="0" algn="ctr">
                <a:lnSpc>
                  <a:spcPct val="90000"/>
                </a:lnSpc>
                <a:spcBef>
                  <a:spcPts val="0"/>
                </a:spcBef>
                <a:spcAft>
                  <a:spcPts val="0"/>
                </a:spcAft>
                <a:buClr>
                  <a:srgbClr val="FFFFFF"/>
                </a:buClr>
                <a:buSzPts val="800"/>
                <a:buFont typeface="Arial"/>
                <a:buNone/>
              </a:pPr>
              <a:r>
                <a:rPr lang="en-ZA" sz="600">
                  <a:solidFill>
                    <a:srgbClr val="FFFFFF"/>
                  </a:solidFill>
                  <a:latin typeface="Open Sans"/>
                  <a:ea typeface="Open Sans"/>
                  <a:cs typeface="Open Sans"/>
                  <a:sym typeface="Open Sans"/>
                </a:rPr>
                <a:t>Net cash flow for baseline scenario</a:t>
              </a:r>
              <a:endParaRPr sz="600">
                <a:latin typeface="Open Sans"/>
                <a:ea typeface="Open Sans"/>
                <a:cs typeface="Open Sans"/>
                <a:sym typeface="Open Sans"/>
              </a:endParaRPr>
            </a:p>
          </p:txBody>
        </p:sp>
      </p:grpSp>
      <p:sp>
        <p:nvSpPr>
          <p:cNvPr id="1498" name="Google Shape;1498;p75"/>
          <p:cNvSpPr/>
          <p:nvPr/>
        </p:nvSpPr>
        <p:spPr>
          <a:xfrm>
            <a:off x="6828433" y="3856272"/>
            <a:ext cx="573495" cy="573430"/>
          </a:xfrm>
          <a:prstGeom prst="ellipse">
            <a:avLst/>
          </a:prstGeom>
          <a:solidFill>
            <a:schemeClr val="dk2"/>
          </a:solidFill>
          <a:ln cap="flat" cmpd="sng" w="12700">
            <a:solidFill>
              <a:srgbClr val="FFFFFF"/>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sz="600">
              <a:latin typeface="Open Sans"/>
              <a:ea typeface="Open Sans"/>
              <a:cs typeface="Open Sans"/>
              <a:sym typeface="Open Sans"/>
            </a:endParaRPr>
          </a:p>
        </p:txBody>
      </p:sp>
      <p:sp>
        <p:nvSpPr>
          <p:cNvPr id="1499" name="Google Shape;1499;p75"/>
          <p:cNvSpPr txBox="1"/>
          <p:nvPr/>
        </p:nvSpPr>
        <p:spPr>
          <a:xfrm>
            <a:off x="6912405" y="3940235"/>
            <a:ext cx="405300" cy="405300"/>
          </a:xfrm>
          <a:prstGeom prst="rect">
            <a:avLst/>
          </a:prstGeom>
          <a:solidFill>
            <a:schemeClr val="dk2"/>
          </a:solidFill>
          <a:ln>
            <a:noFill/>
          </a:ln>
        </p:spPr>
        <p:txBody>
          <a:bodyPr anchorCtr="0" anchor="ctr" bIns="10150" lIns="10150" spcFirstLastPara="1" rIns="10150" wrap="square" tIns="10150">
            <a:noAutofit/>
          </a:bodyPr>
          <a:lstStyle/>
          <a:p>
            <a:pPr indent="0" lvl="0" marL="0" marR="0" rtl="0" algn="ctr">
              <a:lnSpc>
                <a:spcPct val="90000"/>
              </a:lnSpc>
              <a:spcBef>
                <a:spcPts val="0"/>
              </a:spcBef>
              <a:spcAft>
                <a:spcPts val="0"/>
              </a:spcAft>
              <a:buClr>
                <a:srgbClr val="FFFFFF"/>
              </a:buClr>
              <a:buSzPts val="800"/>
              <a:buFont typeface="Arial"/>
              <a:buNone/>
            </a:pPr>
            <a:r>
              <a:rPr lang="en-ZA" sz="600">
                <a:solidFill>
                  <a:srgbClr val="FFFFFF"/>
                </a:solidFill>
                <a:latin typeface="Open Sans"/>
                <a:ea typeface="Open Sans"/>
                <a:cs typeface="Open Sans"/>
                <a:sym typeface="Open Sans"/>
              </a:rPr>
              <a:t>Rate of return on baseline scenario</a:t>
            </a:r>
            <a:endParaRPr sz="600">
              <a:latin typeface="Open Sans"/>
              <a:ea typeface="Open Sans"/>
              <a:cs typeface="Open Sans"/>
              <a:sym typeface="Open Sans"/>
            </a:endParaRPr>
          </a:p>
        </p:txBody>
      </p:sp>
      <p:sp>
        <p:nvSpPr>
          <p:cNvPr id="1500" name="Google Shape;1500;p75"/>
          <p:cNvSpPr txBox="1"/>
          <p:nvPr/>
        </p:nvSpPr>
        <p:spPr>
          <a:xfrm>
            <a:off x="7221573" y="4011436"/>
            <a:ext cx="737100" cy="18480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en-ZA" sz="600">
                <a:solidFill>
                  <a:srgbClr val="0D3B73"/>
                </a:solidFill>
                <a:latin typeface="Open Sans"/>
                <a:ea typeface="Open Sans"/>
                <a:cs typeface="Open Sans"/>
                <a:sym typeface="Open Sans"/>
              </a:rPr>
              <a:t>by 3%</a:t>
            </a:r>
            <a:endParaRPr sz="600">
              <a:latin typeface="Open Sans"/>
              <a:ea typeface="Open Sans"/>
              <a:cs typeface="Open Sans"/>
              <a:sym typeface="Open Sans"/>
            </a:endParaRPr>
          </a:p>
        </p:txBody>
      </p:sp>
      <p:sp>
        <p:nvSpPr>
          <p:cNvPr id="1501" name="Google Shape;1501;p75"/>
          <p:cNvSpPr txBox="1"/>
          <p:nvPr>
            <p:ph idx="4294967295" type="body"/>
          </p:nvPr>
        </p:nvSpPr>
        <p:spPr>
          <a:xfrm>
            <a:off x="4648346" y="4697034"/>
            <a:ext cx="681900" cy="153300"/>
          </a:xfrm>
          <a:prstGeom prst="rect">
            <a:avLst/>
          </a:prstGeom>
          <a:solidFill>
            <a:srgbClr val="E7E7E7"/>
          </a:solidFill>
          <a:ln cap="flat" cmpd="sng" w="12700">
            <a:solidFill>
              <a:srgbClr val="BFBFBF"/>
            </a:solidFill>
            <a:prstDash val="solid"/>
            <a:miter lim="800000"/>
            <a:headEnd len="sm" w="sm" type="none"/>
            <a:tailEnd len="sm" w="sm" type="none"/>
          </a:ln>
        </p:spPr>
        <p:txBody>
          <a:bodyPr anchorCtr="0" anchor="ctr" bIns="45700" lIns="91425" spcFirstLastPara="1" rIns="91425" wrap="square" tIns="45700">
            <a:noAutofit/>
          </a:bodyPr>
          <a:lstStyle/>
          <a:p>
            <a:pPr indent="0" lvl="0" marL="0" rtl="0" algn="ctr">
              <a:lnSpc>
                <a:spcPct val="90000"/>
              </a:lnSpc>
              <a:spcBef>
                <a:spcPts val="0"/>
              </a:spcBef>
              <a:spcAft>
                <a:spcPts val="1200"/>
              </a:spcAft>
              <a:buClr>
                <a:srgbClr val="09294E"/>
              </a:buClr>
              <a:buSzPts val="800"/>
              <a:buNone/>
            </a:pPr>
            <a:r>
              <a:rPr lang="en-ZA" sz="800"/>
              <a:t>Chapter 7</a:t>
            </a:r>
            <a:endParaRPr sz="800"/>
          </a:p>
        </p:txBody>
      </p:sp>
      <p:sp>
        <p:nvSpPr>
          <p:cNvPr id="1502" name="Google Shape;1502;p75"/>
          <p:cNvSpPr txBox="1"/>
          <p:nvPr>
            <p:ph idx="4294967295" type="body"/>
          </p:nvPr>
        </p:nvSpPr>
        <p:spPr>
          <a:xfrm>
            <a:off x="6194103" y="4697034"/>
            <a:ext cx="685800" cy="153300"/>
          </a:xfrm>
          <a:prstGeom prst="rect">
            <a:avLst/>
          </a:prstGeom>
          <a:solidFill>
            <a:srgbClr val="E7E7E7"/>
          </a:solidFill>
          <a:ln cap="flat" cmpd="sng" w="12700">
            <a:solidFill>
              <a:srgbClr val="BFBFBF"/>
            </a:solidFill>
            <a:prstDash val="solid"/>
            <a:miter lim="800000"/>
            <a:headEnd len="sm" w="sm" type="none"/>
            <a:tailEnd len="sm" w="sm" type="none"/>
          </a:ln>
        </p:spPr>
        <p:txBody>
          <a:bodyPr anchorCtr="0" anchor="ctr" bIns="45700" lIns="91425" spcFirstLastPara="1" rIns="91425" wrap="square" tIns="45700">
            <a:noAutofit/>
          </a:bodyPr>
          <a:lstStyle/>
          <a:p>
            <a:pPr indent="0" lvl="0" marL="0" rtl="0" algn="l">
              <a:lnSpc>
                <a:spcPct val="90000"/>
              </a:lnSpc>
              <a:spcBef>
                <a:spcPts val="0"/>
              </a:spcBef>
              <a:spcAft>
                <a:spcPts val="1200"/>
              </a:spcAft>
              <a:buClr>
                <a:srgbClr val="09294E"/>
              </a:buClr>
              <a:buSzPts val="800"/>
              <a:buNone/>
            </a:pPr>
            <a:r>
              <a:rPr lang="en-ZA" sz="800"/>
              <a:t>Chapter 9</a:t>
            </a:r>
            <a:endParaRPr sz="800"/>
          </a:p>
        </p:txBody>
      </p:sp>
      <p:sp>
        <p:nvSpPr>
          <p:cNvPr id="1503" name="Google Shape;1503;p75"/>
          <p:cNvSpPr txBox="1"/>
          <p:nvPr>
            <p:ph idx="4294967295" type="body"/>
          </p:nvPr>
        </p:nvSpPr>
        <p:spPr>
          <a:xfrm>
            <a:off x="5421224" y="4697034"/>
            <a:ext cx="681900" cy="153300"/>
          </a:xfrm>
          <a:prstGeom prst="rect">
            <a:avLst/>
          </a:prstGeom>
          <a:solidFill>
            <a:srgbClr val="E7E7E7"/>
          </a:solidFill>
          <a:ln cap="flat" cmpd="sng" w="12700">
            <a:solidFill>
              <a:srgbClr val="BFBFBF"/>
            </a:solidFill>
            <a:prstDash val="solid"/>
            <a:miter lim="800000"/>
            <a:headEnd len="sm" w="sm" type="none"/>
            <a:tailEnd len="sm" w="sm" type="none"/>
          </a:ln>
        </p:spPr>
        <p:txBody>
          <a:bodyPr anchorCtr="0" anchor="ctr" bIns="45700" lIns="91425" spcFirstLastPara="1" rIns="91425" wrap="square" tIns="45700">
            <a:noAutofit/>
          </a:bodyPr>
          <a:lstStyle/>
          <a:p>
            <a:pPr indent="0" lvl="0" marL="0" rtl="0" algn="ctr">
              <a:lnSpc>
                <a:spcPct val="90000"/>
              </a:lnSpc>
              <a:spcBef>
                <a:spcPts val="0"/>
              </a:spcBef>
              <a:spcAft>
                <a:spcPts val="1200"/>
              </a:spcAft>
              <a:buClr>
                <a:srgbClr val="09294E"/>
              </a:buClr>
              <a:buSzPts val="800"/>
              <a:buNone/>
            </a:pPr>
            <a:r>
              <a:rPr lang="en-ZA" sz="800"/>
              <a:t>Chapter 8</a:t>
            </a:r>
            <a:endParaRPr sz="800"/>
          </a:p>
        </p:txBody>
      </p:sp>
      <p:sp>
        <p:nvSpPr>
          <p:cNvPr id="1504" name="Google Shape;1504;p75">
            <a:hlinkClick action="ppaction://hlinksldjump" r:id="rId3"/>
          </p:cNvPr>
          <p:cNvSpPr/>
          <p:nvPr/>
        </p:nvSpPr>
        <p:spPr>
          <a:xfrm>
            <a:off x="4657825" y="4697034"/>
            <a:ext cx="672600" cy="1533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800">
              <a:solidFill>
                <a:schemeClr val="lt1"/>
              </a:solidFill>
              <a:latin typeface="Open Sans"/>
              <a:ea typeface="Open Sans"/>
              <a:cs typeface="Open Sans"/>
              <a:sym typeface="Open Sans"/>
            </a:endParaRPr>
          </a:p>
        </p:txBody>
      </p:sp>
      <p:sp>
        <p:nvSpPr>
          <p:cNvPr id="1505" name="Google Shape;1505;p75">
            <a:hlinkClick action="ppaction://hlinksldjump" r:id="rId4"/>
          </p:cNvPr>
          <p:cNvSpPr/>
          <p:nvPr/>
        </p:nvSpPr>
        <p:spPr>
          <a:xfrm>
            <a:off x="5417449" y="4697034"/>
            <a:ext cx="681900" cy="1533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sp>
        <p:nvSpPr>
          <p:cNvPr id="1506" name="Google Shape;1506;p75">
            <a:hlinkClick action="ppaction://hlinksldjump" r:id="rId5"/>
          </p:cNvPr>
          <p:cNvSpPr/>
          <p:nvPr/>
        </p:nvSpPr>
        <p:spPr>
          <a:xfrm>
            <a:off x="6186552" y="4697034"/>
            <a:ext cx="681900" cy="1533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sp>
        <p:nvSpPr>
          <p:cNvPr id="1507" name="Google Shape;1507;p75"/>
          <p:cNvSpPr/>
          <p:nvPr/>
        </p:nvSpPr>
        <p:spPr>
          <a:xfrm>
            <a:off x="874562" y="2216413"/>
            <a:ext cx="721200" cy="551100"/>
          </a:xfrm>
          <a:prstGeom prst="roundRect">
            <a:avLst>
              <a:gd fmla="val 16667" name="adj"/>
            </a:avLst>
          </a:prstGeom>
          <a:blipFill rotWithShape="1">
            <a:blip r:embed="rId6">
              <a:alphaModFix/>
            </a:blip>
            <a:stretch>
              <a:fillRect b="0" l="0" r="0" t="0"/>
            </a:stretch>
          </a:blip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rgbClr val="FFFFFF"/>
              </a:solidFill>
              <a:latin typeface="Arial"/>
              <a:ea typeface="Arial"/>
              <a:cs typeface="Arial"/>
              <a:sym typeface="Arial"/>
            </a:endParaRPr>
          </a:p>
        </p:txBody>
      </p:sp>
    </p:spTree>
  </p:cSld>
  <p:clrMapOvr>
    <a:masterClrMapping/>
  </p:clrMapOvr>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12" name="Shape 1512"/>
        <p:cNvGrpSpPr/>
        <p:nvPr/>
      </p:nvGrpSpPr>
      <p:grpSpPr>
        <a:xfrm>
          <a:off x="0" y="0"/>
          <a:ext cx="0" cy="0"/>
          <a:chOff x="0" y="0"/>
          <a:chExt cx="0" cy="0"/>
        </a:xfrm>
      </p:grpSpPr>
      <p:sp>
        <p:nvSpPr>
          <p:cNvPr id="1513" name="Google Shape;1513;p76"/>
          <p:cNvSpPr txBox="1"/>
          <p:nvPr/>
        </p:nvSpPr>
        <p:spPr>
          <a:xfrm>
            <a:off x="370149" y="2855675"/>
            <a:ext cx="1968300" cy="1125600"/>
          </a:xfrm>
          <a:prstGeom prst="rect">
            <a:avLst/>
          </a:prstGeom>
          <a:noFill/>
          <a:ln>
            <a:noFill/>
          </a:ln>
        </p:spPr>
        <p:txBody>
          <a:bodyPr anchorCtr="0" anchor="t" bIns="45700" lIns="91425" spcFirstLastPara="1" rIns="91425" wrap="square" tIns="45700">
            <a:noAutofit/>
          </a:bodyPr>
          <a:lstStyle/>
          <a:p>
            <a:pPr indent="0" lvl="0" marL="0" marR="0" rtl="0" algn="l">
              <a:lnSpc>
                <a:spcPct val="110000"/>
              </a:lnSpc>
              <a:spcBef>
                <a:spcPts val="0"/>
              </a:spcBef>
              <a:spcAft>
                <a:spcPts val="0"/>
              </a:spcAft>
              <a:buClr>
                <a:srgbClr val="625852"/>
              </a:buClr>
              <a:buSzPts val="1800"/>
              <a:buFont typeface="Arial"/>
              <a:buNone/>
            </a:pPr>
            <a:r>
              <a:rPr lang="en-ZA">
                <a:solidFill>
                  <a:schemeClr val="dk2"/>
                </a:solidFill>
                <a:latin typeface="Open Sans"/>
                <a:ea typeface="Open Sans"/>
                <a:cs typeface="Open Sans"/>
                <a:sym typeface="Open Sans"/>
              </a:rPr>
              <a:t>Decide how the implementation potential of the policy will be affected:</a:t>
            </a:r>
            <a:endParaRPr>
              <a:solidFill>
                <a:schemeClr val="dk2"/>
              </a:solidFill>
              <a:latin typeface="Open Sans"/>
              <a:ea typeface="Open Sans"/>
              <a:cs typeface="Open Sans"/>
              <a:sym typeface="Open Sans"/>
            </a:endParaRPr>
          </a:p>
        </p:txBody>
      </p:sp>
      <p:sp>
        <p:nvSpPr>
          <p:cNvPr id="1514" name="Google Shape;1514;p76"/>
          <p:cNvSpPr txBox="1"/>
          <p:nvPr/>
        </p:nvSpPr>
        <p:spPr>
          <a:xfrm>
            <a:off x="805575" y="1925325"/>
            <a:ext cx="4169700" cy="57270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1000"/>
              </a:spcBef>
              <a:spcAft>
                <a:spcPts val="0"/>
              </a:spcAft>
              <a:buNone/>
            </a:pPr>
            <a:r>
              <a:rPr lang="en-ZA" sz="1200">
                <a:solidFill>
                  <a:schemeClr val="lt1"/>
                </a:solidFill>
                <a:highlight>
                  <a:schemeClr val="dk2"/>
                </a:highlight>
                <a:latin typeface="Open Sans"/>
                <a:ea typeface="Open Sans"/>
                <a:cs typeface="Open Sans"/>
                <a:sym typeface="Open Sans"/>
              </a:rPr>
              <a:t>Step 4: </a:t>
            </a:r>
            <a:r>
              <a:rPr lang="en-ZA" sz="1200">
                <a:solidFill>
                  <a:schemeClr val="lt1"/>
                </a:solidFill>
                <a:highlight>
                  <a:schemeClr val="dk2"/>
                </a:highlight>
                <a:latin typeface="Open Sans"/>
                <a:ea typeface="Open Sans"/>
                <a:cs typeface="Open Sans"/>
                <a:sym typeface="Open Sans"/>
              </a:rPr>
              <a:t>Estimate the extent to which financial aspects will limit policy outcomes</a:t>
            </a:r>
            <a:endParaRPr sz="1200">
              <a:solidFill>
                <a:schemeClr val="lt1"/>
              </a:solidFill>
              <a:highlight>
                <a:schemeClr val="dk2"/>
              </a:highlight>
              <a:latin typeface="Open Sans"/>
              <a:ea typeface="Open Sans"/>
              <a:cs typeface="Open Sans"/>
              <a:sym typeface="Open Sans"/>
            </a:endParaRPr>
          </a:p>
          <a:p>
            <a:pPr indent="0" lvl="0" marL="0" rtl="0" algn="l">
              <a:lnSpc>
                <a:spcPct val="115000"/>
              </a:lnSpc>
              <a:spcBef>
                <a:spcPts val="1000"/>
              </a:spcBef>
              <a:spcAft>
                <a:spcPts val="0"/>
              </a:spcAft>
              <a:buNone/>
            </a:pPr>
            <a:r>
              <a:t/>
            </a:r>
            <a:endParaRPr sz="1200">
              <a:solidFill>
                <a:schemeClr val="lt1"/>
              </a:solidFill>
              <a:highlight>
                <a:schemeClr val="dk2"/>
              </a:highlight>
              <a:latin typeface="Open Sans"/>
              <a:ea typeface="Open Sans"/>
              <a:cs typeface="Open Sans"/>
              <a:sym typeface="Open Sans"/>
            </a:endParaRPr>
          </a:p>
          <a:p>
            <a:pPr indent="0" lvl="0" marL="0" rtl="0" algn="l">
              <a:lnSpc>
                <a:spcPct val="115000"/>
              </a:lnSpc>
              <a:spcBef>
                <a:spcPts val="1000"/>
              </a:spcBef>
              <a:spcAft>
                <a:spcPts val="0"/>
              </a:spcAft>
              <a:buNone/>
            </a:pPr>
            <a:r>
              <a:t/>
            </a:r>
            <a:endParaRPr sz="1200">
              <a:solidFill>
                <a:schemeClr val="lt1"/>
              </a:solidFill>
              <a:highlight>
                <a:schemeClr val="dk2"/>
              </a:highlight>
              <a:latin typeface="Open Sans"/>
              <a:ea typeface="Open Sans"/>
              <a:cs typeface="Open Sans"/>
              <a:sym typeface="Open Sans"/>
            </a:endParaRPr>
          </a:p>
          <a:p>
            <a:pPr indent="0" lvl="0" marL="0" rtl="0" algn="l">
              <a:lnSpc>
                <a:spcPct val="115000"/>
              </a:lnSpc>
              <a:spcBef>
                <a:spcPts val="1000"/>
              </a:spcBef>
              <a:spcAft>
                <a:spcPts val="0"/>
              </a:spcAft>
              <a:buNone/>
            </a:pPr>
            <a:r>
              <a:t/>
            </a:r>
            <a:endParaRPr sz="1200">
              <a:solidFill>
                <a:schemeClr val="lt1"/>
              </a:solidFill>
              <a:highlight>
                <a:schemeClr val="dk2"/>
              </a:highlight>
              <a:latin typeface="Open Sans"/>
              <a:ea typeface="Open Sans"/>
              <a:cs typeface="Open Sans"/>
              <a:sym typeface="Open Sans"/>
            </a:endParaRPr>
          </a:p>
          <a:p>
            <a:pPr indent="0" lvl="0" marL="0" rtl="0" algn="l">
              <a:lnSpc>
                <a:spcPct val="115000"/>
              </a:lnSpc>
              <a:spcBef>
                <a:spcPts val="1000"/>
              </a:spcBef>
              <a:spcAft>
                <a:spcPts val="0"/>
              </a:spcAft>
              <a:buNone/>
            </a:pPr>
            <a:r>
              <a:t/>
            </a:r>
            <a:endParaRPr sz="1200">
              <a:solidFill>
                <a:schemeClr val="lt1"/>
              </a:solidFill>
              <a:highlight>
                <a:schemeClr val="dk2"/>
              </a:highlight>
              <a:latin typeface="Open Sans"/>
              <a:ea typeface="Open Sans"/>
              <a:cs typeface="Open Sans"/>
              <a:sym typeface="Open Sans"/>
            </a:endParaRPr>
          </a:p>
          <a:p>
            <a:pPr indent="0" lvl="0" marL="0" rtl="0" algn="l">
              <a:lnSpc>
                <a:spcPct val="115000"/>
              </a:lnSpc>
              <a:spcBef>
                <a:spcPts val="1000"/>
              </a:spcBef>
              <a:spcAft>
                <a:spcPts val="0"/>
              </a:spcAft>
              <a:buNone/>
            </a:pPr>
            <a:r>
              <a:t/>
            </a:r>
            <a:endParaRPr sz="1200">
              <a:solidFill>
                <a:schemeClr val="lt1"/>
              </a:solidFill>
              <a:highlight>
                <a:schemeClr val="dk2"/>
              </a:highlight>
              <a:latin typeface="Open Sans"/>
              <a:ea typeface="Open Sans"/>
              <a:cs typeface="Open Sans"/>
              <a:sym typeface="Open Sans"/>
            </a:endParaRPr>
          </a:p>
          <a:p>
            <a:pPr indent="0" lvl="0" marL="0" rtl="0" algn="l">
              <a:lnSpc>
                <a:spcPct val="115000"/>
              </a:lnSpc>
              <a:spcBef>
                <a:spcPts val="1000"/>
              </a:spcBef>
              <a:spcAft>
                <a:spcPts val="0"/>
              </a:spcAft>
              <a:buNone/>
            </a:pPr>
            <a:r>
              <a:t/>
            </a:r>
            <a:endParaRPr sz="1200">
              <a:solidFill>
                <a:schemeClr val="lt1"/>
              </a:solidFill>
              <a:highlight>
                <a:schemeClr val="dk2"/>
              </a:highlight>
              <a:latin typeface="Open Sans"/>
              <a:ea typeface="Open Sans"/>
              <a:cs typeface="Open Sans"/>
              <a:sym typeface="Open Sans"/>
            </a:endParaRPr>
          </a:p>
          <a:p>
            <a:pPr indent="0" lvl="0" marL="0" rtl="0" algn="l">
              <a:lnSpc>
                <a:spcPct val="115000"/>
              </a:lnSpc>
              <a:spcBef>
                <a:spcPts val="1000"/>
              </a:spcBef>
              <a:spcAft>
                <a:spcPts val="0"/>
              </a:spcAft>
              <a:buNone/>
            </a:pPr>
            <a:r>
              <a:t/>
            </a:r>
            <a:endParaRPr sz="1200">
              <a:solidFill>
                <a:schemeClr val="lt1"/>
              </a:solidFill>
              <a:highlight>
                <a:schemeClr val="dk2"/>
              </a:highlight>
              <a:latin typeface="Open Sans"/>
              <a:ea typeface="Open Sans"/>
              <a:cs typeface="Open Sans"/>
              <a:sym typeface="Open Sans"/>
            </a:endParaRPr>
          </a:p>
        </p:txBody>
      </p:sp>
      <p:sp>
        <p:nvSpPr>
          <p:cNvPr id="1515" name="Google Shape;1515;p76"/>
          <p:cNvSpPr/>
          <p:nvPr/>
        </p:nvSpPr>
        <p:spPr>
          <a:xfrm>
            <a:off x="2112628" y="2458217"/>
            <a:ext cx="4991700" cy="1031700"/>
          </a:xfrm>
          <a:prstGeom prst="rightArrow">
            <a:avLst>
              <a:gd fmla="val 50000" name="adj1"/>
              <a:gd fmla="val 50000" name="adj2"/>
            </a:avLst>
          </a:prstGeom>
          <a:solidFill>
            <a:schemeClr val="accent3"/>
          </a:solidFill>
          <a:ln>
            <a:noFill/>
          </a:ln>
        </p:spPr>
        <p:txBody>
          <a:bodyPr anchorCtr="0" anchor="ctr" bIns="45700" lIns="91425" spcFirstLastPara="1" rIns="91425" wrap="square" tIns="45700">
            <a:noAutofit/>
          </a:bodyPr>
          <a:lstStyle/>
          <a:p>
            <a:pPr indent="0" lvl="0" marL="0" marR="0" rtl="0" algn="l">
              <a:lnSpc>
                <a:spcPct val="110000"/>
              </a:lnSpc>
              <a:spcBef>
                <a:spcPts val="0"/>
              </a:spcBef>
              <a:spcAft>
                <a:spcPts val="0"/>
              </a:spcAft>
              <a:buNone/>
            </a:pPr>
            <a:r>
              <a:rPr lang="en-ZA" sz="800">
                <a:solidFill>
                  <a:schemeClr val="dk2"/>
                </a:solidFill>
                <a:latin typeface="Open Sans"/>
                <a:ea typeface="Open Sans"/>
                <a:cs typeface="Open Sans"/>
                <a:sym typeface="Open Sans"/>
              </a:rPr>
              <a:t>Policy </a:t>
            </a:r>
            <a:r>
              <a:rPr b="1" lang="en-ZA" sz="800">
                <a:solidFill>
                  <a:schemeClr val="dk2"/>
                </a:solidFill>
                <a:latin typeface="Open Sans"/>
                <a:ea typeface="Open Sans"/>
                <a:cs typeface="Open Sans"/>
                <a:sym typeface="Open Sans"/>
              </a:rPr>
              <a:t>does not provide sufficient incentive </a:t>
            </a:r>
            <a:r>
              <a:rPr lang="en-ZA" sz="800">
                <a:solidFill>
                  <a:schemeClr val="dk2"/>
                </a:solidFill>
                <a:latin typeface="Open Sans"/>
                <a:ea typeface="Open Sans"/>
                <a:cs typeface="Open Sans"/>
                <a:sym typeface="Open Sans"/>
              </a:rPr>
              <a:t>for stakeholders </a:t>
            </a:r>
            <a:br>
              <a:rPr lang="en-ZA" sz="800">
                <a:solidFill>
                  <a:schemeClr val="dk2"/>
                </a:solidFill>
                <a:latin typeface="Open Sans"/>
                <a:ea typeface="Open Sans"/>
                <a:cs typeface="Open Sans"/>
                <a:sym typeface="Open Sans"/>
              </a:rPr>
            </a:br>
            <a:r>
              <a:rPr lang="en-ZA" sz="800">
                <a:solidFill>
                  <a:schemeClr val="dk2"/>
                </a:solidFill>
                <a:latin typeface="Open Sans"/>
                <a:ea typeface="Open Sans"/>
                <a:cs typeface="Open Sans"/>
                <a:sym typeface="Open Sans"/>
              </a:rPr>
              <a:t>to participate or respond to the policy</a:t>
            </a:r>
            <a:endParaRPr sz="800">
              <a:solidFill>
                <a:schemeClr val="dk2"/>
              </a:solidFill>
              <a:latin typeface="Open Sans"/>
              <a:ea typeface="Open Sans"/>
              <a:cs typeface="Open Sans"/>
              <a:sym typeface="Open Sans"/>
            </a:endParaRPr>
          </a:p>
        </p:txBody>
      </p:sp>
      <p:sp>
        <p:nvSpPr>
          <p:cNvPr id="1516" name="Google Shape;1516;p76"/>
          <p:cNvSpPr/>
          <p:nvPr/>
        </p:nvSpPr>
        <p:spPr>
          <a:xfrm>
            <a:off x="2112628" y="3548489"/>
            <a:ext cx="4991700" cy="1031700"/>
          </a:xfrm>
          <a:prstGeom prst="rightArrow">
            <a:avLst>
              <a:gd fmla="val 50000" name="adj1"/>
              <a:gd fmla="val 50000" name="adj2"/>
            </a:avLst>
          </a:prstGeom>
          <a:solidFill>
            <a:schemeClr val="accent3"/>
          </a:solidFill>
          <a:ln>
            <a:noFill/>
          </a:ln>
        </p:spPr>
        <p:txBody>
          <a:bodyPr anchorCtr="0" anchor="ctr" bIns="45700" lIns="91425" spcFirstLastPara="1" rIns="91425" wrap="square" tIns="45700">
            <a:noAutofit/>
          </a:bodyPr>
          <a:lstStyle/>
          <a:p>
            <a:pPr indent="0" lvl="0" marL="0" marR="0" rtl="0" algn="l">
              <a:lnSpc>
                <a:spcPct val="110000"/>
              </a:lnSpc>
              <a:spcBef>
                <a:spcPts val="0"/>
              </a:spcBef>
              <a:spcAft>
                <a:spcPts val="0"/>
              </a:spcAft>
              <a:buNone/>
            </a:pPr>
            <a:r>
              <a:rPr lang="en-ZA" sz="800">
                <a:solidFill>
                  <a:schemeClr val="dk2"/>
                </a:solidFill>
                <a:latin typeface="Open Sans"/>
                <a:ea typeface="Open Sans"/>
                <a:cs typeface="Open Sans"/>
                <a:sym typeface="Open Sans"/>
              </a:rPr>
              <a:t>Policy </a:t>
            </a:r>
            <a:r>
              <a:rPr b="1" lang="en-ZA" sz="800">
                <a:solidFill>
                  <a:schemeClr val="dk2"/>
                </a:solidFill>
                <a:latin typeface="Open Sans"/>
                <a:ea typeface="Open Sans"/>
                <a:cs typeface="Open Sans"/>
                <a:sym typeface="Open Sans"/>
              </a:rPr>
              <a:t>does provide sufficient incentive </a:t>
            </a:r>
            <a:r>
              <a:rPr lang="en-ZA" sz="800">
                <a:solidFill>
                  <a:schemeClr val="dk2"/>
                </a:solidFill>
                <a:latin typeface="Open Sans"/>
                <a:ea typeface="Open Sans"/>
                <a:cs typeface="Open Sans"/>
                <a:sym typeface="Open Sans"/>
              </a:rPr>
              <a:t>for stakeholders </a:t>
            </a:r>
            <a:br>
              <a:rPr lang="en-ZA" sz="800">
                <a:solidFill>
                  <a:schemeClr val="dk2"/>
                </a:solidFill>
                <a:latin typeface="Open Sans"/>
                <a:ea typeface="Open Sans"/>
                <a:cs typeface="Open Sans"/>
                <a:sym typeface="Open Sans"/>
              </a:rPr>
            </a:br>
            <a:r>
              <a:rPr lang="en-ZA" sz="800">
                <a:solidFill>
                  <a:schemeClr val="dk2"/>
                </a:solidFill>
                <a:latin typeface="Open Sans"/>
                <a:ea typeface="Open Sans"/>
                <a:cs typeface="Open Sans"/>
                <a:sym typeface="Open Sans"/>
              </a:rPr>
              <a:t>to participate or respond to the policy</a:t>
            </a:r>
            <a:endParaRPr sz="800">
              <a:solidFill>
                <a:schemeClr val="dk2"/>
              </a:solidFill>
              <a:latin typeface="Open Sans"/>
              <a:ea typeface="Open Sans"/>
              <a:cs typeface="Open Sans"/>
              <a:sym typeface="Open Sans"/>
            </a:endParaRPr>
          </a:p>
        </p:txBody>
      </p:sp>
      <p:sp>
        <p:nvSpPr>
          <p:cNvPr id="1517" name="Google Shape;1517;p76"/>
          <p:cNvSpPr/>
          <p:nvPr/>
        </p:nvSpPr>
        <p:spPr>
          <a:xfrm>
            <a:off x="7150594" y="2636079"/>
            <a:ext cx="1653000" cy="614700"/>
          </a:xfrm>
          <a:prstGeom prst="rect">
            <a:avLst/>
          </a:prstGeom>
          <a:solidFill>
            <a:schemeClr val="accent5"/>
          </a:solidFill>
          <a:ln cap="flat" cmpd="sng" w="12700">
            <a:solidFill>
              <a:schemeClr val="accent5"/>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ZA" sz="800">
                <a:solidFill>
                  <a:srgbClr val="3F3F3F"/>
                </a:solidFill>
                <a:latin typeface="Open Sans"/>
                <a:ea typeface="Open Sans"/>
                <a:cs typeface="Open Sans"/>
                <a:sym typeface="Open Sans"/>
              </a:rPr>
              <a:t>Reconsider policy design or </a:t>
            </a:r>
            <a:r>
              <a:rPr b="1" lang="en-ZA" sz="800">
                <a:solidFill>
                  <a:srgbClr val="3F3F3F"/>
                </a:solidFill>
                <a:latin typeface="Open Sans"/>
                <a:ea typeface="Open Sans"/>
                <a:cs typeface="Open Sans"/>
                <a:sym typeface="Open Sans"/>
              </a:rPr>
              <a:t>refine the implementation potential</a:t>
            </a:r>
            <a:endParaRPr sz="800">
              <a:latin typeface="Open Sans"/>
              <a:ea typeface="Open Sans"/>
              <a:cs typeface="Open Sans"/>
              <a:sym typeface="Open Sans"/>
            </a:endParaRPr>
          </a:p>
        </p:txBody>
      </p:sp>
      <p:sp>
        <p:nvSpPr>
          <p:cNvPr id="1518" name="Google Shape;1518;p76"/>
          <p:cNvSpPr/>
          <p:nvPr/>
        </p:nvSpPr>
        <p:spPr>
          <a:xfrm>
            <a:off x="7200928" y="3800732"/>
            <a:ext cx="1653000" cy="551100"/>
          </a:xfrm>
          <a:prstGeom prst="rect">
            <a:avLst/>
          </a:prstGeom>
          <a:solidFill>
            <a:schemeClr val="accent5"/>
          </a:solidFill>
          <a:ln cap="flat" cmpd="sng" w="12700">
            <a:solidFill>
              <a:schemeClr val="accent5"/>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ZA" sz="800">
                <a:solidFill>
                  <a:srgbClr val="3F3F3F"/>
                </a:solidFill>
                <a:latin typeface="Open Sans"/>
                <a:ea typeface="Open Sans"/>
                <a:cs typeface="Open Sans"/>
                <a:sym typeface="Open Sans"/>
              </a:rPr>
              <a:t>Proceed to next step </a:t>
            </a:r>
            <a:r>
              <a:rPr b="1" lang="en-ZA" sz="800">
                <a:solidFill>
                  <a:srgbClr val="3F3F3F"/>
                </a:solidFill>
                <a:latin typeface="Open Sans"/>
                <a:ea typeface="Open Sans"/>
                <a:cs typeface="Open Sans"/>
                <a:sym typeface="Open Sans"/>
              </a:rPr>
              <a:t>without refining the implementation potential</a:t>
            </a:r>
            <a:endParaRPr sz="800">
              <a:latin typeface="Open Sans"/>
              <a:ea typeface="Open Sans"/>
              <a:cs typeface="Open Sans"/>
              <a:sym typeface="Open Sans"/>
            </a:endParaRPr>
          </a:p>
        </p:txBody>
      </p:sp>
      <p:sp>
        <p:nvSpPr>
          <p:cNvPr id="1519" name="Google Shape;1519;p76"/>
          <p:cNvSpPr txBox="1"/>
          <p:nvPr>
            <p:ph type="title"/>
          </p:nvPr>
        </p:nvSpPr>
        <p:spPr>
          <a:xfrm>
            <a:off x="311700" y="216425"/>
            <a:ext cx="8520600" cy="572700"/>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rgbClr val="625852"/>
              </a:buClr>
              <a:buSzPct val="100000"/>
              <a:buFont typeface="Arial"/>
              <a:buNone/>
            </a:pPr>
            <a:r>
              <a:rPr lang="en-ZA" sz="2600"/>
              <a:t>8.4 Account for financial feasibility (6/6)</a:t>
            </a:r>
            <a:endParaRPr sz="2600"/>
          </a:p>
          <a:p>
            <a:pPr indent="0" lvl="0" marL="0" rtl="0" algn="l">
              <a:lnSpc>
                <a:spcPct val="90000"/>
              </a:lnSpc>
              <a:spcBef>
                <a:spcPts val="0"/>
              </a:spcBef>
              <a:spcAft>
                <a:spcPts val="0"/>
              </a:spcAft>
              <a:buClr>
                <a:srgbClr val="625852"/>
              </a:buClr>
              <a:buSzPct val="114285"/>
              <a:buFont typeface="Arial"/>
              <a:buNone/>
            </a:pPr>
            <a:r>
              <a:t/>
            </a:r>
            <a:endParaRPr/>
          </a:p>
        </p:txBody>
      </p:sp>
      <p:sp>
        <p:nvSpPr>
          <p:cNvPr id="1520" name="Google Shape;1520;p76"/>
          <p:cNvSpPr/>
          <p:nvPr/>
        </p:nvSpPr>
        <p:spPr>
          <a:xfrm>
            <a:off x="1011538" y="789125"/>
            <a:ext cx="1479315" cy="912020"/>
          </a:xfrm>
          <a:custGeom>
            <a:rect b="b" l="l" r="r" t="t"/>
            <a:pathLst>
              <a:path extrusionOk="0" h="854351" w="1248367">
                <a:moveTo>
                  <a:pt x="0" y="85435"/>
                </a:moveTo>
                <a:cubicBezTo>
                  <a:pt x="0" y="38251"/>
                  <a:pt x="38251" y="0"/>
                  <a:pt x="85435" y="0"/>
                </a:cubicBezTo>
                <a:lnTo>
                  <a:pt x="1162932" y="0"/>
                </a:lnTo>
                <a:cubicBezTo>
                  <a:pt x="1210116" y="0"/>
                  <a:pt x="1248367" y="38251"/>
                  <a:pt x="1248367" y="85435"/>
                </a:cubicBezTo>
                <a:lnTo>
                  <a:pt x="1248367" y="768916"/>
                </a:lnTo>
                <a:cubicBezTo>
                  <a:pt x="1248367" y="816100"/>
                  <a:pt x="1210116" y="854351"/>
                  <a:pt x="1162932" y="854351"/>
                </a:cubicBezTo>
                <a:lnTo>
                  <a:pt x="85435" y="854351"/>
                </a:lnTo>
                <a:cubicBezTo>
                  <a:pt x="38251" y="854351"/>
                  <a:pt x="0" y="816100"/>
                  <a:pt x="0" y="768916"/>
                </a:cubicBezTo>
                <a:lnTo>
                  <a:pt x="0" y="85435"/>
                </a:lnTo>
                <a:close/>
              </a:path>
            </a:pathLst>
          </a:custGeom>
          <a:solidFill>
            <a:schemeClr val="lt2"/>
          </a:solidFill>
          <a:ln cap="flat" cmpd="sng" w="9525">
            <a:solidFill>
              <a:srgbClr val="A5A5A5"/>
            </a:solidFill>
            <a:prstDash val="solid"/>
            <a:miter lim="800000"/>
            <a:headEnd len="sm" w="sm" type="none"/>
            <a:tailEnd len="sm" w="sm" type="none"/>
          </a:ln>
        </p:spPr>
        <p:txBody>
          <a:bodyPr anchorCtr="0" anchor="ctr" bIns="74550" lIns="74550" spcFirstLastPara="1" rIns="74550" wrap="square" tIns="74550">
            <a:noAutofit/>
          </a:bodyPr>
          <a:lstStyle/>
          <a:p>
            <a:pPr indent="0" lvl="0" marL="0" marR="0" rtl="0" algn="ctr">
              <a:lnSpc>
                <a:spcPct val="90000"/>
              </a:lnSpc>
              <a:spcBef>
                <a:spcPts val="0"/>
              </a:spcBef>
              <a:spcAft>
                <a:spcPts val="0"/>
              </a:spcAft>
              <a:buNone/>
            </a:pPr>
            <a:r>
              <a:rPr lang="en-ZA" sz="800">
                <a:solidFill>
                  <a:srgbClr val="3F3F3F"/>
                </a:solidFill>
                <a:latin typeface="Open Sans"/>
                <a:ea typeface="Open Sans"/>
                <a:cs typeface="Open Sans"/>
                <a:sym typeface="Open Sans"/>
              </a:rPr>
              <a:t>Estimate the maximum implementation potential of the policy</a:t>
            </a:r>
            <a:endParaRPr sz="800">
              <a:solidFill>
                <a:srgbClr val="3F3F3F"/>
              </a:solidFill>
              <a:latin typeface="Open Sans"/>
              <a:ea typeface="Open Sans"/>
              <a:cs typeface="Open Sans"/>
              <a:sym typeface="Open Sans"/>
            </a:endParaRPr>
          </a:p>
        </p:txBody>
      </p:sp>
      <p:sp>
        <p:nvSpPr>
          <p:cNvPr id="1521" name="Google Shape;1521;p76"/>
          <p:cNvSpPr/>
          <p:nvPr/>
        </p:nvSpPr>
        <p:spPr>
          <a:xfrm>
            <a:off x="2892075" y="789125"/>
            <a:ext cx="1479315" cy="912020"/>
          </a:xfrm>
          <a:custGeom>
            <a:rect b="b" l="l" r="r" t="t"/>
            <a:pathLst>
              <a:path extrusionOk="0" h="854351" w="1248367">
                <a:moveTo>
                  <a:pt x="0" y="85435"/>
                </a:moveTo>
                <a:cubicBezTo>
                  <a:pt x="0" y="38251"/>
                  <a:pt x="38251" y="0"/>
                  <a:pt x="85435" y="0"/>
                </a:cubicBezTo>
                <a:lnTo>
                  <a:pt x="1162932" y="0"/>
                </a:lnTo>
                <a:cubicBezTo>
                  <a:pt x="1210116" y="0"/>
                  <a:pt x="1248367" y="38251"/>
                  <a:pt x="1248367" y="85435"/>
                </a:cubicBezTo>
                <a:lnTo>
                  <a:pt x="1248367" y="768916"/>
                </a:lnTo>
                <a:cubicBezTo>
                  <a:pt x="1248367" y="816100"/>
                  <a:pt x="1210116" y="854351"/>
                  <a:pt x="1162932" y="854351"/>
                </a:cubicBezTo>
                <a:lnTo>
                  <a:pt x="85435" y="854351"/>
                </a:lnTo>
                <a:cubicBezTo>
                  <a:pt x="38251" y="854351"/>
                  <a:pt x="0" y="816100"/>
                  <a:pt x="0" y="768916"/>
                </a:cubicBezTo>
                <a:lnTo>
                  <a:pt x="0" y="85435"/>
                </a:lnTo>
                <a:close/>
              </a:path>
            </a:pathLst>
          </a:custGeom>
          <a:solidFill>
            <a:schemeClr val="lt2"/>
          </a:solidFill>
          <a:ln cap="flat" cmpd="sng" w="9525">
            <a:solidFill>
              <a:srgbClr val="A5A5A5"/>
            </a:solidFill>
            <a:prstDash val="solid"/>
            <a:miter lim="800000"/>
            <a:headEnd len="sm" w="sm" type="none"/>
            <a:tailEnd len="sm" w="sm" type="none"/>
          </a:ln>
        </p:spPr>
        <p:txBody>
          <a:bodyPr anchorCtr="0" anchor="ctr" bIns="74550" lIns="74550" spcFirstLastPara="1" rIns="74550" wrap="square" tIns="74550">
            <a:noAutofit/>
          </a:bodyPr>
          <a:lstStyle/>
          <a:p>
            <a:pPr indent="0" lvl="0" marL="0" marR="0" rtl="0" algn="ctr">
              <a:lnSpc>
                <a:spcPct val="90000"/>
              </a:lnSpc>
              <a:spcBef>
                <a:spcPts val="0"/>
              </a:spcBef>
              <a:spcAft>
                <a:spcPts val="0"/>
              </a:spcAft>
              <a:buNone/>
            </a:pPr>
            <a:r>
              <a:rPr lang="en-ZA" sz="800">
                <a:solidFill>
                  <a:schemeClr val="dk2"/>
                </a:solidFill>
                <a:latin typeface="Open Sans"/>
                <a:ea typeface="Open Sans"/>
                <a:cs typeface="Open Sans"/>
                <a:sym typeface="Open Sans"/>
              </a:rPr>
              <a:t>Refine the implementation potential bated on policy design characteristics and national circumstances</a:t>
            </a:r>
            <a:endParaRPr sz="800">
              <a:solidFill>
                <a:schemeClr val="dk2"/>
              </a:solidFill>
              <a:latin typeface="Open Sans"/>
              <a:ea typeface="Open Sans"/>
              <a:cs typeface="Open Sans"/>
              <a:sym typeface="Open Sans"/>
            </a:endParaRPr>
          </a:p>
        </p:txBody>
      </p:sp>
      <p:sp>
        <p:nvSpPr>
          <p:cNvPr id="1522" name="Google Shape;1522;p76"/>
          <p:cNvSpPr/>
          <p:nvPr/>
        </p:nvSpPr>
        <p:spPr>
          <a:xfrm>
            <a:off x="6653150" y="789125"/>
            <a:ext cx="1479315" cy="912020"/>
          </a:xfrm>
          <a:custGeom>
            <a:rect b="b" l="l" r="r" t="t"/>
            <a:pathLst>
              <a:path extrusionOk="0" h="854351" w="1248367">
                <a:moveTo>
                  <a:pt x="0" y="85435"/>
                </a:moveTo>
                <a:cubicBezTo>
                  <a:pt x="0" y="38251"/>
                  <a:pt x="38251" y="0"/>
                  <a:pt x="85435" y="0"/>
                </a:cubicBezTo>
                <a:lnTo>
                  <a:pt x="1162932" y="0"/>
                </a:lnTo>
                <a:cubicBezTo>
                  <a:pt x="1210116" y="0"/>
                  <a:pt x="1248367" y="38251"/>
                  <a:pt x="1248367" y="85435"/>
                </a:cubicBezTo>
                <a:lnTo>
                  <a:pt x="1248367" y="768916"/>
                </a:lnTo>
                <a:cubicBezTo>
                  <a:pt x="1248367" y="816100"/>
                  <a:pt x="1210116" y="854351"/>
                  <a:pt x="1162932" y="854351"/>
                </a:cubicBezTo>
                <a:lnTo>
                  <a:pt x="85435" y="854351"/>
                </a:lnTo>
                <a:cubicBezTo>
                  <a:pt x="38251" y="854351"/>
                  <a:pt x="0" y="816100"/>
                  <a:pt x="0" y="768916"/>
                </a:cubicBezTo>
                <a:lnTo>
                  <a:pt x="0" y="85435"/>
                </a:lnTo>
                <a:close/>
              </a:path>
            </a:pathLst>
          </a:custGeom>
          <a:solidFill>
            <a:schemeClr val="lt2"/>
          </a:solidFill>
          <a:ln cap="flat" cmpd="sng" w="12700">
            <a:solidFill>
              <a:srgbClr val="A5A5A5"/>
            </a:solidFill>
            <a:prstDash val="solid"/>
            <a:miter lim="800000"/>
            <a:headEnd len="sm" w="sm" type="none"/>
            <a:tailEnd len="sm" w="sm" type="none"/>
          </a:ln>
        </p:spPr>
        <p:txBody>
          <a:bodyPr anchorCtr="0" anchor="ctr" bIns="74550" lIns="74550" spcFirstLastPara="1" rIns="74550" wrap="square" tIns="74550">
            <a:noAutofit/>
          </a:bodyPr>
          <a:lstStyle/>
          <a:p>
            <a:pPr indent="0" lvl="0" marL="0" marR="0" rtl="0" algn="ctr">
              <a:lnSpc>
                <a:spcPct val="90000"/>
              </a:lnSpc>
              <a:spcBef>
                <a:spcPts val="0"/>
              </a:spcBef>
              <a:spcAft>
                <a:spcPts val="0"/>
              </a:spcAft>
              <a:buNone/>
            </a:pPr>
            <a:r>
              <a:rPr lang="en-ZA" sz="800">
                <a:solidFill>
                  <a:schemeClr val="dk2"/>
                </a:solidFill>
                <a:latin typeface="Open Sans"/>
                <a:ea typeface="Open Sans"/>
                <a:cs typeface="Open Sans"/>
                <a:sym typeface="Open Sans"/>
              </a:rPr>
              <a:t>Refine the implementation potential based on other barriers</a:t>
            </a:r>
            <a:endParaRPr sz="800">
              <a:solidFill>
                <a:schemeClr val="dk2"/>
              </a:solidFill>
              <a:latin typeface="Open Sans"/>
              <a:ea typeface="Open Sans"/>
              <a:cs typeface="Open Sans"/>
              <a:sym typeface="Open Sans"/>
            </a:endParaRPr>
          </a:p>
        </p:txBody>
      </p:sp>
      <p:sp>
        <p:nvSpPr>
          <p:cNvPr id="1523" name="Google Shape;1523;p76"/>
          <p:cNvSpPr/>
          <p:nvPr/>
        </p:nvSpPr>
        <p:spPr>
          <a:xfrm>
            <a:off x="4772612" y="789125"/>
            <a:ext cx="1479315" cy="912020"/>
          </a:xfrm>
          <a:custGeom>
            <a:rect b="b" l="l" r="r" t="t"/>
            <a:pathLst>
              <a:path extrusionOk="0" h="854351" w="1248367">
                <a:moveTo>
                  <a:pt x="0" y="85435"/>
                </a:moveTo>
                <a:cubicBezTo>
                  <a:pt x="0" y="38251"/>
                  <a:pt x="38251" y="0"/>
                  <a:pt x="85435" y="0"/>
                </a:cubicBezTo>
                <a:lnTo>
                  <a:pt x="1162932" y="0"/>
                </a:lnTo>
                <a:cubicBezTo>
                  <a:pt x="1210116" y="0"/>
                  <a:pt x="1248367" y="38251"/>
                  <a:pt x="1248367" y="85435"/>
                </a:cubicBezTo>
                <a:lnTo>
                  <a:pt x="1248367" y="768916"/>
                </a:lnTo>
                <a:cubicBezTo>
                  <a:pt x="1248367" y="816100"/>
                  <a:pt x="1210116" y="854351"/>
                  <a:pt x="1162932" y="854351"/>
                </a:cubicBezTo>
                <a:lnTo>
                  <a:pt x="85435" y="854351"/>
                </a:lnTo>
                <a:cubicBezTo>
                  <a:pt x="38251" y="854351"/>
                  <a:pt x="0" y="816100"/>
                  <a:pt x="0" y="768916"/>
                </a:cubicBezTo>
                <a:lnTo>
                  <a:pt x="0" y="85435"/>
                </a:lnTo>
                <a:close/>
              </a:path>
            </a:pathLst>
          </a:custGeom>
          <a:solidFill>
            <a:schemeClr val="lt2"/>
          </a:solidFill>
          <a:ln cap="flat" cmpd="sng" w="28575">
            <a:solidFill>
              <a:schemeClr val="accent1"/>
            </a:solidFill>
            <a:prstDash val="solid"/>
            <a:miter lim="800000"/>
            <a:headEnd len="sm" w="sm" type="none"/>
            <a:tailEnd len="sm" w="sm" type="none"/>
          </a:ln>
        </p:spPr>
        <p:txBody>
          <a:bodyPr anchorCtr="0" anchor="ctr" bIns="74550" lIns="74550" spcFirstLastPara="1" rIns="74550" wrap="square" tIns="74550">
            <a:noAutofit/>
          </a:bodyPr>
          <a:lstStyle/>
          <a:p>
            <a:pPr indent="0" lvl="0" marL="0" marR="0" rtl="0" algn="ctr">
              <a:lnSpc>
                <a:spcPct val="90000"/>
              </a:lnSpc>
              <a:spcBef>
                <a:spcPts val="0"/>
              </a:spcBef>
              <a:spcAft>
                <a:spcPts val="0"/>
              </a:spcAft>
              <a:buNone/>
            </a:pPr>
            <a:r>
              <a:rPr lang="en-ZA" sz="800">
                <a:solidFill>
                  <a:schemeClr val="dk2"/>
                </a:solidFill>
                <a:latin typeface="Open Sans"/>
                <a:ea typeface="Open Sans"/>
                <a:cs typeface="Open Sans"/>
                <a:sym typeface="Open Sans"/>
              </a:rPr>
              <a:t>Refine the implementation potential based on financial feasibility</a:t>
            </a:r>
            <a:endParaRPr sz="800">
              <a:solidFill>
                <a:schemeClr val="dk2"/>
              </a:solidFill>
              <a:latin typeface="Open Sans"/>
              <a:ea typeface="Open Sans"/>
              <a:cs typeface="Open Sans"/>
              <a:sym typeface="Open Sans"/>
            </a:endParaRPr>
          </a:p>
        </p:txBody>
      </p:sp>
      <p:sp>
        <p:nvSpPr>
          <p:cNvPr id="1524" name="Google Shape;1524;p76"/>
          <p:cNvSpPr/>
          <p:nvPr/>
        </p:nvSpPr>
        <p:spPr>
          <a:xfrm>
            <a:off x="2543939" y="1113943"/>
            <a:ext cx="284502" cy="262382"/>
          </a:xfrm>
          <a:custGeom>
            <a:rect b="b" l="l" r="r" t="t"/>
            <a:pathLst>
              <a:path extrusionOk="0" h="309595" w="264653">
                <a:moveTo>
                  <a:pt x="0" y="61919"/>
                </a:moveTo>
                <a:lnTo>
                  <a:pt x="132327" y="61919"/>
                </a:lnTo>
                <a:lnTo>
                  <a:pt x="132327" y="0"/>
                </a:lnTo>
                <a:lnTo>
                  <a:pt x="264653" y="154798"/>
                </a:lnTo>
                <a:lnTo>
                  <a:pt x="132327" y="309595"/>
                </a:lnTo>
                <a:lnTo>
                  <a:pt x="132327" y="247676"/>
                </a:lnTo>
                <a:lnTo>
                  <a:pt x="0" y="247676"/>
                </a:lnTo>
                <a:lnTo>
                  <a:pt x="0" y="61919"/>
                </a:lnTo>
                <a:close/>
              </a:path>
            </a:pathLst>
          </a:custGeom>
          <a:solidFill>
            <a:schemeClr val="lt2"/>
          </a:solidFill>
          <a:ln>
            <a:noFill/>
          </a:ln>
        </p:spPr>
        <p:txBody>
          <a:bodyPr anchorCtr="0" anchor="ctr" bIns="61900" lIns="0" spcFirstLastPara="1" rIns="79375" wrap="square" tIns="61900">
            <a:noAutofit/>
          </a:bodyPr>
          <a:lstStyle/>
          <a:p>
            <a:pPr indent="0" lvl="0" marL="0" marR="0" rtl="0" algn="ctr">
              <a:lnSpc>
                <a:spcPct val="90000"/>
              </a:lnSpc>
              <a:spcBef>
                <a:spcPts val="0"/>
              </a:spcBef>
              <a:spcAft>
                <a:spcPts val="0"/>
              </a:spcAft>
              <a:buClr>
                <a:srgbClr val="000000"/>
              </a:buClr>
              <a:buSzPts val="1400"/>
              <a:buFont typeface="Arial"/>
              <a:buNone/>
            </a:pPr>
            <a:r>
              <a:t/>
            </a:r>
            <a:endParaRPr sz="1400">
              <a:solidFill>
                <a:srgbClr val="FFFFFF"/>
              </a:solidFill>
              <a:latin typeface="Arial"/>
              <a:ea typeface="Arial"/>
              <a:cs typeface="Arial"/>
              <a:sym typeface="Arial"/>
            </a:endParaRPr>
          </a:p>
        </p:txBody>
      </p:sp>
      <p:sp>
        <p:nvSpPr>
          <p:cNvPr id="1525" name="Google Shape;1525;p76"/>
          <p:cNvSpPr/>
          <p:nvPr/>
        </p:nvSpPr>
        <p:spPr>
          <a:xfrm>
            <a:off x="4429738" y="1113943"/>
            <a:ext cx="284502" cy="262382"/>
          </a:xfrm>
          <a:custGeom>
            <a:rect b="b" l="l" r="r" t="t"/>
            <a:pathLst>
              <a:path extrusionOk="0" h="309595" w="264653">
                <a:moveTo>
                  <a:pt x="0" y="61919"/>
                </a:moveTo>
                <a:lnTo>
                  <a:pt x="132327" y="61919"/>
                </a:lnTo>
                <a:lnTo>
                  <a:pt x="132327" y="0"/>
                </a:lnTo>
                <a:lnTo>
                  <a:pt x="264653" y="154798"/>
                </a:lnTo>
                <a:lnTo>
                  <a:pt x="132327" y="309595"/>
                </a:lnTo>
                <a:lnTo>
                  <a:pt x="132327" y="247676"/>
                </a:lnTo>
                <a:lnTo>
                  <a:pt x="0" y="247676"/>
                </a:lnTo>
                <a:lnTo>
                  <a:pt x="0" y="61919"/>
                </a:lnTo>
                <a:close/>
              </a:path>
            </a:pathLst>
          </a:custGeom>
          <a:solidFill>
            <a:schemeClr val="lt2"/>
          </a:solidFill>
          <a:ln>
            <a:noFill/>
          </a:ln>
        </p:spPr>
        <p:txBody>
          <a:bodyPr anchorCtr="0" anchor="ctr" bIns="61900" lIns="0" spcFirstLastPara="1" rIns="79375" wrap="square" tIns="61900">
            <a:noAutofit/>
          </a:bodyPr>
          <a:lstStyle/>
          <a:p>
            <a:pPr indent="0" lvl="0" marL="0" marR="0" rtl="0" algn="ctr">
              <a:lnSpc>
                <a:spcPct val="90000"/>
              </a:lnSpc>
              <a:spcBef>
                <a:spcPts val="0"/>
              </a:spcBef>
              <a:spcAft>
                <a:spcPts val="0"/>
              </a:spcAft>
              <a:buClr>
                <a:srgbClr val="000000"/>
              </a:buClr>
              <a:buSzPts val="1400"/>
              <a:buFont typeface="Arial"/>
              <a:buNone/>
            </a:pPr>
            <a:r>
              <a:t/>
            </a:r>
            <a:endParaRPr sz="1400">
              <a:solidFill>
                <a:srgbClr val="FFFFFF"/>
              </a:solidFill>
              <a:latin typeface="Arial"/>
              <a:ea typeface="Arial"/>
              <a:cs typeface="Arial"/>
              <a:sym typeface="Arial"/>
            </a:endParaRPr>
          </a:p>
        </p:txBody>
      </p:sp>
      <p:sp>
        <p:nvSpPr>
          <p:cNvPr id="1526" name="Google Shape;1526;p76"/>
          <p:cNvSpPr/>
          <p:nvPr/>
        </p:nvSpPr>
        <p:spPr>
          <a:xfrm>
            <a:off x="6315537" y="1113943"/>
            <a:ext cx="284502" cy="262382"/>
          </a:xfrm>
          <a:custGeom>
            <a:rect b="b" l="l" r="r" t="t"/>
            <a:pathLst>
              <a:path extrusionOk="0" h="309595" w="264653">
                <a:moveTo>
                  <a:pt x="0" y="61919"/>
                </a:moveTo>
                <a:lnTo>
                  <a:pt x="132327" y="61919"/>
                </a:lnTo>
                <a:lnTo>
                  <a:pt x="132327" y="0"/>
                </a:lnTo>
                <a:lnTo>
                  <a:pt x="264653" y="154798"/>
                </a:lnTo>
                <a:lnTo>
                  <a:pt x="132327" y="309595"/>
                </a:lnTo>
                <a:lnTo>
                  <a:pt x="132327" y="247676"/>
                </a:lnTo>
                <a:lnTo>
                  <a:pt x="0" y="247676"/>
                </a:lnTo>
                <a:lnTo>
                  <a:pt x="0" y="61919"/>
                </a:lnTo>
                <a:close/>
              </a:path>
            </a:pathLst>
          </a:custGeom>
          <a:solidFill>
            <a:schemeClr val="lt2"/>
          </a:solidFill>
          <a:ln>
            <a:noFill/>
          </a:ln>
        </p:spPr>
        <p:txBody>
          <a:bodyPr anchorCtr="0" anchor="ctr" bIns="61900" lIns="0" spcFirstLastPara="1" rIns="79375" wrap="square" tIns="61900">
            <a:noAutofit/>
          </a:bodyPr>
          <a:lstStyle/>
          <a:p>
            <a:pPr indent="0" lvl="0" marL="0" marR="0" rtl="0" algn="ctr">
              <a:lnSpc>
                <a:spcPct val="90000"/>
              </a:lnSpc>
              <a:spcBef>
                <a:spcPts val="0"/>
              </a:spcBef>
              <a:spcAft>
                <a:spcPts val="0"/>
              </a:spcAft>
              <a:buClr>
                <a:srgbClr val="000000"/>
              </a:buClr>
              <a:buSzPts val="1400"/>
              <a:buFont typeface="Arial"/>
              <a:buNone/>
            </a:pPr>
            <a:r>
              <a:t/>
            </a:r>
            <a:endParaRPr sz="1400">
              <a:solidFill>
                <a:srgbClr val="FFFFFF"/>
              </a:solidFill>
              <a:latin typeface="Arial"/>
              <a:ea typeface="Arial"/>
              <a:cs typeface="Arial"/>
              <a:sym typeface="Arial"/>
            </a:endParaRPr>
          </a:p>
        </p:txBody>
      </p:sp>
      <p:sp>
        <p:nvSpPr>
          <p:cNvPr id="1527" name="Google Shape;1527;p76"/>
          <p:cNvSpPr/>
          <p:nvPr/>
        </p:nvSpPr>
        <p:spPr>
          <a:xfrm>
            <a:off x="4714250" y="1893263"/>
            <a:ext cx="721200" cy="551100"/>
          </a:xfrm>
          <a:prstGeom prst="roundRect">
            <a:avLst>
              <a:gd fmla="val 16667" name="adj"/>
            </a:avLst>
          </a:prstGeom>
          <a:blipFill rotWithShape="1">
            <a:blip r:embed="rId3">
              <a:alphaModFix/>
            </a:blip>
            <a:stretch>
              <a:fillRect b="0" l="0" r="0" t="0"/>
            </a:stretch>
          </a:blip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rgbClr val="FFFFFF"/>
              </a:solidFill>
              <a:latin typeface="Arial"/>
              <a:ea typeface="Arial"/>
              <a:cs typeface="Arial"/>
              <a:sym typeface="Arial"/>
            </a:endParaRPr>
          </a:p>
        </p:txBody>
      </p:sp>
      <p:sp>
        <p:nvSpPr>
          <p:cNvPr id="1528" name="Google Shape;1528;p76"/>
          <p:cNvSpPr txBox="1"/>
          <p:nvPr>
            <p:ph idx="4294967295" type="body"/>
          </p:nvPr>
        </p:nvSpPr>
        <p:spPr>
          <a:xfrm>
            <a:off x="4648346" y="4697034"/>
            <a:ext cx="681900" cy="153300"/>
          </a:xfrm>
          <a:prstGeom prst="rect">
            <a:avLst/>
          </a:prstGeom>
          <a:solidFill>
            <a:srgbClr val="E7E7E7"/>
          </a:solidFill>
          <a:ln cap="flat" cmpd="sng" w="12700">
            <a:solidFill>
              <a:srgbClr val="BFBFBF"/>
            </a:solidFill>
            <a:prstDash val="solid"/>
            <a:miter lim="800000"/>
            <a:headEnd len="sm" w="sm" type="none"/>
            <a:tailEnd len="sm" w="sm" type="none"/>
          </a:ln>
        </p:spPr>
        <p:txBody>
          <a:bodyPr anchorCtr="0" anchor="ctr" bIns="45700" lIns="91425" spcFirstLastPara="1" rIns="91425" wrap="square" tIns="45700">
            <a:noAutofit/>
          </a:bodyPr>
          <a:lstStyle/>
          <a:p>
            <a:pPr indent="0" lvl="0" marL="0" rtl="0" algn="ctr">
              <a:lnSpc>
                <a:spcPct val="90000"/>
              </a:lnSpc>
              <a:spcBef>
                <a:spcPts val="0"/>
              </a:spcBef>
              <a:spcAft>
                <a:spcPts val="1200"/>
              </a:spcAft>
              <a:buClr>
                <a:srgbClr val="09294E"/>
              </a:buClr>
              <a:buSzPts val="800"/>
              <a:buNone/>
            </a:pPr>
            <a:r>
              <a:rPr lang="en-ZA" sz="800"/>
              <a:t>Chapter 7</a:t>
            </a:r>
            <a:endParaRPr sz="800"/>
          </a:p>
        </p:txBody>
      </p:sp>
      <p:sp>
        <p:nvSpPr>
          <p:cNvPr id="1529" name="Google Shape;1529;p76"/>
          <p:cNvSpPr txBox="1"/>
          <p:nvPr>
            <p:ph idx="4294967295" type="body"/>
          </p:nvPr>
        </p:nvSpPr>
        <p:spPr>
          <a:xfrm>
            <a:off x="6194103" y="4697034"/>
            <a:ext cx="685800" cy="153300"/>
          </a:xfrm>
          <a:prstGeom prst="rect">
            <a:avLst/>
          </a:prstGeom>
          <a:solidFill>
            <a:srgbClr val="E7E7E7"/>
          </a:solidFill>
          <a:ln cap="flat" cmpd="sng" w="12700">
            <a:solidFill>
              <a:srgbClr val="BFBFBF"/>
            </a:solidFill>
            <a:prstDash val="solid"/>
            <a:miter lim="800000"/>
            <a:headEnd len="sm" w="sm" type="none"/>
            <a:tailEnd len="sm" w="sm" type="none"/>
          </a:ln>
        </p:spPr>
        <p:txBody>
          <a:bodyPr anchorCtr="0" anchor="ctr" bIns="45700" lIns="91425" spcFirstLastPara="1" rIns="91425" wrap="square" tIns="45700">
            <a:noAutofit/>
          </a:bodyPr>
          <a:lstStyle/>
          <a:p>
            <a:pPr indent="0" lvl="0" marL="0" rtl="0" algn="l">
              <a:lnSpc>
                <a:spcPct val="90000"/>
              </a:lnSpc>
              <a:spcBef>
                <a:spcPts val="0"/>
              </a:spcBef>
              <a:spcAft>
                <a:spcPts val="1200"/>
              </a:spcAft>
              <a:buClr>
                <a:srgbClr val="09294E"/>
              </a:buClr>
              <a:buSzPts val="800"/>
              <a:buNone/>
            </a:pPr>
            <a:r>
              <a:rPr lang="en-ZA" sz="800"/>
              <a:t>Chapter 9</a:t>
            </a:r>
            <a:endParaRPr sz="800"/>
          </a:p>
        </p:txBody>
      </p:sp>
      <p:sp>
        <p:nvSpPr>
          <p:cNvPr id="1530" name="Google Shape;1530;p76"/>
          <p:cNvSpPr txBox="1"/>
          <p:nvPr>
            <p:ph idx="4294967295" type="body"/>
          </p:nvPr>
        </p:nvSpPr>
        <p:spPr>
          <a:xfrm>
            <a:off x="5421224" y="4697034"/>
            <a:ext cx="681900" cy="153300"/>
          </a:xfrm>
          <a:prstGeom prst="rect">
            <a:avLst/>
          </a:prstGeom>
          <a:solidFill>
            <a:srgbClr val="E7E7E7"/>
          </a:solidFill>
          <a:ln cap="flat" cmpd="sng" w="12700">
            <a:solidFill>
              <a:srgbClr val="BFBFBF"/>
            </a:solidFill>
            <a:prstDash val="solid"/>
            <a:miter lim="800000"/>
            <a:headEnd len="sm" w="sm" type="none"/>
            <a:tailEnd len="sm" w="sm" type="none"/>
          </a:ln>
        </p:spPr>
        <p:txBody>
          <a:bodyPr anchorCtr="0" anchor="ctr" bIns="45700" lIns="91425" spcFirstLastPara="1" rIns="91425" wrap="square" tIns="45700">
            <a:noAutofit/>
          </a:bodyPr>
          <a:lstStyle/>
          <a:p>
            <a:pPr indent="0" lvl="0" marL="0" rtl="0" algn="ctr">
              <a:lnSpc>
                <a:spcPct val="90000"/>
              </a:lnSpc>
              <a:spcBef>
                <a:spcPts val="0"/>
              </a:spcBef>
              <a:spcAft>
                <a:spcPts val="1200"/>
              </a:spcAft>
              <a:buClr>
                <a:srgbClr val="09294E"/>
              </a:buClr>
              <a:buSzPts val="800"/>
              <a:buNone/>
            </a:pPr>
            <a:r>
              <a:rPr lang="en-ZA" sz="800"/>
              <a:t>Chapter 8</a:t>
            </a:r>
            <a:endParaRPr sz="800"/>
          </a:p>
        </p:txBody>
      </p:sp>
      <p:sp>
        <p:nvSpPr>
          <p:cNvPr id="1531" name="Google Shape;1531;p76">
            <a:hlinkClick action="ppaction://hlinksldjump" r:id="rId4"/>
          </p:cNvPr>
          <p:cNvSpPr/>
          <p:nvPr/>
        </p:nvSpPr>
        <p:spPr>
          <a:xfrm>
            <a:off x="4657825" y="4697034"/>
            <a:ext cx="672600" cy="1533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800">
              <a:solidFill>
                <a:schemeClr val="lt1"/>
              </a:solidFill>
              <a:latin typeface="Open Sans"/>
              <a:ea typeface="Open Sans"/>
              <a:cs typeface="Open Sans"/>
              <a:sym typeface="Open Sans"/>
            </a:endParaRPr>
          </a:p>
        </p:txBody>
      </p:sp>
      <p:sp>
        <p:nvSpPr>
          <p:cNvPr id="1532" name="Google Shape;1532;p76">
            <a:hlinkClick action="ppaction://hlinksldjump" r:id="rId5"/>
          </p:cNvPr>
          <p:cNvSpPr/>
          <p:nvPr/>
        </p:nvSpPr>
        <p:spPr>
          <a:xfrm>
            <a:off x="5417449" y="4697034"/>
            <a:ext cx="681900" cy="1533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sp>
        <p:nvSpPr>
          <p:cNvPr id="1533" name="Google Shape;1533;p76">
            <a:hlinkClick action="ppaction://hlinksldjump" r:id="rId6"/>
          </p:cNvPr>
          <p:cNvSpPr/>
          <p:nvPr/>
        </p:nvSpPr>
        <p:spPr>
          <a:xfrm>
            <a:off x="6186552" y="4697034"/>
            <a:ext cx="681900" cy="1533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spTree>
  </p:cSld>
  <p:clrMapOvr>
    <a:masterClrMapping/>
  </p:clrMapOvr>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38" name="Shape 1538"/>
        <p:cNvGrpSpPr/>
        <p:nvPr/>
      </p:nvGrpSpPr>
      <p:grpSpPr>
        <a:xfrm>
          <a:off x="0" y="0"/>
          <a:ext cx="0" cy="0"/>
          <a:chOff x="0" y="0"/>
          <a:chExt cx="0" cy="0"/>
        </a:xfrm>
      </p:grpSpPr>
      <p:sp>
        <p:nvSpPr>
          <p:cNvPr id="1539" name="Google Shape;1539;p77"/>
          <p:cNvSpPr txBox="1"/>
          <p:nvPr>
            <p:ph type="title"/>
          </p:nvPr>
        </p:nvSpPr>
        <p:spPr>
          <a:xfrm>
            <a:off x="311700" y="216425"/>
            <a:ext cx="8520600" cy="5727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625852"/>
              </a:buClr>
              <a:buSzPts val="2600"/>
              <a:buFont typeface="Arial"/>
              <a:buNone/>
            </a:pPr>
            <a:r>
              <a:rPr lang="en-ZA" sz="2600"/>
              <a:t>8.5 Account for other barriers (1/2)</a:t>
            </a:r>
            <a:endParaRPr/>
          </a:p>
        </p:txBody>
      </p:sp>
      <p:graphicFrame>
        <p:nvGraphicFramePr>
          <p:cNvPr id="1540" name="Google Shape;1540;p77"/>
          <p:cNvGraphicFramePr/>
          <p:nvPr/>
        </p:nvGraphicFramePr>
        <p:xfrm>
          <a:off x="6727440" y="2351736"/>
          <a:ext cx="3000000" cy="3000000"/>
        </p:xfrm>
        <a:graphic>
          <a:graphicData uri="http://schemas.openxmlformats.org/drawingml/2006/table">
            <a:tbl>
              <a:tblPr bandRow="1" firstRow="1">
                <a:noFill/>
                <a:tableStyleId>{05563C9E-14C8-4585-B115-649891960A9E}</a:tableStyleId>
              </a:tblPr>
              <a:tblGrid>
                <a:gridCol w="798075"/>
                <a:gridCol w="1444050"/>
              </a:tblGrid>
              <a:tr h="293750">
                <a:tc>
                  <a:txBody>
                    <a:bodyPr/>
                    <a:lstStyle/>
                    <a:p>
                      <a:pPr indent="0" lvl="0" marL="0" marR="0" rtl="0" algn="ctr">
                        <a:spcBef>
                          <a:spcPts val="0"/>
                        </a:spcBef>
                        <a:spcAft>
                          <a:spcPts val="0"/>
                        </a:spcAft>
                        <a:buNone/>
                      </a:pPr>
                      <a:r>
                        <a:rPr lang="en-ZA" sz="800" u="none" cap="none" strike="noStrike"/>
                        <a:t>Score</a:t>
                      </a:r>
                      <a:endParaRPr sz="1100"/>
                    </a:p>
                  </a:txBody>
                  <a:tcPr marT="34300" marB="34300" marR="91450" marL="91450" anchor="ctr"/>
                </a:tc>
                <a:tc>
                  <a:txBody>
                    <a:bodyPr/>
                    <a:lstStyle/>
                    <a:p>
                      <a:pPr indent="0" lvl="0" marL="0" marR="0" rtl="0" algn="ctr">
                        <a:spcBef>
                          <a:spcPts val="0"/>
                        </a:spcBef>
                        <a:spcAft>
                          <a:spcPts val="0"/>
                        </a:spcAft>
                        <a:buNone/>
                      </a:pPr>
                      <a:r>
                        <a:rPr lang="en-ZA" sz="800" u="none" cap="none" strike="noStrike"/>
                        <a:t>Effect</a:t>
                      </a:r>
                      <a:endParaRPr sz="1100"/>
                    </a:p>
                  </a:txBody>
                  <a:tcPr marT="34300" marB="34300" marR="91450" marL="91450" anchor="ctr"/>
                </a:tc>
              </a:tr>
              <a:tr h="387375">
                <a:tc>
                  <a:txBody>
                    <a:bodyPr/>
                    <a:lstStyle/>
                    <a:p>
                      <a:pPr indent="0" lvl="0" marL="0" marR="0" rtl="0" algn="ctr">
                        <a:spcBef>
                          <a:spcPts val="0"/>
                        </a:spcBef>
                        <a:spcAft>
                          <a:spcPts val="0"/>
                        </a:spcAft>
                        <a:buNone/>
                      </a:pPr>
                      <a:r>
                        <a:rPr b="1" lang="en-ZA" sz="1100" u="none" cap="none" strike="noStrike">
                          <a:solidFill>
                            <a:schemeClr val="lt1"/>
                          </a:solidFill>
                        </a:rPr>
                        <a:t>1</a:t>
                      </a:r>
                      <a:endParaRPr sz="1100"/>
                    </a:p>
                  </a:txBody>
                  <a:tcPr marT="34300" marB="34300" marR="91450" marL="91450" anchor="ctr">
                    <a:solidFill>
                      <a:schemeClr val="dk2"/>
                    </a:solidFill>
                  </a:tcPr>
                </a:tc>
                <a:tc>
                  <a:txBody>
                    <a:bodyPr/>
                    <a:lstStyle/>
                    <a:p>
                      <a:pPr indent="0" lvl="0" marL="0" marR="0" rtl="0" algn="l">
                        <a:spcBef>
                          <a:spcPts val="0"/>
                        </a:spcBef>
                        <a:spcAft>
                          <a:spcPts val="0"/>
                        </a:spcAft>
                        <a:buNone/>
                      </a:pPr>
                      <a:r>
                        <a:rPr lang="en-ZA" sz="800" u="none" cap="none" strike="noStrike">
                          <a:solidFill>
                            <a:schemeClr val="lt1"/>
                          </a:solidFill>
                        </a:rPr>
                        <a:t>Likely to have a positive effect</a:t>
                      </a:r>
                      <a:endParaRPr sz="1100"/>
                    </a:p>
                  </a:txBody>
                  <a:tcPr marT="34300" marB="34300" marR="91450" marL="91450" anchor="ctr">
                    <a:solidFill>
                      <a:schemeClr val="dk2"/>
                    </a:solidFill>
                  </a:tcPr>
                </a:tc>
              </a:tr>
              <a:tr h="387375">
                <a:tc>
                  <a:txBody>
                    <a:bodyPr/>
                    <a:lstStyle/>
                    <a:p>
                      <a:pPr indent="0" lvl="0" marL="0" marR="0" rtl="0" algn="ctr">
                        <a:spcBef>
                          <a:spcPts val="0"/>
                        </a:spcBef>
                        <a:spcAft>
                          <a:spcPts val="0"/>
                        </a:spcAft>
                        <a:buNone/>
                      </a:pPr>
                      <a:r>
                        <a:rPr b="1" lang="en-ZA" sz="1100">
                          <a:solidFill>
                            <a:schemeClr val="lt1"/>
                          </a:solidFill>
                        </a:rPr>
                        <a:t>2</a:t>
                      </a:r>
                      <a:endParaRPr sz="1100"/>
                    </a:p>
                  </a:txBody>
                  <a:tcPr marT="34300" marB="34300" marR="91450" marL="91450" anchor="ctr">
                    <a:solidFill>
                      <a:schemeClr val="dk1"/>
                    </a:solidFill>
                  </a:tcPr>
                </a:tc>
                <a:tc>
                  <a:txBody>
                    <a:bodyPr/>
                    <a:lstStyle/>
                    <a:p>
                      <a:pPr indent="0" lvl="0" marL="0" marR="0" rtl="0" algn="l">
                        <a:spcBef>
                          <a:spcPts val="0"/>
                        </a:spcBef>
                        <a:spcAft>
                          <a:spcPts val="0"/>
                        </a:spcAft>
                        <a:buNone/>
                      </a:pPr>
                      <a:r>
                        <a:rPr lang="en-ZA" sz="800">
                          <a:solidFill>
                            <a:schemeClr val="lt1"/>
                          </a:solidFill>
                        </a:rPr>
                        <a:t>Likely to have no effect</a:t>
                      </a:r>
                      <a:endParaRPr sz="1100"/>
                    </a:p>
                  </a:txBody>
                  <a:tcPr marT="34300" marB="34300" marR="91450" marL="91450" anchor="ctr">
                    <a:solidFill>
                      <a:schemeClr val="dk1"/>
                    </a:solidFill>
                  </a:tcPr>
                </a:tc>
              </a:tr>
              <a:tr h="387375">
                <a:tc>
                  <a:txBody>
                    <a:bodyPr/>
                    <a:lstStyle/>
                    <a:p>
                      <a:pPr indent="0" lvl="0" marL="0" marR="0" rtl="0" algn="ctr">
                        <a:spcBef>
                          <a:spcPts val="0"/>
                        </a:spcBef>
                        <a:spcAft>
                          <a:spcPts val="0"/>
                        </a:spcAft>
                        <a:buNone/>
                      </a:pPr>
                      <a:r>
                        <a:rPr b="1" lang="en-ZA" sz="1100">
                          <a:solidFill>
                            <a:srgbClr val="3F3F3F"/>
                          </a:solidFill>
                        </a:rPr>
                        <a:t>3</a:t>
                      </a:r>
                      <a:endParaRPr sz="1100"/>
                    </a:p>
                  </a:txBody>
                  <a:tcPr marT="34300" marB="34300" marR="91450" marL="91450" anchor="ctr">
                    <a:solidFill>
                      <a:schemeClr val="accent3"/>
                    </a:solidFill>
                  </a:tcPr>
                </a:tc>
                <a:tc>
                  <a:txBody>
                    <a:bodyPr/>
                    <a:lstStyle/>
                    <a:p>
                      <a:pPr indent="0" lvl="0" marL="0" marR="0" rtl="0" algn="l">
                        <a:spcBef>
                          <a:spcPts val="0"/>
                        </a:spcBef>
                        <a:spcAft>
                          <a:spcPts val="0"/>
                        </a:spcAft>
                        <a:buNone/>
                      </a:pPr>
                      <a:r>
                        <a:rPr lang="en-ZA" sz="800">
                          <a:solidFill>
                            <a:srgbClr val="3F3F3F"/>
                          </a:solidFill>
                        </a:rPr>
                        <a:t>Likely to have a negative effect</a:t>
                      </a:r>
                      <a:endParaRPr sz="1100"/>
                    </a:p>
                  </a:txBody>
                  <a:tcPr marT="34300" marB="34300" marR="91450" marL="91450" anchor="ctr">
                    <a:solidFill>
                      <a:schemeClr val="accent3"/>
                    </a:solidFill>
                  </a:tcPr>
                </a:tc>
              </a:tr>
              <a:tr h="293750">
                <a:tc>
                  <a:txBody>
                    <a:bodyPr/>
                    <a:lstStyle/>
                    <a:p>
                      <a:pPr indent="0" lvl="0" marL="0" marR="0" rtl="0" algn="ctr">
                        <a:spcBef>
                          <a:spcPts val="0"/>
                        </a:spcBef>
                        <a:spcAft>
                          <a:spcPts val="0"/>
                        </a:spcAft>
                        <a:buNone/>
                      </a:pPr>
                      <a:r>
                        <a:rPr b="1" lang="en-ZA" sz="1100">
                          <a:solidFill>
                            <a:srgbClr val="3F3F3F"/>
                          </a:solidFill>
                        </a:rPr>
                        <a:t>4</a:t>
                      </a:r>
                      <a:endParaRPr sz="1100"/>
                    </a:p>
                  </a:txBody>
                  <a:tcPr marT="34300" marB="34300" marR="91450" marL="91450" anchor="ctr">
                    <a:solidFill>
                      <a:schemeClr val="lt2"/>
                    </a:solidFill>
                  </a:tcPr>
                </a:tc>
                <a:tc>
                  <a:txBody>
                    <a:bodyPr/>
                    <a:lstStyle/>
                    <a:p>
                      <a:pPr indent="0" lvl="0" marL="0" marR="0" rtl="0" algn="l">
                        <a:spcBef>
                          <a:spcPts val="0"/>
                        </a:spcBef>
                        <a:spcAft>
                          <a:spcPts val="0"/>
                        </a:spcAft>
                        <a:buNone/>
                      </a:pPr>
                      <a:r>
                        <a:rPr lang="en-ZA" sz="800">
                          <a:solidFill>
                            <a:srgbClr val="3F3F3F"/>
                          </a:solidFill>
                        </a:rPr>
                        <a:t>Unknown</a:t>
                      </a:r>
                      <a:endParaRPr sz="1100"/>
                    </a:p>
                  </a:txBody>
                  <a:tcPr marT="34300" marB="34300" marR="91450" marL="91450" anchor="ctr">
                    <a:solidFill>
                      <a:schemeClr val="lt2"/>
                    </a:solidFill>
                  </a:tcPr>
                </a:tc>
              </a:tr>
            </a:tbl>
          </a:graphicData>
        </a:graphic>
      </p:graphicFrame>
      <p:pic>
        <p:nvPicPr>
          <p:cNvPr id="1541" name="Google Shape;1541;p77"/>
          <p:cNvPicPr preferRelativeResize="0"/>
          <p:nvPr/>
        </p:nvPicPr>
        <p:blipFill rotWithShape="1">
          <a:blip r:embed="rId3">
            <a:alphaModFix/>
          </a:blip>
          <a:srcRect b="0" l="0" r="0" t="0"/>
          <a:stretch/>
        </p:blipFill>
        <p:spPr>
          <a:xfrm>
            <a:off x="490800" y="4535600"/>
            <a:ext cx="381000" cy="381000"/>
          </a:xfrm>
          <a:prstGeom prst="ellipse">
            <a:avLst/>
          </a:prstGeom>
          <a:noFill/>
          <a:ln cap="flat" cmpd="sng" w="38100">
            <a:solidFill>
              <a:srgbClr val="9D97F0"/>
            </a:solidFill>
            <a:prstDash val="solid"/>
            <a:round/>
            <a:headEnd len="sm" w="sm" type="none"/>
            <a:tailEnd len="sm" w="sm" type="none"/>
          </a:ln>
        </p:spPr>
      </p:pic>
      <p:sp>
        <p:nvSpPr>
          <p:cNvPr id="1542" name="Google Shape;1542;p77"/>
          <p:cNvSpPr txBox="1"/>
          <p:nvPr/>
        </p:nvSpPr>
        <p:spPr>
          <a:xfrm>
            <a:off x="1073875" y="4354375"/>
            <a:ext cx="3281100" cy="711600"/>
          </a:xfrm>
          <a:prstGeom prst="rect">
            <a:avLst/>
          </a:prstGeom>
          <a:noFill/>
          <a:ln>
            <a:noFill/>
          </a:ln>
        </p:spPr>
        <p:txBody>
          <a:bodyPr anchorCtr="0" anchor="ctr" bIns="45700" lIns="91425" spcFirstLastPara="1" rIns="91425" wrap="square" tIns="45700">
            <a:normAutofit/>
          </a:bodyPr>
          <a:lstStyle/>
          <a:p>
            <a:pPr indent="0" lvl="0" marL="0" marR="0" rtl="0" algn="l">
              <a:lnSpc>
                <a:spcPct val="100000"/>
              </a:lnSpc>
              <a:spcBef>
                <a:spcPts val="0"/>
              </a:spcBef>
              <a:spcAft>
                <a:spcPts val="0"/>
              </a:spcAft>
              <a:buNone/>
            </a:pPr>
            <a:r>
              <a:rPr i="1" lang="en-ZA" sz="1000">
                <a:solidFill>
                  <a:srgbClr val="09294E"/>
                </a:solidFill>
                <a:latin typeface="Open Sans"/>
                <a:ea typeface="Open Sans"/>
                <a:cs typeface="Open Sans"/>
                <a:sym typeface="Open Sans"/>
              </a:rPr>
              <a:t>Analyse other barriers that could reduce the effectiveness of the policy and account for their effect on the implementation potential</a:t>
            </a:r>
            <a:endParaRPr i="1" sz="1000">
              <a:solidFill>
                <a:srgbClr val="09294E"/>
              </a:solidFill>
              <a:latin typeface="Open Sans"/>
              <a:ea typeface="Open Sans"/>
              <a:cs typeface="Open Sans"/>
              <a:sym typeface="Open Sans"/>
            </a:endParaRPr>
          </a:p>
        </p:txBody>
      </p:sp>
      <p:sp>
        <p:nvSpPr>
          <p:cNvPr id="1543" name="Google Shape;1543;p77"/>
          <p:cNvSpPr txBox="1"/>
          <p:nvPr>
            <p:ph idx="4294967295" type="body"/>
          </p:nvPr>
        </p:nvSpPr>
        <p:spPr>
          <a:xfrm>
            <a:off x="4648346" y="4697034"/>
            <a:ext cx="681900" cy="153300"/>
          </a:xfrm>
          <a:prstGeom prst="rect">
            <a:avLst/>
          </a:prstGeom>
          <a:solidFill>
            <a:srgbClr val="E7E7E7"/>
          </a:solidFill>
          <a:ln cap="flat" cmpd="sng" w="12700">
            <a:solidFill>
              <a:srgbClr val="BFBFBF"/>
            </a:solidFill>
            <a:prstDash val="solid"/>
            <a:miter lim="800000"/>
            <a:headEnd len="sm" w="sm" type="none"/>
            <a:tailEnd len="sm" w="sm" type="none"/>
          </a:ln>
        </p:spPr>
        <p:txBody>
          <a:bodyPr anchorCtr="0" anchor="ctr" bIns="45700" lIns="91425" spcFirstLastPara="1" rIns="91425" wrap="square" tIns="45700">
            <a:noAutofit/>
          </a:bodyPr>
          <a:lstStyle/>
          <a:p>
            <a:pPr indent="0" lvl="0" marL="0" rtl="0" algn="ctr">
              <a:lnSpc>
                <a:spcPct val="90000"/>
              </a:lnSpc>
              <a:spcBef>
                <a:spcPts val="0"/>
              </a:spcBef>
              <a:spcAft>
                <a:spcPts val="1200"/>
              </a:spcAft>
              <a:buClr>
                <a:srgbClr val="09294E"/>
              </a:buClr>
              <a:buSzPts val="800"/>
              <a:buNone/>
            </a:pPr>
            <a:r>
              <a:rPr lang="en-ZA" sz="800"/>
              <a:t>Chapter 7</a:t>
            </a:r>
            <a:endParaRPr sz="800"/>
          </a:p>
        </p:txBody>
      </p:sp>
      <p:sp>
        <p:nvSpPr>
          <p:cNvPr id="1544" name="Google Shape;1544;p77"/>
          <p:cNvSpPr txBox="1"/>
          <p:nvPr>
            <p:ph idx="4294967295" type="body"/>
          </p:nvPr>
        </p:nvSpPr>
        <p:spPr>
          <a:xfrm>
            <a:off x="6194103" y="4697034"/>
            <a:ext cx="685800" cy="153300"/>
          </a:xfrm>
          <a:prstGeom prst="rect">
            <a:avLst/>
          </a:prstGeom>
          <a:solidFill>
            <a:srgbClr val="E7E7E7"/>
          </a:solidFill>
          <a:ln cap="flat" cmpd="sng" w="12700">
            <a:solidFill>
              <a:srgbClr val="BFBFBF"/>
            </a:solidFill>
            <a:prstDash val="solid"/>
            <a:miter lim="800000"/>
            <a:headEnd len="sm" w="sm" type="none"/>
            <a:tailEnd len="sm" w="sm" type="none"/>
          </a:ln>
        </p:spPr>
        <p:txBody>
          <a:bodyPr anchorCtr="0" anchor="ctr" bIns="45700" lIns="91425" spcFirstLastPara="1" rIns="91425" wrap="square" tIns="45700">
            <a:noAutofit/>
          </a:bodyPr>
          <a:lstStyle/>
          <a:p>
            <a:pPr indent="0" lvl="0" marL="0" rtl="0" algn="l">
              <a:lnSpc>
                <a:spcPct val="90000"/>
              </a:lnSpc>
              <a:spcBef>
                <a:spcPts val="0"/>
              </a:spcBef>
              <a:spcAft>
                <a:spcPts val="1200"/>
              </a:spcAft>
              <a:buClr>
                <a:srgbClr val="09294E"/>
              </a:buClr>
              <a:buSzPts val="800"/>
              <a:buNone/>
            </a:pPr>
            <a:r>
              <a:rPr lang="en-ZA" sz="800"/>
              <a:t>Chapter 9</a:t>
            </a:r>
            <a:endParaRPr sz="800"/>
          </a:p>
        </p:txBody>
      </p:sp>
      <p:sp>
        <p:nvSpPr>
          <p:cNvPr id="1545" name="Google Shape;1545;p77"/>
          <p:cNvSpPr txBox="1"/>
          <p:nvPr>
            <p:ph idx="4294967295" type="body"/>
          </p:nvPr>
        </p:nvSpPr>
        <p:spPr>
          <a:xfrm>
            <a:off x="5421224" y="4697034"/>
            <a:ext cx="681900" cy="153300"/>
          </a:xfrm>
          <a:prstGeom prst="rect">
            <a:avLst/>
          </a:prstGeom>
          <a:solidFill>
            <a:srgbClr val="E7E7E7"/>
          </a:solidFill>
          <a:ln cap="flat" cmpd="sng" w="12700">
            <a:solidFill>
              <a:srgbClr val="BFBFBF"/>
            </a:solidFill>
            <a:prstDash val="solid"/>
            <a:miter lim="800000"/>
            <a:headEnd len="sm" w="sm" type="none"/>
            <a:tailEnd len="sm" w="sm" type="none"/>
          </a:ln>
        </p:spPr>
        <p:txBody>
          <a:bodyPr anchorCtr="0" anchor="ctr" bIns="45700" lIns="91425" spcFirstLastPara="1" rIns="91425" wrap="square" tIns="45700">
            <a:noAutofit/>
          </a:bodyPr>
          <a:lstStyle/>
          <a:p>
            <a:pPr indent="0" lvl="0" marL="0" rtl="0" algn="ctr">
              <a:lnSpc>
                <a:spcPct val="90000"/>
              </a:lnSpc>
              <a:spcBef>
                <a:spcPts val="0"/>
              </a:spcBef>
              <a:spcAft>
                <a:spcPts val="1200"/>
              </a:spcAft>
              <a:buClr>
                <a:srgbClr val="09294E"/>
              </a:buClr>
              <a:buSzPts val="800"/>
              <a:buNone/>
            </a:pPr>
            <a:r>
              <a:rPr lang="en-ZA" sz="800"/>
              <a:t>Chapter 8</a:t>
            </a:r>
            <a:endParaRPr sz="800"/>
          </a:p>
        </p:txBody>
      </p:sp>
      <p:sp>
        <p:nvSpPr>
          <p:cNvPr id="1546" name="Google Shape;1546;p77">
            <a:hlinkClick action="ppaction://hlinksldjump" r:id="rId4"/>
          </p:cNvPr>
          <p:cNvSpPr/>
          <p:nvPr/>
        </p:nvSpPr>
        <p:spPr>
          <a:xfrm>
            <a:off x="4657825" y="4697034"/>
            <a:ext cx="672600" cy="1533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800">
              <a:solidFill>
                <a:schemeClr val="lt1"/>
              </a:solidFill>
              <a:latin typeface="Open Sans"/>
              <a:ea typeface="Open Sans"/>
              <a:cs typeface="Open Sans"/>
              <a:sym typeface="Open Sans"/>
            </a:endParaRPr>
          </a:p>
        </p:txBody>
      </p:sp>
      <p:sp>
        <p:nvSpPr>
          <p:cNvPr id="1547" name="Google Shape;1547;p77">
            <a:hlinkClick action="ppaction://hlinksldjump" r:id="rId5"/>
          </p:cNvPr>
          <p:cNvSpPr/>
          <p:nvPr/>
        </p:nvSpPr>
        <p:spPr>
          <a:xfrm>
            <a:off x="5417449" y="4697034"/>
            <a:ext cx="681900" cy="1533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sp>
        <p:nvSpPr>
          <p:cNvPr id="1548" name="Google Shape;1548;p77">
            <a:hlinkClick action="ppaction://hlinksldjump" r:id="rId6"/>
          </p:cNvPr>
          <p:cNvSpPr/>
          <p:nvPr/>
        </p:nvSpPr>
        <p:spPr>
          <a:xfrm>
            <a:off x="6186552" y="4697034"/>
            <a:ext cx="681900" cy="1533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cxnSp>
        <p:nvCxnSpPr>
          <p:cNvPr id="1549" name="Google Shape;1549;p77"/>
          <p:cNvCxnSpPr>
            <a:stCxn id="1542" idx="1"/>
          </p:cNvCxnSpPr>
          <p:nvPr/>
        </p:nvCxnSpPr>
        <p:spPr>
          <a:xfrm>
            <a:off x="1073875" y="4710175"/>
            <a:ext cx="0" cy="0"/>
          </a:xfrm>
          <a:prstGeom prst="straightConnector1">
            <a:avLst/>
          </a:prstGeom>
          <a:noFill/>
          <a:ln cap="flat" cmpd="sng" w="9525">
            <a:solidFill>
              <a:schemeClr val="dk2"/>
            </a:solidFill>
            <a:prstDash val="solid"/>
            <a:round/>
            <a:headEnd len="med" w="med" type="none"/>
            <a:tailEnd len="med" w="med" type="none"/>
          </a:ln>
        </p:spPr>
      </p:cxnSp>
      <p:cxnSp>
        <p:nvCxnSpPr>
          <p:cNvPr id="1550" name="Google Shape;1550;p77"/>
          <p:cNvCxnSpPr>
            <a:stCxn id="1541" idx="6"/>
            <a:endCxn id="1542" idx="1"/>
          </p:cNvCxnSpPr>
          <p:nvPr/>
        </p:nvCxnSpPr>
        <p:spPr>
          <a:xfrm flipH="1" rot="10800000">
            <a:off x="871800" y="4710200"/>
            <a:ext cx="202200" cy="15900"/>
          </a:xfrm>
          <a:prstGeom prst="straightConnector1">
            <a:avLst/>
          </a:prstGeom>
          <a:noFill/>
          <a:ln cap="flat" cmpd="sng" w="9525">
            <a:solidFill>
              <a:schemeClr val="dk1"/>
            </a:solidFill>
            <a:prstDash val="solid"/>
            <a:round/>
            <a:headEnd len="med" w="med" type="none"/>
            <a:tailEnd len="med" w="med" type="oval"/>
          </a:ln>
        </p:spPr>
      </p:cxnSp>
      <p:sp>
        <p:nvSpPr>
          <p:cNvPr id="1551" name="Google Shape;1551;p77"/>
          <p:cNvSpPr/>
          <p:nvPr/>
        </p:nvSpPr>
        <p:spPr>
          <a:xfrm>
            <a:off x="995075" y="1074675"/>
            <a:ext cx="1479315" cy="912020"/>
          </a:xfrm>
          <a:custGeom>
            <a:rect b="b" l="l" r="r" t="t"/>
            <a:pathLst>
              <a:path extrusionOk="0" h="854351" w="1248367">
                <a:moveTo>
                  <a:pt x="0" y="85435"/>
                </a:moveTo>
                <a:cubicBezTo>
                  <a:pt x="0" y="38251"/>
                  <a:pt x="38251" y="0"/>
                  <a:pt x="85435" y="0"/>
                </a:cubicBezTo>
                <a:lnTo>
                  <a:pt x="1162932" y="0"/>
                </a:lnTo>
                <a:cubicBezTo>
                  <a:pt x="1210116" y="0"/>
                  <a:pt x="1248367" y="38251"/>
                  <a:pt x="1248367" y="85435"/>
                </a:cubicBezTo>
                <a:lnTo>
                  <a:pt x="1248367" y="768916"/>
                </a:lnTo>
                <a:cubicBezTo>
                  <a:pt x="1248367" y="816100"/>
                  <a:pt x="1210116" y="854351"/>
                  <a:pt x="1162932" y="854351"/>
                </a:cubicBezTo>
                <a:lnTo>
                  <a:pt x="85435" y="854351"/>
                </a:lnTo>
                <a:cubicBezTo>
                  <a:pt x="38251" y="854351"/>
                  <a:pt x="0" y="816100"/>
                  <a:pt x="0" y="768916"/>
                </a:cubicBezTo>
                <a:lnTo>
                  <a:pt x="0" y="85435"/>
                </a:lnTo>
                <a:close/>
              </a:path>
            </a:pathLst>
          </a:custGeom>
          <a:solidFill>
            <a:schemeClr val="lt2"/>
          </a:solidFill>
          <a:ln cap="flat" cmpd="sng" w="9525">
            <a:solidFill>
              <a:srgbClr val="A5A5A5"/>
            </a:solidFill>
            <a:prstDash val="solid"/>
            <a:miter lim="800000"/>
            <a:headEnd len="sm" w="sm" type="none"/>
            <a:tailEnd len="sm" w="sm" type="none"/>
          </a:ln>
        </p:spPr>
        <p:txBody>
          <a:bodyPr anchorCtr="0" anchor="ctr" bIns="74550" lIns="74550" spcFirstLastPara="1" rIns="74550" wrap="square" tIns="74550">
            <a:noAutofit/>
          </a:bodyPr>
          <a:lstStyle/>
          <a:p>
            <a:pPr indent="0" lvl="0" marL="0" marR="0" rtl="0" algn="ctr">
              <a:lnSpc>
                <a:spcPct val="90000"/>
              </a:lnSpc>
              <a:spcBef>
                <a:spcPts val="0"/>
              </a:spcBef>
              <a:spcAft>
                <a:spcPts val="0"/>
              </a:spcAft>
              <a:buNone/>
            </a:pPr>
            <a:r>
              <a:rPr lang="en-ZA" sz="800">
                <a:solidFill>
                  <a:srgbClr val="3F3F3F"/>
                </a:solidFill>
                <a:latin typeface="Open Sans"/>
                <a:ea typeface="Open Sans"/>
                <a:cs typeface="Open Sans"/>
                <a:sym typeface="Open Sans"/>
              </a:rPr>
              <a:t>Estimate the maximum implementation potential of the policy</a:t>
            </a:r>
            <a:endParaRPr sz="800">
              <a:solidFill>
                <a:srgbClr val="3F3F3F"/>
              </a:solidFill>
              <a:latin typeface="Open Sans"/>
              <a:ea typeface="Open Sans"/>
              <a:cs typeface="Open Sans"/>
              <a:sym typeface="Open Sans"/>
            </a:endParaRPr>
          </a:p>
        </p:txBody>
      </p:sp>
      <p:sp>
        <p:nvSpPr>
          <p:cNvPr id="1552" name="Google Shape;1552;p77"/>
          <p:cNvSpPr/>
          <p:nvPr/>
        </p:nvSpPr>
        <p:spPr>
          <a:xfrm>
            <a:off x="2875612" y="1074675"/>
            <a:ext cx="1479315" cy="912020"/>
          </a:xfrm>
          <a:custGeom>
            <a:rect b="b" l="l" r="r" t="t"/>
            <a:pathLst>
              <a:path extrusionOk="0" h="854351" w="1248367">
                <a:moveTo>
                  <a:pt x="0" y="85435"/>
                </a:moveTo>
                <a:cubicBezTo>
                  <a:pt x="0" y="38251"/>
                  <a:pt x="38251" y="0"/>
                  <a:pt x="85435" y="0"/>
                </a:cubicBezTo>
                <a:lnTo>
                  <a:pt x="1162932" y="0"/>
                </a:lnTo>
                <a:cubicBezTo>
                  <a:pt x="1210116" y="0"/>
                  <a:pt x="1248367" y="38251"/>
                  <a:pt x="1248367" y="85435"/>
                </a:cubicBezTo>
                <a:lnTo>
                  <a:pt x="1248367" y="768916"/>
                </a:lnTo>
                <a:cubicBezTo>
                  <a:pt x="1248367" y="816100"/>
                  <a:pt x="1210116" y="854351"/>
                  <a:pt x="1162932" y="854351"/>
                </a:cubicBezTo>
                <a:lnTo>
                  <a:pt x="85435" y="854351"/>
                </a:lnTo>
                <a:cubicBezTo>
                  <a:pt x="38251" y="854351"/>
                  <a:pt x="0" y="816100"/>
                  <a:pt x="0" y="768916"/>
                </a:cubicBezTo>
                <a:lnTo>
                  <a:pt x="0" y="85435"/>
                </a:lnTo>
                <a:close/>
              </a:path>
            </a:pathLst>
          </a:custGeom>
          <a:solidFill>
            <a:schemeClr val="lt2"/>
          </a:solidFill>
          <a:ln cap="flat" cmpd="sng" w="9525">
            <a:solidFill>
              <a:srgbClr val="A5A5A5"/>
            </a:solidFill>
            <a:prstDash val="solid"/>
            <a:miter lim="800000"/>
            <a:headEnd len="sm" w="sm" type="none"/>
            <a:tailEnd len="sm" w="sm" type="none"/>
          </a:ln>
        </p:spPr>
        <p:txBody>
          <a:bodyPr anchorCtr="0" anchor="ctr" bIns="74550" lIns="74550" spcFirstLastPara="1" rIns="74550" wrap="square" tIns="74550">
            <a:noAutofit/>
          </a:bodyPr>
          <a:lstStyle/>
          <a:p>
            <a:pPr indent="0" lvl="0" marL="0" marR="0" rtl="0" algn="ctr">
              <a:lnSpc>
                <a:spcPct val="90000"/>
              </a:lnSpc>
              <a:spcBef>
                <a:spcPts val="0"/>
              </a:spcBef>
              <a:spcAft>
                <a:spcPts val="0"/>
              </a:spcAft>
              <a:buNone/>
            </a:pPr>
            <a:r>
              <a:rPr lang="en-ZA" sz="800">
                <a:solidFill>
                  <a:schemeClr val="dk2"/>
                </a:solidFill>
                <a:latin typeface="Open Sans"/>
                <a:ea typeface="Open Sans"/>
                <a:cs typeface="Open Sans"/>
                <a:sym typeface="Open Sans"/>
              </a:rPr>
              <a:t>Refine the implementation potential bated on policy design characteristics and national circumstances</a:t>
            </a:r>
            <a:endParaRPr sz="800">
              <a:solidFill>
                <a:schemeClr val="dk2"/>
              </a:solidFill>
              <a:latin typeface="Open Sans"/>
              <a:ea typeface="Open Sans"/>
              <a:cs typeface="Open Sans"/>
              <a:sym typeface="Open Sans"/>
            </a:endParaRPr>
          </a:p>
        </p:txBody>
      </p:sp>
      <p:sp>
        <p:nvSpPr>
          <p:cNvPr id="1553" name="Google Shape;1553;p77"/>
          <p:cNvSpPr/>
          <p:nvPr/>
        </p:nvSpPr>
        <p:spPr>
          <a:xfrm>
            <a:off x="6636687" y="1074675"/>
            <a:ext cx="1479315" cy="912020"/>
          </a:xfrm>
          <a:custGeom>
            <a:rect b="b" l="l" r="r" t="t"/>
            <a:pathLst>
              <a:path extrusionOk="0" h="854351" w="1248367">
                <a:moveTo>
                  <a:pt x="0" y="85435"/>
                </a:moveTo>
                <a:cubicBezTo>
                  <a:pt x="0" y="38251"/>
                  <a:pt x="38251" y="0"/>
                  <a:pt x="85435" y="0"/>
                </a:cubicBezTo>
                <a:lnTo>
                  <a:pt x="1162932" y="0"/>
                </a:lnTo>
                <a:cubicBezTo>
                  <a:pt x="1210116" y="0"/>
                  <a:pt x="1248367" y="38251"/>
                  <a:pt x="1248367" y="85435"/>
                </a:cubicBezTo>
                <a:lnTo>
                  <a:pt x="1248367" y="768916"/>
                </a:lnTo>
                <a:cubicBezTo>
                  <a:pt x="1248367" y="816100"/>
                  <a:pt x="1210116" y="854351"/>
                  <a:pt x="1162932" y="854351"/>
                </a:cubicBezTo>
                <a:lnTo>
                  <a:pt x="85435" y="854351"/>
                </a:lnTo>
                <a:cubicBezTo>
                  <a:pt x="38251" y="854351"/>
                  <a:pt x="0" y="816100"/>
                  <a:pt x="0" y="768916"/>
                </a:cubicBezTo>
                <a:lnTo>
                  <a:pt x="0" y="85435"/>
                </a:lnTo>
                <a:close/>
              </a:path>
            </a:pathLst>
          </a:custGeom>
          <a:solidFill>
            <a:schemeClr val="lt2"/>
          </a:solidFill>
          <a:ln cap="flat" cmpd="sng" w="28575">
            <a:solidFill>
              <a:schemeClr val="accent1"/>
            </a:solidFill>
            <a:prstDash val="solid"/>
            <a:miter lim="800000"/>
            <a:headEnd len="sm" w="sm" type="none"/>
            <a:tailEnd len="sm" w="sm" type="none"/>
          </a:ln>
        </p:spPr>
        <p:txBody>
          <a:bodyPr anchorCtr="0" anchor="ctr" bIns="74550" lIns="74550" spcFirstLastPara="1" rIns="74550" wrap="square" tIns="74550">
            <a:noAutofit/>
          </a:bodyPr>
          <a:lstStyle/>
          <a:p>
            <a:pPr indent="0" lvl="0" marL="0" marR="0" rtl="0" algn="ctr">
              <a:lnSpc>
                <a:spcPct val="90000"/>
              </a:lnSpc>
              <a:spcBef>
                <a:spcPts val="0"/>
              </a:spcBef>
              <a:spcAft>
                <a:spcPts val="0"/>
              </a:spcAft>
              <a:buNone/>
            </a:pPr>
            <a:r>
              <a:rPr lang="en-ZA" sz="800">
                <a:solidFill>
                  <a:schemeClr val="dk2"/>
                </a:solidFill>
                <a:latin typeface="Open Sans"/>
                <a:ea typeface="Open Sans"/>
                <a:cs typeface="Open Sans"/>
                <a:sym typeface="Open Sans"/>
              </a:rPr>
              <a:t>Refine the implementation potential based on other barriers</a:t>
            </a:r>
            <a:endParaRPr sz="800">
              <a:solidFill>
                <a:schemeClr val="dk2"/>
              </a:solidFill>
              <a:latin typeface="Open Sans"/>
              <a:ea typeface="Open Sans"/>
              <a:cs typeface="Open Sans"/>
              <a:sym typeface="Open Sans"/>
            </a:endParaRPr>
          </a:p>
        </p:txBody>
      </p:sp>
      <p:sp>
        <p:nvSpPr>
          <p:cNvPr id="1554" name="Google Shape;1554;p77"/>
          <p:cNvSpPr/>
          <p:nvPr/>
        </p:nvSpPr>
        <p:spPr>
          <a:xfrm>
            <a:off x="2531739" y="1368818"/>
            <a:ext cx="284502" cy="262382"/>
          </a:xfrm>
          <a:custGeom>
            <a:rect b="b" l="l" r="r" t="t"/>
            <a:pathLst>
              <a:path extrusionOk="0" h="309595" w="264653">
                <a:moveTo>
                  <a:pt x="0" y="61919"/>
                </a:moveTo>
                <a:lnTo>
                  <a:pt x="132327" y="61919"/>
                </a:lnTo>
                <a:lnTo>
                  <a:pt x="132327" y="0"/>
                </a:lnTo>
                <a:lnTo>
                  <a:pt x="264653" y="154798"/>
                </a:lnTo>
                <a:lnTo>
                  <a:pt x="132327" y="309595"/>
                </a:lnTo>
                <a:lnTo>
                  <a:pt x="132327" y="247676"/>
                </a:lnTo>
                <a:lnTo>
                  <a:pt x="0" y="247676"/>
                </a:lnTo>
                <a:lnTo>
                  <a:pt x="0" y="61919"/>
                </a:lnTo>
                <a:close/>
              </a:path>
            </a:pathLst>
          </a:custGeom>
          <a:solidFill>
            <a:schemeClr val="lt2"/>
          </a:solidFill>
          <a:ln>
            <a:noFill/>
          </a:ln>
        </p:spPr>
        <p:txBody>
          <a:bodyPr anchorCtr="0" anchor="ctr" bIns="61900" lIns="0" spcFirstLastPara="1" rIns="79375" wrap="square" tIns="61900">
            <a:noAutofit/>
          </a:bodyPr>
          <a:lstStyle/>
          <a:p>
            <a:pPr indent="0" lvl="0" marL="0" marR="0" rtl="0" algn="ctr">
              <a:lnSpc>
                <a:spcPct val="90000"/>
              </a:lnSpc>
              <a:spcBef>
                <a:spcPts val="0"/>
              </a:spcBef>
              <a:spcAft>
                <a:spcPts val="0"/>
              </a:spcAft>
              <a:buClr>
                <a:srgbClr val="000000"/>
              </a:buClr>
              <a:buSzPts val="1400"/>
              <a:buFont typeface="Arial"/>
              <a:buNone/>
            </a:pPr>
            <a:r>
              <a:t/>
            </a:r>
            <a:endParaRPr sz="1400">
              <a:solidFill>
                <a:srgbClr val="FFFFFF"/>
              </a:solidFill>
              <a:latin typeface="Arial"/>
              <a:ea typeface="Arial"/>
              <a:cs typeface="Arial"/>
              <a:sym typeface="Arial"/>
            </a:endParaRPr>
          </a:p>
        </p:txBody>
      </p:sp>
      <p:sp>
        <p:nvSpPr>
          <p:cNvPr id="1555" name="Google Shape;1555;p77"/>
          <p:cNvSpPr/>
          <p:nvPr/>
        </p:nvSpPr>
        <p:spPr>
          <a:xfrm>
            <a:off x="4417538" y="1368818"/>
            <a:ext cx="284502" cy="262382"/>
          </a:xfrm>
          <a:custGeom>
            <a:rect b="b" l="l" r="r" t="t"/>
            <a:pathLst>
              <a:path extrusionOk="0" h="309595" w="264653">
                <a:moveTo>
                  <a:pt x="0" y="61919"/>
                </a:moveTo>
                <a:lnTo>
                  <a:pt x="132327" y="61919"/>
                </a:lnTo>
                <a:lnTo>
                  <a:pt x="132327" y="0"/>
                </a:lnTo>
                <a:lnTo>
                  <a:pt x="264653" y="154798"/>
                </a:lnTo>
                <a:lnTo>
                  <a:pt x="132327" y="309595"/>
                </a:lnTo>
                <a:lnTo>
                  <a:pt x="132327" y="247676"/>
                </a:lnTo>
                <a:lnTo>
                  <a:pt x="0" y="247676"/>
                </a:lnTo>
                <a:lnTo>
                  <a:pt x="0" y="61919"/>
                </a:lnTo>
                <a:close/>
              </a:path>
            </a:pathLst>
          </a:custGeom>
          <a:solidFill>
            <a:schemeClr val="lt2"/>
          </a:solidFill>
          <a:ln>
            <a:noFill/>
          </a:ln>
        </p:spPr>
        <p:txBody>
          <a:bodyPr anchorCtr="0" anchor="ctr" bIns="61900" lIns="0" spcFirstLastPara="1" rIns="79375" wrap="square" tIns="61900">
            <a:noAutofit/>
          </a:bodyPr>
          <a:lstStyle/>
          <a:p>
            <a:pPr indent="0" lvl="0" marL="0" marR="0" rtl="0" algn="ctr">
              <a:lnSpc>
                <a:spcPct val="90000"/>
              </a:lnSpc>
              <a:spcBef>
                <a:spcPts val="0"/>
              </a:spcBef>
              <a:spcAft>
                <a:spcPts val="0"/>
              </a:spcAft>
              <a:buClr>
                <a:srgbClr val="000000"/>
              </a:buClr>
              <a:buSzPts val="1400"/>
              <a:buFont typeface="Arial"/>
              <a:buNone/>
            </a:pPr>
            <a:r>
              <a:t/>
            </a:r>
            <a:endParaRPr sz="1400">
              <a:solidFill>
                <a:srgbClr val="FFFFFF"/>
              </a:solidFill>
              <a:latin typeface="Arial"/>
              <a:ea typeface="Arial"/>
              <a:cs typeface="Arial"/>
              <a:sym typeface="Arial"/>
            </a:endParaRPr>
          </a:p>
        </p:txBody>
      </p:sp>
      <p:sp>
        <p:nvSpPr>
          <p:cNvPr id="1556" name="Google Shape;1556;p77"/>
          <p:cNvSpPr/>
          <p:nvPr/>
        </p:nvSpPr>
        <p:spPr>
          <a:xfrm>
            <a:off x="6303337" y="1368818"/>
            <a:ext cx="284502" cy="262382"/>
          </a:xfrm>
          <a:custGeom>
            <a:rect b="b" l="l" r="r" t="t"/>
            <a:pathLst>
              <a:path extrusionOk="0" h="309595" w="264653">
                <a:moveTo>
                  <a:pt x="0" y="61919"/>
                </a:moveTo>
                <a:lnTo>
                  <a:pt x="132327" y="61919"/>
                </a:lnTo>
                <a:lnTo>
                  <a:pt x="132327" y="0"/>
                </a:lnTo>
                <a:lnTo>
                  <a:pt x="264653" y="154798"/>
                </a:lnTo>
                <a:lnTo>
                  <a:pt x="132327" y="309595"/>
                </a:lnTo>
                <a:lnTo>
                  <a:pt x="132327" y="247676"/>
                </a:lnTo>
                <a:lnTo>
                  <a:pt x="0" y="247676"/>
                </a:lnTo>
                <a:lnTo>
                  <a:pt x="0" y="61919"/>
                </a:lnTo>
                <a:close/>
              </a:path>
            </a:pathLst>
          </a:custGeom>
          <a:solidFill>
            <a:schemeClr val="lt2"/>
          </a:solidFill>
          <a:ln>
            <a:noFill/>
          </a:ln>
        </p:spPr>
        <p:txBody>
          <a:bodyPr anchorCtr="0" anchor="ctr" bIns="61900" lIns="0" spcFirstLastPara="1" rIns="79375" wrap="square" tIns="61900">
            <a:noAutofit/>
          </a:bodyPr>
          <a:lstStyle/>
          <a:p>
            <a:pPr indent="0" lvl="0" marL="0" marR="0" rtl="0" algn="ctr">
              <a:lnSpc>
                <a:spcPct val="90000"/>
              </a:lnSpc>
              <a:spcBef>
                <a:spcPts val="0"/>
              </a:spcBef>
              <a:spcAft>
                <a:spcPts val="0"/>
              </a:spcAft>
              <a:buClr>
                <a:srgbClr val="000000"/>
              </a:buClr>
              <a:buSzPts val="1400"/>
              <a:buFont typeface="Arial"/>
              <a:buNone/>
            </a:pPr>
            <a:r>
              <a:t/>
            </a:r>
            <a:endParaRPr sz="1400">
              <a:solidFill>
                <a:srgbClr val="FFFFFF"/>
              </a:solidFill>
              <a:latin typeface="Arial"/>
              <a:ea typeface="Arial"/>
              <a:cs typeface="Arial"/>
              <a:sym typeface="Arial"/>
            </a:endParaRPr>
          </a:p>
        </p:txBody>
      </p:sp>
      <p:sp>
        <p:nvSpPr>
          <p:cNvPr id="1557" name="Google Shape;1557;p77"/>
          <p:cNvSpPr/>
          <p:nvPr/>
        </p:nvSpPr>
        <p:spPr>
          <a:xfrm>
            <a:off x="4756150" y="1074675"/>
            <a:ext cx="1479315" cy="912020"/>
          </a:xfrm>
          <a:custGeom>
            <a:rect b="b" l="l" r="r" t="t"/>
            <a:pathLst>
              <a:path extrusionOk="0" h="854351" w="1248367">
                <a:moveTo>
                  <a:pt x="0" y="85435"/>
                </a:moveTo>
                <a:cubicBezTo>
                  <a:pt x="0" y="38251"/>
                  <a:pt x="38251" y="0"/>
                  <a:pt x="85435" y="0"/>
                </a:cubicBezTo>
                <a:lnTo>
                  <a:pt x="1162932" y="0"/>
                </a:lnTo>
                <a:cubicBezTo>
                  <a:pt x="1210116" y="0"/>
                  <a:pt x="1248367" y="38251"/>
                  <a:pt x="1248367" y="85435"/>
                </a:cubicBezTo>
                <a:lnTo>
                  <a:pt x="1248367" y="768916"/>
                </a:lnTo>
                <a:cubicBezTo>
                  <a:pt x="1248367" y="816100"/>
                  <a:pt x="1210116" y="854351"/>
                  <a:pt x="1162932" y="854351"/>
                </a:cubicBezTo>
                <a:lnTo>
                  <a:pt x="85435" y="854351"/>
                </a:lnTo>
                <a:cubicBezTo>
                  <a:pt x="38251" y="854351"/>
                  <a:pt x="0" y="816100"/>
                  <a:pt x="0" y="768916"/>
                </a:cubicBezTo>
                <a:lnTo>
                  <a:pt x="0" y="85435"/>
                </a:lnTo>
                <a:close/>
              </a:path>
            </a:pathLst>
          </a:custGeom>
          <a:solidFill>
            <a:schemeClr val="lt2"/>
          </a:solidFill>
          <a:ln cap="flat" cmpd="sng" w="12700">
            <a:solidFill>
              <a:srgbClr val="A5A5A5"/>
            </a:solidFill>
            <a:prstDash val="solid"/>
            <a:miter lim="800000"/>
            <a:headEnd len="sm" w="sm" type="none"/>
            <a:tailEnd len="sm" w="sm" type="none"/>
          </a:ln>
        </p:spPr>
        <p:txBody>
          <a:bodyPr anchorCtr="0" anchor="ctr" bIns="74550" lIns="74550" spcFirstLastPara="1" rIns="74550" wrap="square" tIns="74550">
            <a:noAutofit/>
          </a:bodyPr>
          <a:lstStyle/>
          <a:p>
            <a:pPr indent="0" lvl="0" marL="0" marR="0" rtl="0" algn="ctr">
              <a:lnSpc>
                <a:spcPct val="90000"/>
              </a:lnSpc>
              <a:spcBef>
                <a:spcPts val="0"/>
              </a:spcBef>
              <a:spcAft>
                <a:spcPts val="0"/>
              </a:spcAft>
              <a:buNone/>
            </a:pPr>
            <a:r>
              <a:rPr lang="en-ZA" sz="800">
                <a:solidFill>
                  <a:schemeClr val="dk2"/>
                </a:solidFill>
                <a:latin typeface="Open Sans"/>
                <a:ea typeface="Open Sans"/>
                <a:cs typeface="Open Sans"/>
                <a:sym typeface="Open Sans"/>
              </a:rPr>
              <a:t>Refine the implementation potential based on financial feasibility</a:t>
            </a:r>
            <a:endParaRPr sz="800">
              <a:solidFill>
                <a:schemeClr val="dk2"/>
              </a:solidFill>
              <a:latin typeface="Open Sans"/>
              <a:ea typeface="Open Sans"/>
              <a:cs typeface="Open Sans"/>
              <a:sym typeface="Open Sans"/>
            </a:endParaRPr>
          </a:p>
        </p:txBody>
      </p:sp>
      <p:sp>
        <p:nvSpPr>
          <p:cNvPr id="1558" name="Google Shape;1558;p77"/>
          <p:cNvSpPr txBox="1"/>
          <p:nvPr/>
        </p:nvSpPr>
        <p:spPr>
          <a:xfrm>
            <a:off x="704575" y="2285400"/>
            <a:ext cx="5530800" cy="57270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1000"/>
              </a:spcBef>
              <a:spcAft>
                <a:spcPts val="0"/>
              </a:spcAft>
              <a:buNone/>
            </a:pPr>
            <a:r>
              <a:rPr lang="en-ZA" sz="1200">
                <a:solidFill>
                  <a:schemeClr val="lt1"/>
                </a:solidFill>
                <a:highlight>
                  <a:schemeClr val="dk2"/>
                </a:highlight>
                <a:latin typeface="Open Sans"/>
                <a:ea typeface="Open Sans"/>
                <a:cs typeface="Open Sans"/>
                <a:sym typeface="Open Sans"/>
              </a:rPr>
              <a:t>Step 1: Analyse institutional, cultural and physical barriers</a:t>
            </a:r>
            <a:endParaRPr sz="1200">
              <a:solidFill>
                <a:schemeClr val="lt1"/>
              </a:solidFill>
              <a:highlight>
                <a:schemeClr val="dk2"/>
              </a:highlight>
              <a:latin typeface="Open Sans"/>
              <a:ea typeface="Open Sans"/>
              <a:cs typeface="Open Sans"/>
              <a:sym typeface="Open Sans"/>
            </a:endParaRPr>
          </a:p>
          <a:p>
            <a:pPr indent="0" lvl="0" marL="0" rtl="0" algn="l">
              <a:lnSpc>
                <a:spcPct val="115000"/>
              </a:lnSpc>
              <a:spcBef>
                <a:spcPts val="1000"/>
              </a:spcBef>
              <a:spcAft>
                <a:spcPts val="0"/>
              </a:spcAft>
              <a:buNone/>
            </a:pPr>
            <a:r>
              <a:t/>
            </a:r>
            <a:endParaRPr sz="1200">
              <a:solidFill>
                <a:schemeClr val="lt1"/>
              </a:solidFill>
              <a:highlight>
                <a:schemeClr val="dk2"/>
              </a:highlight>
              <a:latin typeface="Open Sans"/>
              <a:ea typeface="Open Sans"/>
              <a:cs typeface="Open Sans"/>
              <a:sym typeface="Open Sans"/>
            </a:endParaRPr>
          </a:p>
          <a:p>
            <a:pPr indent="0" lvl="0" marL="0" rtl="0" algn="l">
              <a:lnSpc>
                <a:spcPct val="115000"/>
              </a:lnSpc>
              <a:spcBef>
                <a:spcPts val="1000"/>
              </a:spcBef>
              <a:spcAft>
                <a:spcPts val="0"/>
              </a:spcAft>
              <a:buNone/>
            </a:pPr>
            <a:r>
              <a:t/>
            </a:r>
            <a:endParaRPr sz="1200">
              <a:solidFill>
                <a:schemeClr val="lt1"/>
              </a:solidFill>
              <a:highlight>
                <a:schemeClr val="dk2"/>
              </a:highlight>
              <a:latin typeface="Open Sans"/>
              <a:ea typeface="Open Sans"/>
              <a:cs typeface="Open Sans"/>
              <a:sym typeface="Open Sans"/>
            </a:endParaRPr>
          </a:p>
        </p:txBody>
      </p:sp>
      <p:sp>
        <p:nvSpPr>
          <p:cNvPr id="1559" name="Google Shape;1559;p77"/>
          <p:cNvSpPr txBox="1"/>
          <p:nvPr/>
        </p:nvSpPr>
        <p:spPr>
          <a:xfrm>
            <a:off x="630675" y="2645475"/>
            <a:ext cx="5844300" cy="2002200"/>
          </a:xfrm>
          <a:prstGeom prst="rect">
            <a:avLst/>
          </a:prstGeom>
          <a:noFill/>
          <a:ln>
            <a:noFill/>
          </a:ln>
        </p:spPr>
        <p:txBody>
          <a:bodyPr anchorCtr="0" anchor="t" bIns="45700" lIns="91425" spcFirstLastPara="1" rIns="91425" wrap="square" tIns="45700">
            <a:noAutofit/>
          </a:bodyPr>
          <a:lstStyle/>
          <a:p>
            <a:pPr indent="-279400" lvl="0" marL="457200" rtl="0" algn="l">
              <a:lnSpc>
                <a:spcPct val="110000"/>
              </a:lnSpc>
              <a:spcBef>
                <a:spcPts val="0"/>
              </a:spcBef>
              <a:spcAft>
                <a:spcPts val="0"/>
              </a:spcAft>
              <a:buClr>
                <a:schemeClr val="dk2"/>
              </a:buClr>
              <a:buSzPts val="800"/>
              <a:buFont typeface="Open Sans"/>
              <a:buChar char="•"/>
            </a:pPr>
            <a:r>
              <a:rPr lang="en-ZA" sz="800">
                <a:solidFill>
                  <a:schemeClr val="dk2"/>
                </a:solidFill>
                <a:latin typeface="Open Sans"/>
                <a:ea typeface="Open Sans"/>
                <a:cs typeface="Open Sans"/>
                <a:sym typeface="Open Sans"/>
              </a:rPr>
              <a:t>Compile information on the barriers</a:t>
            </a:r>
            <a:endParaRPr sz="800">
              <a:solidFill>
                <a:schemeClr val="dk2"/>
              </a:solidFill>
              <a:latin typeface="Open Sans"/>
              <a:ea typeface="Open Sans"/>
              <a:cs typeface="Open Sans"/>
              <a:sym typeface="Open Sans"/>
            </a:endParaRPr>
          </a:p>
          <a:p>
            <a:pPr indent="-279400" lvl="0" marL="457200" rtl="0" algn="l">
              <a:lnSpc>
                <a:spcPct val="110000"/>
              </a:lnSpc>
              <a:spcBef>
                <a:spcPts val="0"/>
              </a:spcBef>
              <a:spcAft>
                <a:spcPts val="0"/>
              </a:spcAft>
              <a:buClr>
                <a:schemeClr val="dk2"/>
              </a:buClr>
              <a:buSzPts val="800"/>
              <a:buFont typeface="Open Sans"/>
              <a:buChar char="•"/>
            </a:pPr>
            <a:r>
              <a:rPr lang="en-ZA" sz="800">
                <a:solidFill>
                  <a:schemeClr val="dk2"/>
                </a:solidFill>
                <a:latin typeface="Open Sans"/>
                <a:ea typeface="Open Sans"/>
                <a:cs typeface="Open Sans"/>
                <a:sym typeface="Open Sans"/>
              </a:rPr>
              <a:t>Consider how the barriers may affect the implementation potential using the questions in the example</a:t>
            </a:r>
            <a:endParaRPr sz="800">
              <a:solidFill>
                <a:schemeClr val="dk2"/>
              </a:solidFill>
              <a:latin typeface="Open Sans"/>
              <a:ea typeface="Open Sans"/>
              <a:cs typeface="Open Sans"/>
              <a:sym typeface="Open Sans"/>
            </a:endParaRPr>
          </a:p>
          <a:p>
            <a:pPr indent="-279400" lvl="0" marL="457200" rtl="0" algn="l">
              <a:lnSpc>
                <a:spcPct val="110000"/>
              </a:lnSpc>
              <a:spcBef>
                <a:spcPts val="0"/>
              </a:spcBef>
              <a:spcAft>
                <a:spcPts val="0"/>
              </a:spcAft>
              <a:buClr>
                <a:schemeClr val="dk2"/>
              </a:buClr>
              <a:buSzPts val="800"/>
              <a:buFont typeface="Open Sans"/>
              <a:buChar char="•"/>
            </a:pPr>
            <a:r>
              <a:rPr lang="en-ZA" sz="800">
                <a:solidFill>
                  <a:schemeClr val="dk2"/>
                </a:solidFill>
                <a:latin typeface="Open Sans"/>
                <a:ea typeface="Open Sans"/>
                <a:cs typeface="Open Sans"/>
                <a:sym typeface="Open Sans"/>
              </a:rPr>
              <a:t>Information can be gathered through:</a:t>
            </a:r>
            <a:endParaRPr sz="800">
              <a:solidFill>
                <a:schemeClr val="dk2"/>
              </a:solidFill>
              <a:latin typeface="Open Sans"/>
              <a:ea typeface="Open Sans"/>
              <a:cs typeface="Open Sans"/>
              <a:sym typeface="Open Sans"/>
            </a:endParaRPr>
          </a:p>
          <a:p>
            <a:pPr indent="-279400" lvl="1" marL="914400" rtl="0" algn="l">
              <a:lnSpc>
                <a:spcPct val="110000"/>
              </a:lnSpc>
              <a:spcBef>
                <a:spcPts val="500"/>
              </a:spcBef>
              <a:spcAft>
                <a:spcPts val="0"/>
              </a:spcAft>
              <a:buClr>
                <a:schemeClr val="dk2"/>
              </a:buClr>
              <a:buSzPts val="800"/>
              <a:buFont typeface="Open Sans"/>
              <a:buChar char="○"/>
            </a:pPr>
            <a:r>
              <a:rPr lang="en-ZA" sz="800">
                <a:solidFill>
                  <a:schemeClr val="dk2"/>
                </a:solidFill>
                <a:latin typeface="Open Sans"/>
                <a:ea typeface="Open Sans"/>
                <a:cs typeface="Open Sans"/>
                <a:sym typeface="Open Sans"/>
              </a:rPr>
              <a:t>Expert elicitation</a:t>
            </a:r>
            <a:endParaRPr sz="800">
              <a:solidFill>
                <a:schemeClr val="dk2"/>
              </a:solidFill>
              <a:latin typeface="Open Sans"/>
              <a:ea typeface="Open Sans"/>
              <a:cs typeface="Open Sans"/>
              <a:sym typeface="Open Sans"/>
            </a:endParaRPr>
          </a:p>
          <a:p>
            <a:pPr indent="-279400" lvl="1" marL="914400" rtl="0" algn="l">
              <a:lnSpc>
                <a:spcPct val="110000"/>
              </a:lnSpc>
              <a:spcBef>
                <a:spcPts val="500"/>
              </a:spcBef>
              <a:spcAft>
                <a:spcPts val="0"/>
              </a:spcAft>
              <a:buClr>
                <a:schemeClr val="dk2"/>
              </a:buClr>
              <a:buSzPts val="800"/>
              <a:buFont typeface="Open Sans"/>
              <a:buChar char="○"/>
            </a:pPr>
            <a:r>
              <a:rPr lang="en-ZA" sz="800">
                <a:solidFill>
                  <a:schemeClr val="dk2"/>
                </a:solidFill>
                <a:latin typeface="Open Sans"/>
                <a:ea typeface="Open Sans"/>
                <a:cs typeface="Open Sans"/>
                <a:sym typeface="Open Sans"/>
              </a:rPr>
              <a:t>Desk reviews</a:t>
            </a:r>
            <a:endParaRPr sz="800">
              <a:solidFill>
                <a:schemeClr val="dk2"/>
              </a:solidFill>
              <a:latin typeface="Open Sans"/>
              <a:ea typeface="Open Sans"/>
              <a:cs typeface="Open Sans"/>
              <a:sym typeface="Open Sans"/>
            </a:endParaRPr>
          </a:p>
          <a:p>
            <a:pPr indent="-279400" lvl="1" marL="914400" rtl="0" algn="l">
              <a:lnSpc>
                <a:spcPct val="110000"/>
              </a:lnSpc>
              <a:spcBef>
                <a:spcPts val="500"/>
              </a:spcBef>
              <a:spcAft>
                <a:spcPts val="0"/>
              </a:spcAft>
              <a:buClr>
                <a:schemeClr val="dk2"/>
              </a:buClr>
              <a:buSzPts val="800"/>
              <a:buFont typeface="Open Sans"/>
              <a:buChar char="○"/>
            </a:pPr>
            <a:r>
              <a:rPr lang="en-ZA" sz="800">
                <a:solidFill>
                  <a:schemeClr val="dk2"/>
                </a:solidFill>
                <a:latin typeface="Open Sans"/>
                <a:ea typeface="Open Sans"/>
                <a:cs typeface="Open Sans"/>
                <a:sym typeface="Open Sans"/>
              </a:rPr>
              <a:t>Stakeholder consultation</a:t>
            </a:r>
            <a:endParaRPr sz="800">
              <a:solidFill>
                <a:schemeClr val="dk2"/>
              </a:solidFill>
              <a:latin typeface="Open Sans"/>
              <a:ea typeface="Open Sans"/>
              <a:cs typeface="Open Sans"/>
              <a:sym typeface="Open Sans"/>
            </a:endParaRPr>
          </a:p>
          <a:p>
            <a:pPr indent="-279400" lvl="0" marL="457200" rtl="0" algn="l">
              <a:lnSpc>
                <a:spcPct val="110000"/>
              </a:lnSpc>
              <a:spcBef>
                <a:spcPts val="500"/>
              </a:spcBef>
              <a:spcAft>
                <a:spcPts val="0"/>
              </a:spcAft>
              <a:buClr>
                <a:schemeClr val="dk2"/>
              </a:buClr>
              <a:buSzPts val="800"/>
              <a:buFont typeface="Open Sans"/>
              <a:buChar char="•"/>
            </a:pPr>
            <a:r>
              <a:rPr lang="en-ZA" sz="800">
                <a:solidFill>
                  <a:schemeClr val="dk2"/>
                </a:solidFill>
                <a:latin typeface="Open Sans"/>
                <a:ea typeface="Open Sans"/>
                <a:cs typeface="Open Sans"/>
                <a:sym typeface="Open Sans"/>
              </a:rPr>
              <a:t>Answer each question and score each response based on its potential to limit the effectiveness of the policy</a:t>
            </a:r>
            <a:endParaRPr sz="800">
              <a:solidFill>
                <a:schemeClr val="dk2"/>
              </a:solidFill>
              <a:latin typeface="Open Sans"/>
              <a:ea typeface="Open Sans"/>
              <a:cs typeface="Open Sans"/>
              <a:sym typeface="Open Sans"/>
            </a:endParaRPr>
          </a:p>
        </p:txBody>
      </p:sp>
      <p:pic>
        <p:nvPicPr>
          <p:cNvPr id="1560" name="Google Shape;1560;p77">
            <a:hlinkClick r:id="rId7"/>
          </p:cNvPr>
          <p:cNvPicPr preferRelativeResize="0"/>
          <p:nvPr/>
        </p:nvPicPr>
        <p:blipFill rotWithShape="1">
          <a:blip r:embed="rId8">
            <a:alphaModFix/>
          </a:blip>
          <a:srcRect b="0" l="0" r="0" t="0"/>
          <a:stretch/>
        </p:blipFill>
        <p:spPr>
          <a:xfrm>
            <a:off x="5613649" y="4124300"/>
            <a:ext cx="981600" cy="411300"/>
          </a:xfrm>
          <a:prstGeom prst="roundRect">
            <a:avLst>
              <a:gd fmla="val 16667" name="adj"/>
            </a:avLst>
          </a:prstGeom>
          <a:noFill/>
          <a:ln>
            <a:noFill/>
          </a:ln>
        </p:spPr>
      </p:pic>
      <p:sp>
        <p:nvSpPr>
          <p:cNvPr id="1561" name="Google Shape;1561;p77">
            <a:hlinkClick action="ppaction://hlinksldjump" r:id="rId9"/>
          </p:cNvPr>
          <p:cNvSpPr txBox="1"/>
          <p:nvPr/>
        </p:nvSpPr>
        <p:spPr>
          <a:xfrm>
            <a:off x="4657826" y="4134055"/>
            <a:ext cx="763500" cy="391800"/>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90000"/>
              </a:lnSpc>
              <a:spcBef>
                <a:spcPts val="0"/>
              </a:spcBef>
              <a:spcAft>
                <a:spcPts val="0"/>
              </a:spcAft>
              <a:buClr>
                <a:srgbClr val="09294E"/>
              </a:buClr>
              <a:buSzPts val="900"/>
              <a:buFont typeface="Arial"/>
              <a:buNone/>
            </a:pPr>
            <a:r>
              <a:rPr lang="en-ZA" sz="900">
                <a:solidFill>
                  <a:schemeClr val="lt1"/>
                </a:solidFill>
                <a:latin typeface="Open Sans"/>
                <a:ea typeface="Open Sans"/>
                <a:cs typeface="Open Sans"/>
                <a:sym typeface="Open Sans"/>
              </a:rPr>
              <a:t>Table for scoring</a:t>
            </a:r>
            <a:endParaRPr>
              <a:solidFill>
                <a:schemeClr val="lt1"/>
              </a:solidFill>
              <a:latin typeface="Open Sans"/>
              <a:ea typeface="Open Sans"/>
              <a:cs typeface="Open Sans"/>
              <a:sym typeface="Open Sans"/>
            </a:endParaRPr>
          </a:p>
        </p:txBody>
      </p:sp>
      <p:pic>
        <p:nvPicPr>
          <p:cNvPr descr="Research with solid fill" id="1562" name="Google Shape;1562;p77"/>
          <p:cNvPicPr preferRelativeResize="0"/>
          <p:nvPr/>
        </p:nvPicPr>
        <p:blipFill rotWithShape="1">
          <a:blip r:embed="rId10">
            <a:alphaModFix/>
          </a:blip>
          <a:srcRect b="0" l="0" r="0" t="0"/>
          <a:stretch/>
        </p:blipFill>
        <p:spPr>
          <a:xfrm>
            <a:off x="4962222" y="2175226"/>
            <a:ext cx="572700" cy="572700"/>
          </a:xfrm>
          <a:prstGeom prst="rect">
            <a:avLst/>
          </a:prstGeom>
          <a:noFill/>
          <a:ln>
            <a:noFill/>
          </a:ln>
        </p:spPr>
      </p:pic>
    </p:spTree>
  </p:cSld>
  <p:clrMapOvr>
    <a:masterClrMapping/>
  </p:clrMapOvr>
</p:sld>
</file>

<file path=ppt/slides/slide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67" name="Shape 1567"/>
        <p:cNvGrpSpPr/>
        <p:nvPr/>
      </p:nvGrpSpPr>
      <p:grpSpPr>
        <a:xfrm>
          <a:off x="0" y="0"/>
          <a:ext cx="0" cy="0"/>
          <a:chOff x="0" y="0"/>
          <a:chExt cx="0" cy="0"/>
        </a:xfrm>
      </p:grpSpPr>
      <p:sp>
        <p:nvSpPr>
          <p:cNvPr id="1568" name="Google Shape;1568;p78"/>
          <p:cNvSpPr txBox="1"/>
          <p:nvPr>
            <p:ph type="title"/>
          </p:nvPr>
        </p:nvSpPr>
        <p:spPr>
          <a:xfrm>
            <a:off x="311700" y="216425"/>
            <a:ext cx="8520600" cy="5727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None/>
            </a:pPr>
            <a:r>
              <a:rPr lang="en-ZA" sz="2600"/>
              <a:t>8.5 Account for other barriers (2/2)</a:t>
            </a:r>
            <a:endParaRPr sz="2600"/>
          </a:p>
        </p:txBody>
      </p:sp>
      <p:sp>
        <p:nvSpPr>
          <p:cNvPr id="1569" name="Google Shape;1569;p78"/>
          <p:cNvSpPr txBox="1"/>
          <p:nvPr>
            <p:ph idx="4294967295" type="body"/>
          </p:nvPr>
        </p:nvSpPr>
        <p:spPr>
          <a:xfrm>
            <a:off x="762146" y="4697034"/>
            <a:ext cx="681900" cy="153300"/>
          </a:xfrm>
          <a:prstGeom prst="rect">
            <a:avLst/>
          </a:prstGeom>
          <a:solidFill>
            <a:srgbClr val="E7E7E7"/>
          </a:solidFill>
          <a:ln cap="flat" cmpd="sng" w="12700">
            <a:solidFill>
              <a:srgbClr val="BFBFBF"/>
            </a:solidFill>
            <a:prstDash val="solid"/>
            <a:miter lim="800000"/>
            <a:headEnd len="sm" w="sm" type="none"/>
            <a:tailEnd len="sm" w="sm" type="none"/>
          </a:ln>
        </p:spPr>
        <p:txBody>
          <a:bodyPr anchorCtr="0" anchor="ctr" bIns="45700" lIns="91425" spcFirstLastPara="1" rIns="91425" wrap="square" tIns="45700">
            <a:noAutofit/>
          </a:bodyPr>
          <a:lstStyle/>
          <a:p>
            <a:pPr indent="0" lvl="0" marL="0" rtl="0" algn="ctr">
              <a:lnSpc>
                <a:spcPct val="90000"/>
              </a:lnSpc>
              <a:spcBef>
                <a:spcPts val="0"/>
              </a:spcBef>
              <a:spcAft>
                <a:spcPts val="1200"/>
              </a:spcAft>
              <a:buClr>
                <a:srgbClr val="09294E"/>
              </a:buClr>
              <a:buSzPts val="800"/>
              <a:buNone/>
            </a:pPr>
            <a:r>
              <a:rPr lang="en-ZA" sz="800"/>
              <a:t>Chapter 7</a:t>
            </a:r>
            <a:endParaRPr sz="800"/>
          </a:p>
        </p:txBody>
      </p:sp>
      <p:sp>
        <p:nvSpPr>
          <p:cNvPr id="1570" name="Google Shape;1570;p78"/>
          <p:cNvSpPr txBox="1"/>
          <p:nvPr>
            <p:ph idx="4294967295" type="body"/>
          </p:nvPr>
        </p:nvSpPr>
        <p:spPr>
          <a:xfrm>
            <a:off x="2307903" y="4697034"/>
            <a:ext cx="685800" cy="153300"/>
          </a:xfrm>
          <a:prstGeom prst="rect">
            <a:avLst/>
          </a:prstGeom>
          <a:solidFill>
            <a:srgbClr val="E7E7E7"/>
          </a:solidFill>
          <a:ln cap="flat" cmpd="sng" w="12700">
            <a:solidFill>
              <a:srgbClr val="BFBFBF"/>
            </a:solidFill>
            <a:prstDash val="solid"/>
            <a:miter lim="800000"/>
            <a:headEnd len="sm" w="sm" type="none"/>
            <a:tailEnd len="sm" w="sm" type="none"/>
          </a:ln>
        </p:spPr>
        <p:txBody>
          <a:bodyPr anchorCtr="0" anchor="ctr" bIns="45700" lIns="91425" spcFirstLastPara="1" rIns="91425" wrap="square" tIns="45700">
            <a:noAutofit/>
          </a:bodyPr>
          <a:lstStyle/>
          <a:p>
            <a:pPr indent="0" lvl="0" marL="0" rtl="0" algn="l">
              <a:lnSpc>
                <a:spcPct val="90000"/>
              </a:lnSpc>
              <a:spcBef>
                <a:spcPts val="0"/>
              </a:spcBef>
              <a:spcAft>
                <a:spcPts val="1200"/>
              </a:spcAft>
              <a:buClr>
                <a:srgbClr val="09294E"/>
              </a:buClr>
              <a:buSzPts val="800"/>
              <a:buNone/>
            </a:pPr>
            <a:r>
              <a:rPr lang="en-ZA" sz="800"/>
              <a:t>Chapter 9</a:t>
            </a:r>
            <a:endParaRPr sz="800"/>
          </a:p>
        </p:txBody>
      </p:sp>
      <p:sp>
        <p:nvSpPr>
          <p:cNvPr id="1571" name="Google Shape;1571;p78"/>
          <p:cNvSpPr txBox="1"/>
          <p:nvPr>
            <p:ph idx="4294967295" type="body"/>
          </p:nvPr>
        </p:nvSpPr>
        <p:spPr>
          <a:xfrm>
            <a:off x="1535024" y="4697034"/>
            <a:ext cx="681900" cy="153300"/>
          </a:xfrm>
          <a:prstGeom prst="rect">
            <a:avLst/>
          </a:prstGeom>
          <a:solidFill>
            <a:srgbClr val="E7E7E7"/>
          </a:solidFill>
          <a:ln cap="flat" cmpd="sng" w="12700">
            <a:solidFill>
              <a:srgbClr val="BFBFBF"/>
            </a:solidFill>
            <a:prstDash val="solid"/>
            <a:miter lim="800000"/>
            <a:headEnd len="sm" w="sm" type="none"/>
            <a:tailEnd len="sm" w="sm" type="none"/>
          </a:ln>
        </p:spPr>
        <p:txBody>
          <a:bodyPr anchorCtr="0" anchor="ctr" bIns="45700" lIns="91425" spcFirstLastPara="1" rIns="91425" wrap="square" tIns="45700">
            <a:noAutofit/>
          </a:bodyPr>
          <a:lstStyle/>
          <a:p>
            <a:pPr indent="0" lvl="0" marL="0" rtl="0" algn="ctr">
              <a:lnSpc>
                <a:spcPct val="90000"/>
              </a:lnSpc>
              <a:spcBef>
                <a:spcPts val="0"/>
              </a:spcBef>
              <a:spcAft>
                <a:spcPts val="1200"/>
              </a:spcAft>
              <a:buClr>
                <a:srgbClr val="09294E"/>
              </a:buClr>
              <a:buSzPts val="800"/>
              <a:buNone/>
            </a:pPr>
            <a:r>
              <a:rPr lang="en-ZA" sz="800"/>
              <a:t>Chapter 8</a:t>
            </a:r>
            <a:endParaRPr sz="800"/>
          </a:p>
        </p:txBody>
      </p:sp>
      <p:sp>
        <p:nvSpPr>
          <p:cNvPr id="1572" name="Google Shape;1572;p78">
            <a:hlinkClick action="ppaction://hlinksldjump" r:id="rId3"/>
          </p:cNvPr>
          <p:cNvSpPr/>
          <p:nvPr/>
        </p:nvSpPr>
        <p:spPr>
          <a:xfrm>
            <a:off x="771625" y="4697034"/>
            <a:ext cx="672600" cy="1533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800">
              <a:solidFill>
                <a:schemeClr val="lt1"/>
              </a:solidFill>
              <a:latin typeface="Open Sans"/>
              <a:ea typeface="Open Sans"/>
              <a:cs typeface="Open Sans"/>
              <a:sym typeface="Open Sans"/>
            </a:endParaRPr>
          </a:p>
        </p:txBody>
      </p:sp>
      <p:sp>
        <p:nvSpPr>
          <p:cNvPr id="1573" name="Google Shape;1573;p78">
            <a:hlinkClick action="ppaction://hlinksldjump" r:id="rId4"/>
          </p:cNvPr>
          <p:cNvSpPr/>
          <p:nvPr/>
        </p:nvSpPr>
        <p:spPr>
          <a:xfrm>
            <a:off x="1531249" y="4697034"/>
            <a:ext cx="681900" cy="1533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sp>
        <p:nvSpPr>
          <p:cNvPr id="1574" name="Google Shape;1574;p78">
            <a:hlinkClick action="ppaction://hlinksldjump" r:id="rId5"/>
          </p:cNvPr>
          <p:cNvSpPr/>
          <p:nvPr/>
        </p:nvSpPr>
        <p:spPr>
          <a:xfrm>
            <a:off x="2300352" y="4697034"/>
            <a:ext cx="681900" cy="1533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sp>
        <p:nvSpPr>
          <p:cNvPr id="1575" name="Google Shape;1575;p78"/>
          <p:cNvSpPr/>
          <p:nvPr/>
        </p:nvSpPr>
        <p:spPr>
          <a:xfrm>
            <a:off x="995075" y="1074675"/>
            <a:ext cx="1479315" cy="912020"/>
          </a:xfrm>
          <a:custGeom>
            <a:rect b="b" l="l" r="r" t="t"/>
            <a:pathLst>
              <a:path extrusionOk="0" h="854351" w="1248367">
                <a:moveTo>
                  <a:pt x="0" y="85435"/>
                </a:moveTo>
                <a:cubicBezTo>
                  <a:pt x="0" y="38251"/>
                  <a:pt x="38251" y="0"/>
                  <a:pt x="85435" y="0"/>
                </a:cubicBezTo>
                <a:lnTo>
                  <a:pt x="1162932" y="0"/>
                </a:lnTo>
                <a:cubicBezTo>
                  <a:pt x="1210116" y="0"/>
                  <a:pt x="1248367" y="38251"/>
                  <a:pt x="1248367" y="85435"/>
                </a:cubicBezTo>
                <a:lnTo>
                  <a:pt x="1248367" y="768916"/>
                </a:lnTo>
                <a:cubicBezTo>
                  <a:pt x="1248367" y="816100"/>
                  <a:pt x="1210116" y="854351"/>
                  <a:pt x="1162932" y="854351"/>
                </a:cubicBezTo>
                <a:lnTo>
                  <a:pt x="85435" y="854351"/>
                </a:lnTo>
                <a:cubicBezTo>
                  <a:pt x="38251" y="854351"/>
                  <a:pt x="0" y="816100"/>
                  <a:pt x="0" y="768916"/>
                </a:cubicBezTo>
                <a:lnTo>
                  <a:pt x="0" y="85435"/>
                </a:lnTo>
                <a:close/>
              </a:path>
            </a:pathLst>
          </a:custGeom>
          <a:solidFill>
            <a:schemeClr val="lt2"/>
          </a:solidFill>
          <a:ln cap="flat" cmpd="sng" w="9525">
            <a:solidFill>
              <a:srgbClr val="A5A5A5"/>
            </a:solidFill>
            <a:prstDash val="solid"/>
            <a:miter lim="800000"/>
            <a:headEnd len="sm" w="sm" type="none"/>
            <a:tailEnd len="sm" w="sm" type="none"/>
          </a:ln>
        </p:spPr>
        <p:txBody>
          <a:bodyPr anchorCtr="0" anchor="ctr" bIns="74550" lIns="74550" spcFirstLastPara="1" rIns="74550" wrap="square" tIns="74550">
            <a:noAutofit/>
          </a:bodyPr>
          <a:lstStyle/>
          <a:p>
            <a:pPr indent="0" lvl="0" marL="0" marR="0" rtl="0" algn="ctr">
              <a:lnSpc>
                <a:spcPct val="90000"/>
              </a:lnSpc>
              <a:spcBef>
                <a:spcPts val="0"/>
              </a:spcBef>
              <a:spcAft>
                <a:spcPts val="0"/>
              </a:spcAft>
              <a:buNone/>
            </a:pPr>
            <a:r>
              <a:rPr lang="en-ZA" sz="800">
                <a:solidFill>
                  <a:srgbClr val="3F3F3F"/>
                </a:solidFill>
                <a:latin typeface="Open Sans"/>
                <a:ea typeface="Open Sans"/>
                <a:cs typeface="Open Sans"/>
                <a:sym typeface="Open Sans"/>
              </a:rPr>
              <a:t>Estimate the maximum implementation potential of the policy</a:t>
            </a:r>
            <a:endParaRPr sz="800">
              <a:solidFill>
                <a:srgbClr val="3F3F3F"/>
              </a:solidFill>
              <a:latin typeface="Open Sans"/>
              <a:ea typeface="Open Sans"/>
              <a:cs typeface="Open Sans"/>
              <a:sym typeface="Open Sans"/>
            </a:endParaRPr>
          </a:p>
        </p:txBody>
      </p:sp>
      <p:sp>
        <p:nvSpPr>
          <p:cNvPr id="1576" name="Google Shape;1576;p78"/>
          <p:cNvSpPr/>
          <p:nvPr/>
        </p:nvSpPr>
        <p:spPr>
          <a:xfrm>
            <a:off x="2875612" y="1074675"/>
            <a:ext cx="1479315" cy="912020"/>
          </a:xfrm>
          <a:custGeom>
            <a:rect b="b" l="l" r="r" t="t"/>
            <a:pathLst>
              <a:path extrusionOk="0" h="854351" w="1248367">
                <a:moveTo>
                  <a:pt x="0" y="85435"/>
                </a:moveTo>
                <a:cubicBezTo>
                  <a:pt x="0" y="38251"/>
                  <a:pt x="38251" y="0"/>
                  <a:pt x="85435" y="0"/>
                </a:cubicBezTo>
                <a:lnTo>
                  <a:pt x="1162932" y="0"/>
                </a:lnTo>
                <a:cubicBezTo>
                  <a:pt x="1210116" y="0"/>
                  <a:pt x="1248367" y="38251"/>
                  <a:pt x="1248367" y="85435"/>
                </a:cubicBezTo>
                <a:lnTo>
                  <a:pt x="1248367" y="768916"/>
                </a:lnTo>
                <a:cubicBezTo>
                  <a:pt x="1248367" y="816100"/>
                  <a:pt x="1210116" y="854351"/>
                  <a:pt x="1162932" y="854351"/>
                </a:cubicBezTo>
                <a:lnTo>
                  <a:pt x="85435" y="854351"/>
                </a:lnTo>
                <a:cubicBezTo>
                  <a:pt x="38251" y="854351"/>
                  <a:pt x="0" y="816100"/>
                  <a:pt x="0" y="768916"/>
                </a:cubicBezTo>
                <a:lnTo>
                  <a:pt x="0" y="85435"/>
                </a:lnTo>
                <a:close/>
              </a:path>
            </a:pathLst>
          </a:custGeom>
          <a:solidFill>
            <a:schemeClr val="lt2"/>
          </a:solidFill>
          <a:ln cap="flat" cmpd="sng" w="9525">
            <a:solidFill>
              <a:srgbClr val="A5A5A5"/>
            </a:solidFill>
            <a:prstDash val="solid"/>
            <a:miter lim="800000"/>
            <a:headEnd len="sm" w="sm" type="none"/>
            <a:tailEnd len="sm" w="sm" type="none"/>
          </a:ln>
        </p:spPr>
        <p:txBody>
          <a:bodyPr anchorCtr="0" anchor="ctr" bIns="74550" lIns="74550" spcFirstLastPara="1" rIns="74550" wrap="square" tIns="74550">
            <a:noAutofit/>
          </a:bodyPr>
          <a:lstStyle/>
          <a:p>
            <a:pPr indent="0" lvl="0" marL="0" marR="0" rtl="0" algn="ctr">
              <a:lnSpc>
                <a:spcPct val="90000"/>
              </a:lnSpc>
              <a:spcBef>
                <a:spcPts val="0"/>
              </a:spcBef>
              <a:spcAft>
                <a:spcPts val="0"/>
              </a:spcAft>
              <a:buNone/>
            </a:pPr>
            <a:r>
              <a:rPr lang="en-ZA" sz="800">
                <a:solidFill>
                  <a:schemeClr val="dk2"/>
                </a:solidFill>
                <a:latin typeface="Open Sans"/>
                <a:ea typeface="Open Sans"/>
                <a:cs typeface="Open Sans"/>
                <a:sym typeface="Open Sans"/>
              </a:rPr>
              <a:t>Refine the implementation potential bated on policy design characteristics and national circumstances</a:t>
            </a:r>
            <a:endParaRPr sz="800">
              <a:solidFill>
                <a:schemeClr val="dk2"/>
              </a:solidFill>
              <a:latin typeface="Open Sans"/>
              <a:ea typeface="Open Sans"/>
              <a:cs typeface="Open Sans"/>
              <a:sym typeface="Open Sans"/>
            </a:endParaRPr>
          </a:p>
        </p:txBody>
      </p:sp>
      <p:sp>
        <p:nvSpPr>
          <p:cNvPr id="1577" name="Google Shape;1577;p78"/>
          <p:cNvSpPr/>
          <p:nvPr/>
        </p:nvSpPr>
        <p:spPr>
          <a:xfrm>
            <a:off x="6636687" y="1074675"/>
            <a:ext cx="1479315" cy="912020"/>
          </a:xfrm>
          <a:custGeom>
            <a:rect b="b" l="l" r="r" t="t"/>
            <a:pathLst>
              <a:path extrusionOk="0" h="854351" w="1248367">
                <a:moveTo>
                  <a:pt x="0" y="85435"/>
                </a:moveTo>
                <a:cubicBezTo>
                  <a:pt x="0" y="38251"/>
                  <a:pt x="38251" y="0"/>
                  <a:pt x="85435" y="0"/>
                </a:cubicBezTo>
                <a:lnTo>
                  <a:pt x="1162932" y="0"/>
                </a:lnTo>
                <a:cubicBezTo>
                  <a:pt x="1210116" y="0"/>
                  <a:pt x="1248367" y="38251"/>
                  <a:pt x="1248367" y="85435"/>
                </a:cubicBezTo>
                <a:lnTo>
                  <a:pt x="1248367" y="768916"/>
                </a:lnTo>
                <a:cubicBezTo>
                  <a:pt x="1248367" y="816100"/>
                  <a:pt x="1210116" y="854351"/>
                  <a:pt x="1162932" y="854351"/>
                </a:cubicBezTo>
                <a:lnTo>
                  <a:pt x="85435" y="854351"/>
                </a:lnTo>
                <a:cubicBezTo>
                  <a:pt x="38251" y="854351"/>
                  <a:pt x="0" y="816100"/>
                  <a:pt x="0" y="768916"/>
                </a:cubicBezTo>
                <a:lnTo>
                  <a:pt x="0" y="85435"/>
                </a:lnTo>
                <a:close/>
              </a:path>
            </a:pathLst>
          </a:custGeom>
          <a:solidFill>
            <a:schemeClr val="lt2"/>
          </a:solidFill>
          <a:ln cap="flat" cmpd="sng" w="28575">
            <a:solidFill>
              <a:schemeClr val="accent1"/>
            </a:solidFill>
            <a:prstDash val="solid"/>
            <a:miter lim="800000"/>
            <a:headEnd len="sm" w="sm" type="none"/>
            <a:tailEnd len="sm" w="sm" type="none"/>
          </a:ln>
        </p:spPr>
        <p:txBody>
          <a:bodyPr anchorCtr="0" anchor="ctr" bIns="74550" lIns="74550" spcFirstLastPara="1" rIns="74550" wrap="square" tIns="74550">
            <a:noAutofit/>
          </a:bodyPr>
          <a:lstStyle/>
          <a:p>
            <a:pPr indent="0" lvl="0" marL="0" marR="0" rtl="0" algn="ctr">
              <a:lnSpc>
                <a:spcPct val="90000"/>
              </a:lnSpc>
              <a:spcBef>
                <a:spcPts val="0"/>
              </a:spcBef>
              <a:spcAft>
                <a:spcPts val="0"/>
              </a:spcAft>
              <a:buNone/>
            </a:pPr>
            <a:r>
              <a:rPr lang="en-ZA" sz="800">
                <a:solidFill>
                  <a:schemeClr val="dk2"/>
                </a:solidFill>
                <a:latin typeface="Open Sans"/>
                <a:ea typeface="Open Sans"/>
                <a:cs typeface="Open Sans"/>
                <a:sym typeface="Open Sans"/>
              </a:rPr>
              <a:t>Refine the implementation potential based on other barriers</a:t>
            </a:r>
            <a:endParaRPr sz="800">
              <a:solidFill>
                <a:schemeClr val="dk2"/>
              </a:solidFill>
              <a:latin typeface="Open Sans"/>
              <a:ea typeface="Open Sans"/>
              <a:cs typeface="Open Sans"/>
              <a:sym typeface="Open Sans"/>
            </a:endParaRPr>
          </a:p>
        </p:txBody>
      </p:sp>
      <p:sp>
        <p:nvSpPr>
          <p:cNvPr id="1578" name="Google Shape;1578;p78"/>
          <p:cNvSpPr/>
          <p:nvPr/>
        </p:nvSpPr>
        <p:spPr>
          <a:xfrm>
            <a:off x="2531739" y="1368818"/>
            <a:ext cx="284502" cy="262382"/>
          </a:xfrm>
          <a:custGeom>
            <a:rect b="b" l="l" r="r" t="t"/>
            <a:pathLst>
              <a:path extrusionOk="0" h="309595" w="264653">
                <a:moveTo>
                  <a:pt x="0" y="61919"/>
                </a:moveTo>
                <a:lnTo>
                  <a:pt x="132327" y="61919"/>
                </a:lnTo>
                <a:lnTo>
                  <a:pt x="132327" y="0"/>
                </a:lnTo>
                <a:lnTo>
                  <a:pt x="264653" y="154798"/>
                </a:lnTo>
                <a:lnTo>
                  <a:pt x="132327" y="309595"/>
                </a:lnTo>
                <a:lnTo>
                  <a:pt x="132327" y="247676"/>
                </a:lnTo>
                <a:lnTo>
                  <a:pt x="0" y="247676"/>
                </a:lnTo>
                <a:lnTo>
                  <a:pt x="0" y="61919"/>
                </a:lnTo>
                <a:close/>
              </a:path>
            </a:pathLst>
          </a:custGeom>
          <a:solidFill>
            <a:schemeClr val="lt2"/>
          </a:solidFill>
          <a:ln>
            <a:noFill/>
          </a:ln>
        </p:spPr>
        <p:txBody>
          <a:bodyPr anchorCtr="0" anchor="ctr" bIns="61900" lIns="0" spcFirstLastPara="1" rIns="79375" wrap="square" tIns="61900">
            <a:noAutofit/>
          </a:bodyPr>
          <a:lstStyle/>
          <a:p>
            <a:pPr indent="0" lvl="0" marL="0" marR="0" rtl="0" algn="ctr">
              <a:lnSpc>
                <a:spcPct val="90000"/>
              </a:lnSpc>
              <a:spcBef>
                <a:spcPts val="0"/>
              </a:spcBef>
              <a:spcAft>
                <a:spcPts val="0"/>
              </a:spcAft>
              <a:buClr>
                <a:srgbClr val="000000"/>
              </a:buClr>
              <a:buSzPts val="1400"/>
              <a:buFont typeface="Arial"/>
              <a:buNone/>
            </a:pPr>
            <a:r>
              <a:t/>
            </a:r>
            <a:endParaRPr sz="1400">
              <a:solidFill>
                <a:srgbClr val="FFFFFF"/>
              </a:solidFill>
              <a:latin typeface="Arial"/>
              <a:ea typeface="Arial"/>
              <a:cs typeface="Arial"/>
              <a:sym typeface="Arial"/>
            </a:endParaRPr>
          </a:p>
        </p:txBody>
      </p:sp>
      <p:sp>
        <p:nvSpPr>
          <p:cNvPr id="1579" name="Google Shape;1579;p78"/>
          <p:cNvSpPr/>
          <p:nvPr/>
        </p:nvSpPr>
        <p:spPr>
          <a:xfrm>
            <a:off x="4417538" y="1368818"/>
            <a:ext cx="284502" cy="262382"/>
          </a:xfrm>
          <a:custGeom>
            <a:rect b="b" l="l" r="r" t="t"/>
            <a:pathLst>
              <a:path extrusionOk="0" h="309595" w="264653">
                <a:moveTo>
                  <a:pt x="0" y="61919"/>
                </a:moveTo>
                <a:lnTo>
                  <a:pt x="132327" y="61919"/>
                </a:lnTo>
                <a:lnTo>
                  <a:pt x="132327" y="0"/>
                </a:lnTo>
                <a:lnTo>
                  <a:pt x="264653" y="154798"/>
                </a:lnTo>
                <a:lnTo>
                  <a:pt x="132327" y="309595"/>
                </a:lnTo>
                <a:lnTo>
                  <a:pt x="132327" y="247676"/>
                </a:lnTo>
                <a:lnTo>
                  <a:pt x="0" y="247676"/>
                </a:lnTo>
                <a:lnTo>
                  <a:pt x="0" y="61919"/>
                </a:lnTo>
                <a:close/>
              </a:path>
            </a:pathLst>
          </a:custGeom>
          <a:solidFill>
            <a:schemeClr val="lt2"/>
          </a:solidFill>
          <a:ln>
            <a:noFill/>
          </a:ln>
        </p:spPr>
        <p:txBody>
          <a:bodyPr anchorCtr="0" anchor="ctr" bIns="61900" lIns="0" spcFirstLastPara="1" rIns="79375" wrap="square" tIns="61900">
            <a:noAutofit/>
          </a:bodyPr>
          <a:lstStyle/>
          <a:p>
            <a:pPr indent="0" lvl="0" marL="0" marR="0" rtl="0" algn="ctr">
              <a:lnSpc>
                <a:spcPct val="90000"/>
              </a:lnSpc>
              <a:spcBef>
                <a:spcPts val="0"/>
              </a:spcBef>
              <a:spcAft>
                <a:spcPts val="0"/>
              </a:spcAft>
              <a:buClr>
                <a:srgbClr val="000000"/>
              </a:buClr>
              <a:buSzPts val="1400"/>
              <a:buFont typeface="Arial"/>
              <a:buNone/>
            </a:pPr>
            <a:r>
              <a:t/>
            </a:r>
            <a:endParaRPr sz="1400">
              <a:solidFill>
                <a:srgbClr val="FFFFFF"/>
              </a:solidFill>
              <a:latin typeface="Arial"/>
              <a:ea typeface="Arial"/>
              <a:cs typeface="Arial"/>
              <a:sym typeface="Arial"/>
            </a:endParaRPr>
          </a:p>
        </p:txBody>
      </p:sp>
      <p:sp>
        <p:nvSpPr>
          <p:cNvPr id="1580" name="Google Shape;1580;p78"/>
          <p:cNvSpPr/>
          <p:nvPr/>
        </p:nvSpPr>
        <p:spPr>
          <a:xfrm>
            <a:off x="6303337" y="1368818"/>
            <a:ext cx="284502" cy="262382"/>
          </a:xfrm>
          <a:custGeom>
            <a:rect b="b" l="l" r="r" t="t"/>
            <a:pathLst>
              <a:path extrusionOk="0" h="309595" w="264653">
                <a:moveTo>
                  <a:pt x="0" y="61919"/>
                </a:moveTo>
                <a:lnTo>
                  <a:pt x="132327" y="61919"/>
                </a:lnTo>
                <a:lnTo>
                  <a:pt x="132327" y="0"/>
                </a:lnTo>
                <a:lnTo>
                  <a:pt x="264653" y="154798"/>
                </a:lnTo>
                <a:lnTo>
                  <a:pt x="132327" y="309595"/>
                </a:lnTo>
                <a:lnTo>
                  <a:pt x="132327" y="247676"/>
                </a:lnTo>
                <a:lnTo>
                  <a:pt x="0" y="247676"/>
                </a:lnTo>
                <a:lnTo>
                  <a:pt x="0" y="61919"/>
                </a:lnTo>
                <a:close/>
              </a:path>
            </a:pathLst>
          </a:custGeom>
          <a:solidFill>
            <a:schemeClr val="lt2"/>
          </a:solidFill>
          <a:ln>
            <a:noFill/>
          </a:ln>
        </p:spPr>
        <p:txBody>
          <a:bodyPr anchorCtr="0" anchor="ctr" bIns="61900" lIns="0" spcFirstLastPara="1" rIns="79375" wrap="square" tIns="61900">
            <a:noAutofit/>
          </a:bodyPr>
          <a:lstStyle/>
          <a:p>
            <a:pPr indent="0" lvl="0" marL="0" marR="0" rtl="0" algn="ctr">
              <a:lnSpc>
                <a:spcPct val="90000"/>
              </a:lnSpc>
              <a:spcBef>
                <a:spcPts val="0"/>
              </a:spcBef>
              <a:spcAft>
                <a:spcPts val="0"/>
              </a:spcAft>
              <a:buClr>
                <a:srgbClr val="000000"/>
              </a:buClr>
              <a:buSzPts val="1400"/>
              <a:buFont typeface="Arial"/>
              <a:buNone/>
            </a:pPr>
            <a:r>
              <a:t/>
            </a:r>
            <a:endParaRPr sz="1400">
              <a:solidFill>
                <a:srgbClr val="FFFFFF"/>
              </a:solidFill>
              <a:latin typeface="Arial"/>
              <a:ea typeface="Arial"/>
              <a:cs typeface="Arial"/>
              <a:sym typeface="Arial"/>
            </a:endParaRPr>
          </a:p>
        </p:txBody>
      </p:sp>
      <p:sp>
        <p:nvSpPr>
          <p:cNvPr id="1581" name="Google Shape;1581;p78"/>
          <p:cNvSpPr/>
          <p:nvPr/>
        </p:nvSpPr>
        <p:spPr>
          <a:xfrm>
            <a:off x="4756150" y="1074675"/>
            <a:ext cx="1479315" cy="912020"/>
          </a:xfrm>
          <a:custGeom>
            <a:rect b="b" l="l" r="r" t="t"/>
            <a:pathLst>
              <a:path extrusionOk="0" h="854351" w="1248367">
                <a:moveTo>
                  <a:pt x="0" y="85435"/>
                </a:moveTo>
                <a:cubicBezTo>
                  <a:pt x="0" y="38251"/>
                  <a:pt x="38251" y="0"/>
                  <a:pt x="85435" y="0"/>
                </a:cubicBezTo>
                <a:lnTo>
                  <a:pt x="1162932" y="0"/>
                </a:lnTo>
                <a:cubicBezTo>
                  <a:pt x="1210116" y="0"/>
                  <a:pt x="1248367" y="38251"/>
                  <a:pt x="1248367" y="85435"/>
                </a:cubicBezTo>
                <a:lnTo>
                  <a:pt x="1248367" y="768916"/>
                </a:lnTo>
                <a:cubicBezTo>
                  <a:pt x="1248367" y="816100"/>
                  <a:pt x="1210116" y="854351"/>
                  <a:pt x="1162932" y="854351"/>
                </a:cubicBezTo>
                <a:lnTo>
                  <a:pt x="85435" y="854351"/>
                </a:lnTo>
                <a:cubicBezTo>
                  <a:pt x="38251" y="854351"/>
                  <a:pt x="0" y="816100"/>
                  <a:pt x="0" y="768916"/>
                </a:cubicBezTo>
                <a:lnTo>
                  <a:pt x="0" y="85435"/>
                </a:lnTo>
                <a:close/>
              </a:path>
            </a:pathLst>
          </a:custGeom>
          <a:solidFill>
            <a:schemeClr val="lt2"/>
          </a:solidFill>
          <a:ln cap="flat" cmpd="sng" w="12700">
            <a:solidFill>
              <a:srgbClr val="A5A5A5"/>
            </a:solidFill>
            <a:prstDash val="solid"/>
            <a:miter lim="800000"/>
            <a:headEnd len="sm" w="sm" type="none"/>
            <a:tailEnd len="sm" w="sm" type="none"/>
          </a:ln>
        </p:spPr>
        <p:txBody>
          <a:bodyPr anchorCtr="0" anchor="ctr" bIns="74550" lIns="74550" spcFirstLastPara="1" rIns="74550" wrap="square" tIns="74550">
            <a:noAutofit/>
          </a:bodyPr>
          <a:lstStyle/>
          <a:p>
            <a:pPr indent="0" lvl="0" marL="0" marR="0" rtl="0" algn="ctr">
              <a:lnSpc>
                <a:spcPct val="90000"/>
              </a:lnSpc>
              <a:spcBef>
                <a:spcPts val="0"/>
              </a:spcBef>
              <a:spcAft>
                <a:spcPts val="0"/>
              </a:spcAft>
              <a:buNone/>
            </a:pPr>
            <a:r>
              <a:rPr lang="en-ZA" sz="800">
                <a:solidFill>
                  <a:schemeClr val="dk2"/>
                </a:solidFill>
                <a:latin typeface="Open Sans"/>
                <a:ea typeface="Open Sans"/>
                <a:cs typeface="Open Sans"/>
                <a:sym typeface="Open Sans"/>
              </a:rPr>
              <a:t>Refine the implementation potential based on financial feasibility</a:t>
            </a:r>
            <a:endParaRPr sz="800">
              <a:solidFill>
                <a:schemeClr val="dk2"/>
              </a:solidFill>
              <a:latin typeface="Open Sans"/>
              <a:ea typeface="Open Sans"/>
              <a:cs typeface="Open Sans"/>
              <a:sym typeface="Open Sans"/>
            </a:endParaRPr>
          </a:p>
        </p:txBody>
      </p:sp>
      <p:sp>
        <p:nvSpPr>
          <p:cNvPr id="1582" name="Google Shape;1582;p78"/>
          <p:cNvSpPr txBox="1"/>
          <p:nvPr/>
        </p:nvSpPr>
        <p:spPr>
          <a:xfrm>
            <a:off x="704575" y="2590200"/>
            <a:ext cx="3093600" cy="57270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1000"/>
              </a:spcBef>
              <a:spcAft>
                <a:spcPts val="0"/>
              </a:spcAft>
              <a:buNone/>
            </a:pPr>
            <a:r>
              <a:rPr lang="en-ZA" sz="1200">
                <a:solidFill>
                  <a:schemeClr val="lt1"/>
                </a:solidFill>
                <a:highlight>
                  <a:schemeClr val="dk2"/>
                </a:highlight>
                <a:latin typeface="Open Sans"/>
                <a:ea typeface="Open Sans"/>
                <a:cs typeface="Open Sans"/>
                <a:sym typeface="Open Sans"/>
              </a:rPr>
              <a:t>Step 2: </a:t>
            </a:r>
            <a:r>
              <a:rPr lang="en-ZA" sz="1200">
                <a:solidFill>
                  <a:schemeClr val="lt1"/>
                </a:solidFill>
                <a:highlight>
                  <a:schemeClr val="dk2"/>
                </a:highlight>
                <a:latin typeface="Open Sans"/>
                <a:ea typeface="Open Sans"/>
                <a:cs typeface="Open Sans"/>
                <a:sym typeface="Open Sans"/>
              </a:rPr>
              <a:t>Evaluate the overall distribution of scores and estimate the effect on implementation potential</a:t>
            </a:r>
            <a:endParaRPr sz="1200">
              <a:solidFill>
                <a:schemeClr val="lt1"/>
              </a:solidFill>
              <a:highlight>
                <a:schemeClr val="dk2"/>
              </a:highlight>
              <a:latin typeface="Open Sans"/>
              <a:ea typeface="Open Sans"/>
              <a:cs typeface="Open Sans"/>
              <a:sym typeface="Open Sans"/>
            </a:endParaRPr>
          </a:p>
          <a:p>
            <a:pPr indent="0" lvl="0" marL="0" rtl="0" algn="l">
              <a:lnSpc>
                <a:spcPct val="115000"/>
              </a:lnSpc>
              <a:spcBef>
                <a:spcPts val="1000"/>
              </a:spcBef>
              <a:spcAft>
                <a:spcPts val="0"/>
              </a:spcAft>
              <a:buNone/>
            </a:pPr>
            <a:r>
              <a:t/>
            </a:r>
            <a:endParaRPr sz="1200">
              <a:solidFill>
                <a:schemeClr val="lt1"/>
              </a:solidFill>
              <a:highlight>
                <a:schemeClr val="dk2"/>
              </a:highlight>
              <a:latin typeface="Open Sans"/>
              <a:ea typeface="Open Sans"/>
              <a:cs typeface="Open Sans"/>
              <a:sym typeface="Open Sans"/>
            </a:endParaRPr>
          </a:p>
          <a:p>
            <a:pPr indent="0" lvl="0" marL="0" rtl="0" algn="l">
              <a:lnSpc>
                <a:spcPct val="115000"/>
              </a:lnSpc>
              <a:spcBef>
                <a:spcPts val="1000"/>
              </a:spcBef>
              <a:spcAft>
                <a:spcPts val="0"/>
              </a:spcAft>
              <a:buNone/>
            </a:pPr>
            <a:r>
              <a:t/>
            </a:r>
            <a:endParaRPr sz="1200">
              <a:solidFill>
                <a:schemeClr val="lt1"/>
              </a:solidFill>
              <a:highlight>
                <a:schemeClr val="dk2"/>
              </a:highlight>
              <a:latin typeface="Open Sans"/>
              <a:ea typeface="Open Sans"/>
              <a:cs typeface="Open Sans"/>
              <a:sym typeface="Open Sans"/>
            </a:endParaRPr>
          </a:p>
          <a:p>
            <a:pPr indent="0" lvl="0" marL="0" rtl="0" algn="l">
              <a:lnSpc>
                <a:spcPct val="115000"/>
              </a:lnSpc>
              <a:spcBef>
                <a:spcPts val="1000"/>
              </a:spcBef>
              <a:spcAft>
                <a:spcPts val="0"/>
              </a:spcAft>
              <a:buNone/>
            </a:pPr>
            <a:r>
              <a:t/>
            </a:r>
            <a:endParaRPr sz="1200">
              <a:solidFill>
                <a:schemeClr val="lt1"/>
              </a:solidFill>
              <a:highlight>
                <a:schemeClr val="dk2"/>
              </a:highlight>
              <a:latin typeface="Open Sans"/>
              <a:ea typeface="Open Sans"/>
              <a:cs typeface="Open Sans"/>
              <a:sym typeface="Open Sans"/>
            </a:endParaRPr>
          </a:p>
          <a:p>
            <a:pPr indent="0" lvl="0" marL="0" rtl="0" algn="l">
              <a:lnSpc>
                <a:spcPct val="115000"/>
              </a:lnSpc>
              <a:spcBef>
                <a:spcPts val="1000"/>
              </a:spcBef>
              <a:spcAft>
                <a:spcPts val="0"/>
              </a:spcAft>
              <a:buNone/>
            </a:pPr>
            <a:r>
              <a:t/>
            </a:r>
            <a:endParaRPr sz="1200">
              <a:solidFill>
                <a:schemeClr val="lt1"/>
              </a:solidFill>
              <a:highlight>
                <a:schemeClr val="dk2"/>
              </a:highlight>
              <a:latin typeface="Open Sans"/>
              <a:ea typeface="Open Sans"/>
              <a:cs typeface="Open Sans"/>
              <a:sym typeface="Open Sans"/>
            </a:endParaRPr>
          </a:p>
        </p:txBody>
      </p:sp>
      <p:pic>
        <p:nvPicPr>
          <p:cNvPr descr="Normal Distribution with solid fill" id="1583" name="Google Shape;1583;p78"/>
          <p:cNvPicPr preferRelativeResize="0"/>
          <p:nvPr/>
        </p:nvPicPr>
        <p:blipFill rotWithShape="1">
          <a:blip r:embed="rId6">
            <a:alphaModFix/>
          </a:blip>
          <a:srcRect b="0" l="0" r="0" t="0"/>
          <a:stretch/>
        </p:blipFill>
        <p:spPr>
          <a:xfrm>
            <a:off x="809503" y="3336826"/>
            <a:ext cx="672600" cy="672600"/>
          </a:xfrm>
          <a:prstGeom prst="rect">
            <a:avLst/>
          </a:prstGeom>
          <a:noFill/>
          <a:ln>
            <a:noFill/>
          </a:ln>
        </p:spPr>
      </p:pic>
      <p:pic>
        <p:nvPicPr>
          <p:cNvPr id="1584" name="Google Shape;1584;p78"/>
          <p:cNvPicPr preferRelativeResize="0"/>
          <p:nvPr/>
        </p:nvPicPr>
        <p:blipFill rotWithShape="1">
          <a:blip r:embed="rId7">
            <a:alphaModFix/>
          </a:blip>
          <a:srcRect b="0" l="0" r="0" t="0"/>
          <a:stretch/>
        </p:blipFill>
        <p:spPr>
          <a:xfrm>
            <a:off x="4195203" y="2382237"/>
            <a:ext cx="2664900" cy="1747800"/>
          </a:xfrm>
          <a:prstGeom prst="rect">
            <a:avLst/>
          </a:prstGeom>
          <a:noFill/>
          <a:ln>
            <a:noFill/>
          </a:ln>
        </p:spPr>
      </p:pic>
      <p:sp>
        <p:nvSpPr>
          <p:cNvPr id="1585" name="Google Shape;1585;p78"/>
          <p:cNvSpPr/>
          <p:nvPr/>
        </p:nvSpPr>
        <p:spPr>
          <a:xfrm>
            <a:off x="6882183" y="2801150"/>
            <a:ext cx="1542900" cy="410700"/>
          </a:xfrm>
          <a:prstGeom prst="wedgeRoundRectCallout">
            <a:avLst>
              <a:gd fmla="val -91448" name="adj1"/>
              <a:gd fmla="val -29034" name="adj2"/>
              <a:gd fmla="val 16667" name="adj3"/>
            </a:avLst>
          </a:prstGeom>
          <a:solidFill>
            <a:schemeClr val="dk2"/>
          </a:solidFill>
          <a:ln cap="flat" cmpd="sng" w="12700">
            <a:solidFill>
              <a:schemeClr val="dk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ZA" sz="600">
                <a:solidFill>
                  <a:srgbClr val="FFFFFF"/>
                </a:solidFill>
                <a:latin typeface="Open Sans"/>
                <a:ea typeface="Open Sans"/>
                <a:cs typeface="Open Sans"/>
                <a:sym typeface="Open Sans"/>
              </a:rPr>
              <a:t>Downward adjustment of implementation potential</a:t>
            </a:r>
            <a:endParaRPr sz="600">
              <a:latin typeface="Open Sans"/>
              <a:ea typeface="Open Sans"/>
              <a:cs typeface="Open Sans"/>
              <a:sym typeface="Open Sans"/>
            </a:endParaRPr>
          </a:p>
        </p:txBody>
      </p:sp>
      <p:sp>
        <p:nvSpPr>
          <p:cNvPr id="1586" name="Google Shape;1586;p78"/>
          <p:cNvSpPr/>
          <p:nvPr/>
        </p:nvSpPr>
        <p:spPr>
          <a:xfrm>
            <a:off x="6876257" y="3483923"/>
            <a:ext cx="1542900" cy="254700"/>
          </a:xfrm>
          <a:prstGeom prst="wedgeRoundRectCallout">
            <a:avLst>
              <a:gd fmla="val -56184" name="adj1"/>
              <a:gd fmla="val 49192" name="adj2"/>
              <a:gd fmla="val 16667" name="adj3"/>
            </a:avLst>
          </a:prstGeom>
          <a:solidFill>
            <a:schemeClr val="lt2"/>
          </a:solidFill>
          <a:ln cap="flat" cmpd="sng" w="12700">
            <a:solidFill>
              <a:schemeClr val="lt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ZA" sz="600">
                <a:solidFill>
                  <a:schemeClr val="dk2"/>
                </a:solidFill>
                <a:latin typeface="Open Sans"/>
                <a:ea typeface="Open Sans"/>
                <a:cs typeface="Open Sans"/>
                <a:sym typeface="Open Sans"/>
              </a:rPr>
              <a:t>Gather more information</a:t>
            </a:r>
            <a:endParaRPr sz="600">
              <a:solidFill>
                <a:schemeClr val="dk2"/>
              </a:solidFill>
              <a:latin typeface="Open Sans"/>
              <a:ea typeface="Open Sans"/>
              <a:cs typeface="Open Sans"/>
              <a:sym typeface="Open Sans"/>
            </a:endParaRPr>
          </a:p>
        </p:txBody>
      </p:sp>
      <p:sp>
        <p:nvSpPr>
          <p:cNvPr id="1587" name="Google Shape;1587;p78"/>
          <p:cNvSpPr/>
          <p:nvPr/>
        </p:nvSpPr>
        <p:spPr>
          <a:xfrm>
            <a:off x="6218135" y="3958299"/>
            <a:ext cx="1542900" cy="343200"/>
          </a:xfrm>
          <a:prstGeom prst="wedgeRoundRectCallout">
            <a:avLst>
              <a:gd fmla="val -46606" name="adj1"/>
              <a:gd fmla="val -97568" name="adj2"/>
              <a:gd fmla="val 16667" name="adj3"/>
            </a:avLst>
          </a:prstGeom>
          <a:solidFill>
            <a:schemeClr val="lt2"/>
          </a:solidFill>
          <a:ln cap="flat" cmpd="sng" w="12700">
            <a:solidFill>
              <a:schemeClr val="lt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ZA" sz="600">
                <a:solidFill>
                  <a:schemeClr val="dk2"/>
                </a:solidFill>
                <a:latin typeface="Open Sans"/>
                <a:ea typeface="Open Sans"/>
                <a:cs typeface="Open Sans"/>
                <a:sym typeface="Open Sans"/>
              </a:rPr>
              <a:t>Barrier is crucial and can render policy ineffective</a:t>
            </a:r>
            <a:endParaRPr sz="600">
              <a:solidFill>
                <a:schemeClr val="dk2"/>
              </a:solidFill>
              <a:latin typeface="Open Sans"/>
              <a:ea typeface="Open Sans"/>
              <a:cs typeface="Open Sans"/>
              <a:sym typeface="Open Sans"/>
            </a:endParaRPr>
          </a:p>
        </p:txBody>
      </p:sp>
      <p:sp>
        <p:nvSpPr>
          <p:cNvPr id="1588" name="Google Shape;1588;p78"/>
          <p:cNvSpPr/>
          <p:nvPr/>
        </p:nvSpPr>
        <p:spPr>
          <a:xfrm>
            <a:off x="8024972" y="3958299"/>
            <a:ext cx="919500" cy="343200"/>
          </a:xfrm>
          <a:prstGeom prst="roundRect">
            <a:avLst>
              <a:gd fmla="val 16667" name="adj"/>
            </a:avLst>
          </a:prstGeom>
          <a:solidFill>
            <a:schemeClr val="accent5"/>
          </a:solidFill>
          <a:ln cap="flat" cmpd="sng" w="12700">
            <a:solidFill>
              <a:srgbClr val="F6D749"/>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ZA" sz="600">
                <a:solidFill>
                  <a:srgbClr val="3F3F3F"/>
                </a:solidFill>
                <a:latin typeface="Open Sans"/>
                <a:ea typeface="Open Sans"/>
                <a:cs typeface="Open Sans"/>
                <a:sym typeface="Open Sans"/>
              </a:rPr>
              <a:t>Reconsider policy design</a:t>
            </a:r>
            <a:endParaRPr sz="600">
              <a:latin typeface="Open Sans"/>
              <a:ea typeface="Open Sans"/>
              <a:cs typeface="Open Sans"/>
              <a:sym typeface="Open Sans"/>
            </a:endParaRPr>
          </a:p>
        </p:txBody>
      </p:sp>
      <p:sp>
        <p:nvSpPr>
          <p:cNvPr id="1589" name="Google Shape;1589;p78"/>
          <p:cNvSpPr/>
          <p:nvPr/>
        </p:nvSpPr>
        <p:spPr>
          <a:xfrm>
            <a:off x="3204899" y="3958299"/>
            <a:ext cx="2336100" cy="343200"/>
          </a:xfrm>
          <a:prstGeom prst="wedgeRoundRectCallout">
            <a:avLst>
              <a:gd fmla="val 55479" name="adj1"/>
              <a:gd fmla="val -101481" name="adj2"/>
              <a:gd fmla="val 16667" name="adj3"/>
            </a:avLst>
          </a:prstGeom>
          <a:solidFill>
            <a:schemeClr val="lt2"/>
          </a:solidFill>
          <a:ln cap="flat" cmpd="sng" w="12700">
            <a:solidFill>
              <a:schemeClr val="lt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ZA" sz="600">
                <a:solidFill>
                  <a:schemeClr val="dk2"/>
                </a:solidFill>
                <a:latin typeface="Open Sans"/>
                <a:ea typeface="Open Sans"/>
                <a:cs typeface="Open Sans"/>
                <a:sym typeface="Open Sans"/>
              </a:rPr>
              <a:t>Estimate (and justify) to what extent the barrier will decrease policy effectiveness</a:t>
            </a:r>
            <a:endParaRPr sz="600">
              <a:solidFill>
                <a:schemeClr val="dk2"/>
              </a:solidFill>
              <a:latin typeface="Open Sans"/>
              <a:ea typeface="Open Sans"/>
              <a:cs typeface="Open Sans"/>
              <a:sym typeface="Open Sans"/>
            </a:endParaRPr>
          </a:p>
        </p:txBody>
      </p:sp>
      <p:cxnSp>
        <p:nvCxnSpPr>
          <p:cNvPr id="1590" name="Google Shape;1590;p78"/>
          <p:cNvCxnSpPr>
            <a:stCxn id="1587" idx="3"/>
            <a:endCxn id="1588" idx="1"/>
          </p:cNvCxnSpPr>
          <p:nvPr/>
        </p:nvCxnSpPr>
        <p:spPr>
          <a:xfrm>
            <a:off x="7761035" y="4129899"/>
            <a:ext cx="264000" cy="0"/>
          </a:xfrm>
          <a:prstGeom prst="straightConnector1">
            <a:avLst/>
          </a:prstGeom>
          <a:noFill/>
          <a:ln cap="flat" cmpd="sng" w="9525">
            <a:solidFill>
              <a:schemeClr val="dk2"/>
            </a:solidFill>
            <a:prstDash val="solid"/>
            <a:round/>
            <a:headEnd len="med" w="med" type="none"/>
            <a:tailEnd len="med" w="med" type="triangle"/>
          </a:ln>
        </p:spPr>
      </p:cxnSp>
      <p:sp>
        <p:nvSpPr>
          <p:cNvPr id="1591" name="Google Shape;1591;p78">
            <a:hlinkClick action="ppaction://hlinksldjump" r:id="rId8"/>
          </p:cNvPr>
          <p:cNvSpPr txBox="1"/>
          <p:nvPr/>
        </p:nvSpPr>
        <p:spPr>
          <a:xfrm>
            <a:off x="3084680" y="4566217"/>
            <a:ext cx="1065600" cy="414900"/>
          </a:xfrm>
          <a:prstGeom prst="rect">
            <a:avLst/>
          </a:prstGeom>
          <a:solidFill>
            <a:schemeClr val="accent1"/>
          </a:solidFill>
          <a:ln cap="flat" cmpd="sng" w="12700">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90000"/>
              </a:lnSpc>
              <a:spcBef>
                <a:spcPts val="0"/>
              </a:spcBef>
              <a:spcAft>
                <a:spcPts val="0"/>
              </a:spcAft>
              <a:buClr>
                <a:srgbClr val="09294E"/>
              </a:buClr>
              <a:buSzPts val="900"/>
              <a:buFont typeface="Arial"/>
              <a:buNone/>
            </a:pPr>
            <a:r>
              <a:rPr lang="en-ZA" sz="900">
                <a:solidFill>
                  <a:schemeClr val="lt1"/>
                </a:solidFill>
              </a:rPr>
              <a:t>Additional considerations</a:t>
            </a:r>
            <a:endParaRPr>
              <a:solidFill>
                <a:schemeClr val="lt1"/>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2" name="Shape 312"/>
        <p:cNvGrpSpPr/>
        <p:nvPr/>
      </p:nvGrpSpPr>
      <p:grpSpPr>
        <a:xfrm>
          <a:off x="0" y="0"/>
          <a:ext cx="0" cy="0"/>
          <a:chOff x="0" y="0"/>
          <a:chExt cx="0" cy="0"/>
        </a:xfrm>
      </p:grpSpPr>
      <p:sp>
        <p:nvSpPr>
          <p:cNvPr id="313" name="Google Shape;313;p34"/>
          <p:cNvSpPr txBox="1"/>
          <p:nvPr/>
        </p:nvSpPr>
        <p:spPr>
          <a:xfrm>
            <a:off x="311700" y="216425"/>
            <a:ext cx="8520600" cy="572700"/>
          </a:xfrm>
          <a:prstGeom prst="rect">
            <a:avLst/>
          </a:prstGeom>
          <a:noFill/>
          <a:ln>
            <a:noFill/>
          </a:ln>
        </p:spPr>
        <p:txBody>
          <a:bodyPr anchorCtr="0" anchor="t" bIns="91425" lIns="91425" spcFirstLastPara="1" rIns="91425" wrap="square" tIns="91425">
            <a:normAutofit/>
          </a:bodyPr>
          <a:lstStyle/>
          <a:p>
            <a:pPr indent="0" lvl="0" marL="0" rtl="0" algn="l">
              <a:spcBef>
                <a:spcPts val="0"/>
              </a:spcBef>
              <a:spcAft>
                <a:spcPts val="0"/>
              </a:spcAft>
              <a:buNone/>
            </a:pPr>
            <a:r>
              <a:rPr b="1" lang="en-ZA" sz="2200">
                <a:solidFill>
                  <a:srgbClr val="9D97F0"/>
                </a:solidFill>
                <a:latin typeface="Open Sans"/>
                <a:ea typeface="Open Sans"/>
                <a:cs typeface="Open Sans"/>
                <a:sym typeface="Open Sans"/>
              </a:rPr>
              <a:t>Part III: Analysis map</a:t>
            </a:r>
            <a:endParaRPr b="1" sz="2200">
              <a:solidFill>
                <a:srgbClr val="9D97F0"/>
              </a:solidFill>
              <a:latin typeface="Open Sans"/>
              <a:ea typeface="Open Sans"/>
              <a:cs typeface="Open Sans"/>
              <a:sym typeface="Open Sans"/>
            </a:endParaRPr>
          </a:p>
        </p:txBody>
      </p:sp>
      <p:sp>
        <p:nvSpPr>
          <p:cNvPr id="314" name="Google Shape;314;p34"/>
          <p:cNvSpPr txBox="1"/>
          <p:nvPr/>
        </p:nvSpPr>
        <p:spPr>
          <a:xfrm>
            <a:off x="311700" y="757500"/>
            <a:ext cx="6735600" cy="750600"/>
          </a:xfrm>
          <a:prstGeom prst="rect">
            <a:avLst/>
          </a:prstGeom>
          <a:noFill/>
          <a:ln>
            <a:noFill/>
          </a:ln>
        </p:spPr>
        <p:txBody>
          <a:bodyPr anchorCtr="0" anchor="t" bIns="45700" lIns="91425" spcFirstLastPara="1" rIns="91425" wrap="square" tIns="45700">
            <a:normAutofit/>
          </a:bodyPr>
          <a:lstStyle/>
          <a:p>
            <a:pPr indent="0" lvl="0" marL="0" marR="0" rtl="0" algn="l">
              <a:lnSpc>
                <a:spcPct val="120000"/>
              </a:lnSpc>
              <a:spcBef>
                <a:spcPts val="0"/>
              </a:spcBef>
              <a:spcAft>
                <a:spcPts val="0"/>
              </a:spcAft>
              <a:buNone/>
            </a:pPr>
            <a:r>
              <a:rPr lang="en-ZA" sz="1800">
                <a:solidFill>
                  <a:srgbClr val="000A3A"/>
                </a:solidFill>
                <a:latin typeface="Open Sans"/>
                <a:ea typeface="Open Sans"/>
                <a:cs typeface="Open Sans"/>
                <a:sym typeface="Open Sans"/>
              </a:rPr>
              <a:t>PART III: Assessing impacts</a:t>
            </a:r>
            <a:endParaRPr sz="1800">
              <a:solidFill>
                <a:srgbClr val="000A3A"/>
              </a:solidFill>
              <a:latin typeface="Open Sans"/>
              <a:ea typeface="Open Sans"/>
              <a:cs typeface="Open Sans"/>
              <a:sym typeface="Open Sans"/>
            </a:endParaRPr>
          </a:p>
        </p:txBody>
      </p:sp>
      <p:sp>
        <p:nvSpPr>
          <p:cNvPr id="315" name="Google Shape;315;p34"/>
          <p:cNvSpPr/>
          <p:nvPr/>
        </p:nvSpPr>
        <p:spPr>
          <a:xfrm>
            <a:off x="136050" y="1369900"/>
            <a:ext cx="2688300" cy="3650700"/>
          </a:xfrm>
          <a:prstGeom prst="rect">
            <a:avLst/>
          </a:prstGeom>
          <a:solidFill>
            <a:srgbClr val="9D97F0"/>
          </a:solidFill>
          <a:ln cap="flat" cmpd="sng" w="9525">
            <a:solidFill>
              <a:srgbClr val="FAFAFA"/>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6" name="Google Shape;316;p34"/>
          <p:cNvSpPr txBox="1"/>
          <p:nvPr/>
        </p:nvSpPr>
        <p:spPr>
          <a:xfrm>
            <a:off x="136150" y="1508100"/>
            <a:ext cx="2688300" cy="572700"/>
          </a:xfrm>
          <a:prstGeom prst="rect">
            <a:avLst/>
          </a:prstGeom>
          <a:noFill/>
          <a:ln>
            <a:noFill/>
          </a:ln>
        </p:spPr>
        <p:txBody>
          <a:bodyPr anchorCtr="0" anchor="t" bIns="45700" lIns="91425" spcFirstLastPara="1" rIns="91425" wrap="square" tIns="45700">
            <a:normAutofit/>
          </a:bodyPr>
          <a:lstStyle/>
          <a:p>
            <a:pPr indent="0" lvl="0" marL="0" marR="0" rtl="0" algn="l">
              <a:lnSpc>
                <a:spcPct val="120000"/>
              </a:lnSpc>
              <a:spcBef>
                <a:spcPts val="0"/>
              </a:spcBef>
              <a:spcAft>
                <a:spcPts val="0"/>
              </a:spcAft>
              <a:buNone/>
            </a:pPr>
            <a:r>
              <a:rPr b="1" lang="en-ZA" sz="1200">
                <a:solidFill>
                  <a:srgbClr val="FFFFFF"/>
                </a:solidFill>
                <a:latin typeface="Open Sans"/>
                <a:ea typeface="Open Sans"/>
                <a:cs typeface="Open Sans"/>
                <a:sym typeface="Open Sans"/>
              </a:rPr>
              <a:t>CHAPTER 7: </a:t>
            </a:r>
            <a:r>
              <a:rPr lang="en-ZA" sz="1200">
                <a:solidFill>
                  <a:srgbClr val="FFFFFF"/>
                </a:solidFill>
                <a:latin typeface="Open Sans"/>
                <a:ea typeface="Open Sans"/>
                <a:cs typeface="Open Sans"/>
                <a:sym typeface="Open Sans"/>
              </a:rPr>
              <a:t>Estimate baseline scenario and emissions</a:t>
            </a:r>
            <a:endParaRPr sz="1200">
              <a:solidFill>
                <a:srgbClr val="FFFFFF"/>
              </a:solidFill>
              <a:latin typeface="Open Sans"/>
              <a:ea typeface="Open Sans"/>
              <a:cs typeface="Open Sans"/>
              <a:sym typeface="Open Sans"/>
            </a:endParaRPr>
          </a:p>
        </p:txBody>
      </p:sp>
      <p:sp>
        <p:nvSpPr>
          <p:cNvPr id="317" name="Google Shape;317;p34"/>
          <p:cNvSpPr/>
          <p:nvPr/>
        </p:nvSpPr>
        <p:spPr>
          <a:xfrm>
            <a:off x="212250" y="2200350"/>
            <a:ext cx="993300" cy="2712900"/>
          </a:xfrm>
          <a:prstGeom prst="rect">
            <a:avLst/>
          </a:prstGeom>
          <a:solidFill>
            <a:srgbClr val="E4DEFF"/>
          </a:solidFill>
          <a:ln cap="flat" cmpd="sng" w="9525">
            <a:solidFill>
              <a:srgbClr val="FAFAFA"/>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8" name="Google Shape;318;p34"/>
          <p:cNvSpPr/>
          <p:nvPr/>
        </p:nvSpPr>
        <p:spPr>
          <a:xfrm>
            <a:off x="1340575" y="2200350"/>
            <a:ext cx="1371600" cy="2712900"/>
          </a:xfrm>
          <a:prstGeom prst="rect">
            <a:avLst/>
          </a:prstGeom>
          <a:solidFill>
            <a:srgbClr val="E4DEFF"/>
          </a:solidFill>
          <a:ln cap="flat" cmpd="sng" w="9525">
            <a:solidFill>
              <a:srgbClr val="FAFAFA"/>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9" name="Google Shape;319;p34"/>
          <p:cNvSpPr txBox="1"/>
          <p:nvPr/>
        </p:nvSpPr>
        <p:spPr>
          <a:xfrm>
            <a:off x="212250" y="2288275"/>
            <a:ext cx="993300" cy="845700"/>
          </a:xfrm>
          <a:prstGeom prst="rect">
            <a:avLst/>
          </a:prstGeom>
          <a:noFill/>
          <a:ln>
            <a:noFill/>
          </a:ln>
        </p:spPr>
        <p:txBody>
          <a:bodyPr anchorCtr="0" anchor="t" bIns="45700" lIns="91425" spcFirstLastPara="1" rIns="91425" wrap="square" tIns="45700">
            <a:normAutofit/>
          </a:bodyPr>
          <a:lstStyle/>
          <a:p>
            <a:pPr indent="0" lvl="0" marL="0" marR="0" rtl="0" algn="l">
              <a:lnSpc>
                <a:spcPct val="120000"/>
              </a:lnSpc>
              <a:spcBef>
                <a:spcPts val="0"/>
              </a:spcBef>
              <a:spcAft>
                <a:spcPts val="0"/>
              </a:spcAft>
              <a:buNone/>
            </a:pPr>
            <a:r>
              <a:rPr lang="en-ZA" sz="800">
                <a:solidFill>
                  <a:srgbClr val="000A3A"/>
                </a:solidFill>
                <a:latin typeface="Open Sans"/>
                <a:ea typeface="Open Sans"/>
                <a:cs typeface="Open Sans"/>
                <a:sym typeface="Open Sans"/>
              </a:rPr>
              <a:t>Determine the baseline scenario</a:t>
            </a:r>
            <a:endParaRPr sz="800">
              <a:solidFill>
                <a:srgbClr val="000A3A"/>
              </a:solidFill>
              <a:latin typeface="Open Sans"/>
              <a:ea typeface="Open Sans"/>
              <a:cs typeface="Open Sans"/>
              <a:sym typeface="Open Sans"/>
            </a:endParaRPr>
          </a:p>
        </p:txBody>
      </p:sp>
      <p:sp>
        <p:nvSpPr>
          <p:cNvPr id="320" name="Google Shape;320;p34"/>
          <p:cNvSpPr/>
          <p:nvPr/>
        </p:nvSpPr>
        <p:spPr>
          <a:xfrm>
            <a:off x="1144370" y="3046370"/>
            <a:ext cx="196200" cy="186600"/>
          </a:xfrm>
          <a:prstGeom prst="rightArrow">
            <a:avLst>
              <a:gd fmla="val 50000" name="adj1"/>
              <a:gd fmla="val 50000" name="adj2"/>
            </a:avLst>
          </a:prstGeom>
          <a:solidFill>
            <a:srgbClr val="FF8E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Arial"/>
              <a:ea typeface="Arial"/>
              <a:cs typeface="Arial"/>
              <a:sym typeface="Arial"/>
            </a:endParaRPr>
          </a:p>
        </p:txBody>
      </p:sp>
      <p:sp>
        <p:nvSpPr>
          <p:cNvPr id="321" name="Google Shape;321;p34"/>
          <p:cNvSpPr/>
          <p:nvPr/>
        </p:nvSpPr>
        <p:spPr>
          <a:xfrm>
            <a:off x="2901275" y="1369900"/>
            <a:ext cx="3476100" cy="3650700"/>
          </a:xfrm>
          <a:prstGeom prst="rect">
            <a:avLst/>
          </a:prstGeom>
          <a:solidFill>
            <a:srgbClr val="9D97F0"/>
          </a:solidFill>
          <a:ln cap="flat" cmpd="sng" w="9525">
            <a:solidFill>
              <a:srgbClr val="FAFAFA"/>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2" name="Google Shape;322;p34"/>
          <p:cNvSpPr/>
          <p:nvPr/>
        </p:nvSpPr>
        <p:spPr>
          <a:xfrm>
            <a:off x="6496874" y="1369900"/>
            <a:ext cx="2500800" cy="3650700"/>
          </a:xfrm>
          <a:prstGeom prst="rect">
            <a:avLst/>
          </a:prstGeom>
          <a:solidFill>
            <a:srgbClr val="9D97F0"/>
          </a:solidFill>
          <a:ln cap="flat" cmpd="sng" w="9525">
            <a:solidFill>
              <a:srgbClr val="FAFAFA"/>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3" name="Google Shape;323;p34"/>
          <p:cNvSpPr txBox="1"/>
          <p:nvPr/>
        </p:nvSpPr>
        <p:spPr>
          <a:xfrm>
            <a:off x="1367613" y="2280838"/>
            <a:ext cx="1371600" cy="471300"/>
          </a:xfrm>
          <a:prstGeom prst="rect">
            <a:avLst/>
          </a:prstGeom>
          <a:noFill/>
          <a:ln>
            <a:noFill/>
          </a:ln>
        </p:spPr>
        <p:txBody>
          <a:bodyPr anchorCtr="0" anchor="t" bIns="45700" lIns="91425" spcFirstLastPara="1" rIns="91425" wrap="square" tIns="45700">
            <a:normAutofit/>
          </a:bodyPr>
          <a:lstStyle/>
          <a:p>
            <a:pPr indent="0" lvl="0" marL="0" marR="0" rtl="0" algn="l">
              <a:lnSpc>
                <a:spcPct val="120000"/>
              </a:lnSpc>
              <a:spcBef>
                <a:spcPts val="0"/>
              </a:spcBef>
              <a:spcAft>
                <a:spcPts val="0"/>
              </a:spcAft>
              <a:buNone/>
            </a:pPr>
            <a:r>
              <a:rPr lang="en-ZA" sz="800">
                <a:solidFill>
                  <a:srgbClr val="000A3A"/>
                </a:solidFill>
                <a:latin typeface="Open Sans"/>
                <a:ea typeface="Open Sans"/>
                <a:cs typeface="Open Sans"/>
                <a:sym typeface="Open Sans"/>
              </a:rPr>
              <a:t>Estimate baseline emissions</a:t>
            </a:r>
            <a:endParaRPr sz="800">
              <a:solidFill>
                <a:srgbClr val="000A3A"/>
              </a:solidFill>
              <a:latin typeface="Open Sans"/>
              <a:ea typeface="Open Sans"/>
              <a:cs typeface="Open Sans"/>
              <a:sym typeface="Open Sans"/>
            </a:endParaRPr>
          </a:p>
        </p:txBody>
      </p:sp>
      <p:sp>
        <p:nvSpPr>
          <p:cNvPr id="324" name="Google Shape;324;p34"/>
          <p:cNvSpPr txBox="1"/>
          <p:nvPr/>
        </p:nvSpPr>
        <p:spPr>
          <a:xfrm>
            <a:off x="1406725" y="4432163"/>
            <a:ext cx="1239300" cy="334200"/>
          </a:xfrm>
          <a:prstGeom prst="rect">
            <a:avLst/>
          </a:prstGeom>
          <a:solidFill>
            <a:srgbClr val="FFF0DA"/>
          </a:solidFill>
          <a:ln>
            <a:noFill/>
          </a:ln>
        </p:spPr>
        <p:txBody>
          <a:bodyPr anchorCtr="0" anchor="t" bIns="45700" lIns="91425" spcFirstLastPara="1" rIns="91425" wrap="square" tIns="45700">
            <a:normAutofit fontScale="92500" lnSpcReduction="20000"/>
          </a:bodyPr>
          <a:lstStyle/>
          <a:p>
            <a:pPr indent="0" lvl="0" marL="0" marR="0" rtl="0" algn="ctr">
              <a:lnSpc>
                <a:spcPct val="120000"/>
              </a:lnSpc>
              <a:spcBef>
                <a:spcPts val="0"/>
              </a:spcBef>
              <a:spcAft>
                <a:spcPts val="0"/>
              </a:spcAft>
              <a:buNone/>
            </a:pPr>
            <a:r>
              <a:rPr lang="en-ZA" sz="550">
                <a:solidFill>
                  <a:srgbClr val="000A3A"/>
                </a:solidFill>
                <a:latin typeface="Open Sans"/>
                <a:ea typeface="Open Sans"/>
                <a:cs typeface="Open Sans"/>
                <a:sym typeface="Open Sans"/>
              </a:rPr>
              <a:t>Calculate GHG emissions and removals</a:t>
            </a:r>
            <a:endParaRPr sz="550">
              <a:solidFill>
                <a:srgbClr val="000A3A"/>
              </a:solidFill>
              <a:latin typeface="Open Sans"/>
              <a:ea typeface="Open Sans"/>
              <a:cs typeface="Open Sans"/>
              <a:sym typeface="Open Sans"/>
            </a:endParaRPr>
          </a:p>
          <a:p>
            <a:pPr indent="0" lvl="0" marL="0" marR="0" rtl="0" algn="ctr">
              <a:lnSpc>
                <a:spcPct val="120000"/>
              </a:lnSpc>
              <a:spcBef>
                <a:spcPts val="0"/>
              </a:spcBef>
              <a:spcAft>
                <a:spcPts val="0"/>
              </a:spcAft>
              <a:buNone/>
            </a:pPr>
            <a:r>
              <a:t/>
            </a:r>
            <a:endParaRPr sz="550">
              <a:solidFill>
                <a:srgbClr val="000A3A"/>
              </a:solidFill>
              <a:latin typeface="Open Sans"/>
              <a:ea typeface="Open Sans"/>
              <a:cs typeface="Open Sans"/>
              <a:sym typeface="Open Sans"/>
            </a:endParaRPr>
          </a:p>
        </p:txBody>
      </p:sp>
      <p:sp>
        <p:nvSpPr>
          <p:cNvPr id="325" name="Google Shape;325;p34"/>
          <p:cNvSpPr txBox="1"/>
          <p:nvPr/>
        </p:nvSpPr>
        <p:spPr>
          <a:xfrm>
            <a:off x="1686725" y="4831775"/>
            <a:ext cx="613200" cy="141900"/>
          </a:xfrm>
          <a:prstGeom prst="rect">
            <a:avLst/>
          </a:prstGeom>
          <a:solidFill>
            <a:srgbClr val="09294E"/>
          </a:solidFill>
          <a:ln cap="flat" cmpd="sng" w="12700">
            <a:solidFill>
              <a:srgbClr val="BFBFB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90000"/>
              </a:lnSpc>
              <a:spcBef>
                <a:spcPts val="0"/>
              </a:spcBef>
              <a:spcAft>
                <a:spcPts val="0"/>
              </a:spcAft>
              <a:buClr>
                <a:schemeClr val="lt1"/>
              </a:buClr>
              <a:buSzPts val="800"/>
              <a:buFont typeface="Arial"/>
              <a:buNone/>
            </a:pPr>
            <a:r>
              <a:rPr lang="en-ZA" sz="800">
                <a:solidFill>
                  <a:schemeClr val="lt1"/>
                </a:solidFill>
                <a:latin typeface="Open Sans"/>
                <a:ea typeface="Open Sans"/>
                <a:cs typeface="Open Sans"/>
                <a:sym typeface="Open Sans"/>
              </a:rPr>
              <a:t>Exercise</a:t>
            </a:r>
            <a:endParaRPr>
              <a:latin typeface="Open Sans"/>
              <a:ea typeface="Open Sans"/>
              <a:cs typeface="Open Sans"/>
              <a:sym typeface="Open Sans"/>
            </a:endParaRPr>
          </a:p>
        </p:txBody>
      </p:sp>
      <p:sp>
        <p:nvSpPr>
          <p:cNvPr id="326" name="Google Shape;326;p34"/>
          <p:cNvSpPr/>
          <p:nvPr/>
        </p:nvSpPr>
        <p:spPr>
          <a:xfrm>
            <a:off x="3027500" y="2200350"/>
            <a:ext cx="1011000" cy="2712900"/>
          </a:xfrm>
          <a:prstGeom prst="rect">
            <a:avLst/>
          </a:prstGeom>
          <a:solidFill>
            <a:srgbClr val="E4DEFF"/>
          </a:solidFill>
          <a:ln cap="flat" cmpd="sng" w="9525">
            <a:solidFill>
              <a:srgbClr val="FAFAFA"/>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7" name="Google Shape;327;p34"/>
          <p:cNvSpPr/>
          <p:nvPr/>
        </p:nvSpPr>
        <p:spPr>
          <a:xfrm>
            <a:off x="4140858" y="2200350"/>
            <a:ext cx="1011000" cy="2712900"/>
          </a:xfrm>
          <a:prstGeom prst="rect">
            <a:avLst/>
          </a:prstGeom>
          <a:solidFill>
            <a:srgbClr val="E4DEFF"/>
          </a:solidFill>
          <a:ln cap="flat" cmpd="sng" w="9525">
            <a:solidFill>
              <a:srgbClr val="FAFAFA"/>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8" name="Google Shape;328;p34"/>
          <p:cNvSpPr/>
          <p:nvPr/>
        </p:nvSpPr>
        <p:spPr>
          <a:xfrm>
            <a:off x="5254217" y="2200350"/>
            <a:ext cx="1011000" cy="2712900"/>
          </a:xfrm>
          <a:prstGeom prst="rect">
            <a:avLst/>
          </a:prstGeom>
          <a:solidFill>
            <a:srgbClr val="E4DEFF"/>
          </a:solidFill>
          <a:ln cap="flat" cmpd="sng" w="9525">
            <a:solidFill>
              <a:srgbClr val="FAFAFA"/>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9" name="Google Shape;329;p34"/>
          <p:cNvSpPr/>
          <p:nvPr/>
        </p:nvSpPr>
        <p:spPr>
          <a:xfrm>
            <a:off x="6671125" y="2200350"/>
            <a:ext cx="1042200" cy="2712900"/>
          </a:xfrm>
          <a:prstGeom prst="rect">
            <a:avLst/>
          </a:prstGeom>
          <a:solidFill>
            <a:srgbClr val="E4DEFF"/>
          </a:solidFill>
          <a:ln cap="flat" cmpd="sng" w="9525">
            <a:solidFill>
              <a:srgbClr val="FAFAFA"/>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0" name="Google Shape;330;p34"/>
          <p:cNvSpPr/>
          <p:nvPr/>
        </p:nvSpPr>
        <p:spPr>
          <a:xfrm>
            <a:off x="7790096" y="2200350"/>
            <a:ext cx="1042200" cy="2712900"/>
          </a:xfrm>
          <a:prstGeom prst="rect">
            <a:avLst/>
          </a:prstGeom>
          <a:solidFill>
            <a:srgbClr val="E4DEFF"/>
          </a:solidFill>
          <a:ln cap="flat" cmpd="sng" w="9525">
            <a:solidFill>
              <a:srgbClr val="FAFAFA"/>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1" name="Google Shape;331;p34"/>
          <p:cNvSpPr txBox="1"/>
          <p:nvPr/>
        </p:nvSpPr>
        <p:spPr>
          <a:xfrm>
            <a:off x="2955550" y="1508100"/>
            <a:ext cx="2688300" cy="572700"/>
          </a:xfrm>
          <a:prstGeom prst="rect">
            <a:avLst/>
          </a:prstGeom>
          <a:noFill/>
          <a:ln>
            <a:noFill/>
          </a:ln>
        </p:spPr>
        <p:txBody>
          <a:bodyPr anchorCtr="0" anchor="t" bIns="45700" lIns="91425" spcFirstLastPara="1" rIns="91425" wrap="square" tIns="45700">
            <a:normAutofit/>
          </a:bodyPr>
          <a:lstStyle/>
          <a:p>
            <a:pPr indent="0" lvl="0" marL="0" marR="0" rtl="0" algn="l">
              <a:lnSpc>
                <a:spcPct val="120000"/>
              </a:lnSpc>
              <a:spcBef>
                <a:spcPts val="0"/>
              </a:spcBef>
              <a:spcAft>
                <a:spcPts val="0"/>
              </a:spcAft>
              <a:buNone/>
            </a:pPr>
            <a:r>
              <a:rPr b="1" lang="en-ZA" sz="1200">
                <a:solidFill>
                  <a:srgbClr val="FFFFFF"/>
                </a:solidFill>
                <a:latin typeface="Open Sans"/>
                <a:ea typeface="Open Sans"/>
                <a:cs typeface="Open Sans"/>
                <a:sym typeface="Open Sans"/>
              </a:rPr>
              <a:t>CHAPTER 8: </a:t>
            </a:r>
            <a:r>
              <a:rPr lang="en-ZA" sz="1200">
                <a:solidFill>
                  <a:srgbClr val="FFFFFF"/>
                </a:solidFill>
                <a:latin typeface="Open Sans"/>
                <a:ea typeface="Open Sans"/>
                <a:cs typeface="Open Sans"/>
                <a:sym typeface="Open Sans"/>
              </a:rPr>
              <a:t>Estimate GHG </a:t>
            </a:r>
            <a:br>
              <a:rPr lang="en-ZA" sz="1200">
                <a:solidFill>
                  <a:srgbClr val="FFFFFF"/>
                </a:solidFill>
                <a:latin typeface="Open Sans"/>
                <a:ea typeface="Open Sans"/>
                <a:cs typeface="Open Sans"/>
                <a:sym typeface="Open Sans"/>
              </a:rPr>
            </a:br>
            <a:r>
              <a:rPr lang="en-ZA" sz="1200">
                <a:solidFill>
                  <a:srgbClr val="FFFFFF"/>
                </a:solidFill>
                <a:latin typeface="Open Sans"/>
                <a:ea typeface="Open Sans"/>
                <a:cs typeface="Open Sans"/>
                <a:sym typeface="Open Sans"/>
              </a:rPr>
              <a:t>impacts ex-ante</a:t>
            </a:r>
            <a:endParaRPr sz="1200">
              <a:solidFill>
                <a:srgbClr val="FFFFFF"/>
              </a:solidFill>
              <a:latin typeface="Open Sans"/>
              <a:ea typeface="Open Sans"/>
              <a:cs typeface="Open Sans"/>
              <a:sym typeface="Open Sans"/>
            </a:endParaRPr>
          </a:p>
        </p:txBody>
      </p:sp>
      <p:sp>
        <p:nvSpPr>
          <p:cNvPr id="332" name="Google Shape;332;p34"/>
          <p:cNvSpPr txBox="1"/>
          <p:nvPr/>
        </p:nvSpPr>
        <p:spPr>
          <a:xfrm>
            <a:off x="6613150" y="1508100"/>
            <a:ext cx="2688300" cy="572700"/>
          </a:xfrm>
          <a:prstGeom prst="rect">
            <a:avLst/>
          </a:prstGeom>
          <a:noFill/>
          <a:ln>
            <a:noFill/>
          </a:ln>
        </p:spPr>
        <p:txBody>
          <a:bodyPr anchorCtr="0" anchor="t" bIns="45700" lIns="91425" spcFirstLastPara="1" rIns="91425" wrap="square" tIns="45700">
            <a:normAutofit/>
          </a:bodyPr>
          <a:lstStyle/>
          <a:p>
            <a:pPr indent="0" lvl="0" marL="0" marR="0" rtl="0" algn="l">
              <a:lnSpc>
                <a:spcPct val="120000"/>
              </a:lnSpc>
              <a:spcBef>
                <a:spcPts val="0"/>
              </a:spcBef>
              <a:spcAft>
                <a:spcPts val="0"/>
              </a:spcAft>
              <a:buNone/>
            </a:pPr>
            <a:r>
              <a:rPr b="1" lang="en-ZA" sz="1200">
                <a:solidFill>
                  <a:srgbClr val="FFFFFF"/>
                </a:solidFill>
                <a:latin typeface="Open Sans"/>
                <a:ea typeface="Open Sans"/>
                <a:cs typeface="Open Sans"/>
                <a:sym typeface="Open Sans"/>
              </a:rPr>
              <a:t>CHAPTER 9: </a:t>
            </a:r>
            <a:r>
              <a:rPr lang="en-ZA" sz="1200">
                <a:solidFill>
                  <a:srgbClr val="FFFFFF"/>
                </a:solidFill>
                <a:latin typeface="Open Sans"/>
                <a:ea typeface="Open Sans"/>
                <a:cs typeface="Open Sans"/>
                <a:sym typeface="Open Sans"/>
              </a:rPr>
              <a:t>Estimate GHG </a:t>
            </a:r>
            <a:br>
              <a:rPr lang="en-ZA" sz="1200">
                <a:solidFill>
                  <a:srgbClr val="FFFFFF"/>
                </a:solidFill>
                <a:latin typeface="Open Sans"/>
                <a:ea typeface="Open Sans"/>
                <a:cs typeface="Open Sans"/>
                <a:sym typeface="Open Sans"/>
              </a:rPr>
            </a:br>
            <a:r>
              <a:rPr lang="en-ZA" sz="1200">
                <a:solidFill>
                  <a:srgbClr val="FFFFFF"/>
                </a:solidFill>
                <a:latin typeface="Open Sans"/>
                <a:ea typeface="Open Sans"/>
                <a:cs typeface="Open Sans"/>
                <a:sym typeface="Open Sans"/>
              </a:rPr>
              <a:t>impacts ex-post</a:t>
            </a:r>
            <a:endParaRPr sz="1200">
              <a:solidFill>
                <a:srgbClr val="FFFFFF"/>
              </a:solidFill>
              <a:latin typeface="Open Sans"/>
              <a:ea typeface="Open Sans"/>
              <a:cs typeface="Open Sans"/>
              <a:sym typeface="Open Sans"/>
            </a:endParaRPr>
          </a:p>
        </p:txBody>
      </p:sp>
      <p:sp>
        <p:nvSpPr>
          <p:cNvPr id="333" name="Google Shape;333;p34"/>
          <p:cNvSpPr txBox="1"/>
          <p:nvPr/>
        </p:nvSpPr>
        <p:spPr>
          <a:xfrm>
            <a:off x="6695575" y="2288275"/>
            <a:ext cx="993300" cy="845700"/>
          </a:xfrm>
          <a:prstGeom prst="rect">
            <a:avLst/>
          </a:prstGeom>
          <a:noFill/>
          <a:ln>
            <a:noFill/>
          </a:ln>
        </p:spPr>
        <p:txBody>
          <a:bodyPr anchorCtr="0" anchor="t" bIns="45700" lIns="91425" spcFirstLastPara="1" rIns="91425" wrap="square" tIns="45700">
            <a:normAutofit/>
          </a:bodyPr>
          <a:lstStyle/>
          <a:p>
            <a:pPr indent="0" lvl="0" marL="0" marR="0" rtl="0" algn="l">
              <a:lnSpc>
                <a:spcPct val="120000"/>
              </a:lnSpc>
              <a:spcBef>
                <a:spcPts val="0"/>
              </a:spcBef>
              <a:spcAft>
                <a:spcPts val="0"/>
              </a:spcAft>
              <a:buNone/>
            </a:pPr>
            <a:r>
              <a:rPr lang="en-ZA" sz="800">
                <a:solidFill>
                  <a:srgbClr val="000A3A"/>
                </a:solidFill>
                <a:latin typeface="Open Sans"/>
                <a:ea typeface="Open Sans"/>
                <a:cs typeface="Open Sans"/>
                <a:sym typeface="Open Sans"/>
              </a:rPr>
              <a:t>Estimate or update baseline</a:t>
            </a:r>
            <a:endParaRPr sz="800">
              <a:solidFill>
                <a:srgbClr val="000A3A"/>
              </a:solidFill>
              <a:latin typeface="Open Sans"/>
              <a:ea typeface="Open Sans"/>
              <a:cs typeface="Open Sans"/>
              <a:sym typeface="Open Sans"/>
            </a:endParaRPr>
          </a:p>
        </p:txBody>
      </p:sp>
      <p:sp>
        <p:nvSpPr>
          <p:cNvPr id="334" name="Google Shape;334;p34"/>
          <p:cNvSpPr txBox="1"/>
          <p:nvPr/>
        </p:nvSpPr>
        <p:spPr>
          <a:xfrm>
            <a:off x="7814550" y="2288275"/>
            <a:ext cx="993300" cy="845700"/>
          </a:xfrm>
          <a:prstGeom prst="rect">
            <a:avLst/>
          </a:prstGeom>
          <a:noFill/>
          <a:ln>
            <a:noFill/>
          </a:ln>
        </p:spPr>
        <p:txBody>
          <a:bodyPr anchorCtr="0" anchor="t" bIns="45700" lIns="91425" spcFirstLastPara="1" rIns="91425" wrap="square" tIns="45700">
            <a:normAutofit/>
          </a:bodyPr>
          <a:lstStyle/>
          <a:p>
            <a:pPr indent="0" lvl="0" marL="0" marR="0" rtl="0" algn="l">
              <a:lnSpc>
                <a:spcPct val="120000"/>
              </a:lnSpc>
              <a:spcBef>
                <a:spcPts val="0"/>
              </a:spcBef>
              <a:spcAft>
                <a:spcPts val="0"/>
              </a:spcAft>
              <a:buNone/>
            </a:pPr>
            <a:r>
              <a:rPr lang="en-ZA" sz="800">
                <a:solidFill>
                  <a:srgbClr val="000A3A"/>
                </a:solidFill>
                <a:latin typeface="Open Sans"/>
                <a:ea typeface="Open Sans"/>
                <a:cs typeface="Open Sans"/>
                <a:sym typeface="Open Sans"/>
              </a:rPr>
              <a:t>Estimate GHG impacts</a:t>
            </a:r>
            <a:endParaRPr sz="800">
              <a:solidFill>
                <a:srgbClr val="000A3A"/>
              </a:solidFill>
              <a:latin typeface="Open Sans"/>
              <a:ea typeface="Open Sans"/>
              <a:cs typeface="Open Sans"/>
              <a:sym typeface="Open Sans"/>
            </a:endParaRPr>
          </a:p>
        </p:txBody>
      </p:sp>
      <p:sp>
        <p:nvSpPr>
          <p:cNvPr id="335" name="Google Shape;335;p34"/>
          <p:cNvSpPr/>
          <p:nvPr/>
        </p:nvSpPr>
        <p:spPr>
          <a:xfrm>
            <a:off x="2646029" y="1687129"/>
            <a:ext cx="351300" cy="334200"/>
          </a:xfrm>
          <a:prstGeom prst="rightArrow">
            <a:avLst>
              <a:gd fmla="val 50000" name="adj1"/>
              <a:gd fmla="val 50000" name="adj2"/>
            </a:avLst>
          </a:prstGeom>
          <a:solidFill>
            <a:srgbClr val="FF8E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Arial"/>
              <a:ea typeface="Arial"/>
              <a:cs typeface="Arial"/>
              <a:sym typeface="Arial"/>
            </a:endParaRPr>
          </a:p>
        </p:txBody>
      </p:sp>
      <p:sp>
        <p:nvSpPr>
          <p:cNvPr id="336" name="Google Shape;336;p34"/>
          <p:cNvSpPr/>
          <p:nvPr/>
        </p:nvSpPr>
        <p:spPr>
          <a:xfrm>
            <a:off x="7649170" y="2430620"/>
            <a:ext cx="196200" cy="186600"/>
          </a:xfrm>
          <a:prstGeom prst="rightArrow">
            <a:avLst>
              <a:gd fmla="val 50000" name="adj1"/>
              <a:gd fmla="val 50000" name="adj2"/>
            </a:avLst>
          </a:prstGeom>
          <a:solidFill>
            <a:srgbClr val="FF8E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Arial"/>
              <a:ea typeface="Arial"/>
              <a:cs typeface="Arial"/>
              <a:sym typeface="Arial"/>
            </a:endParaRPr>
          </a:p>
        </p:txBody>
      </p:sp>
      <p:sp>
        <p:nvSpPr>
          <p:cNvPr id="337" name="Google Shape;337;p34"/>
          <p:cNvSpPr/>
          <p:nvPr/>
        </p:nvSpPr>
        <p:spPr>
          <a:xfrm>
            <a:off x="3991570" y="2964020"/>
            <a:ext cx="196200" cy="186600"/>
          </a:xfrm>
          <a:prstGeom prst="rightArrow">
            <a:avLst>
              <a:gd fmla="val 50000" name="adj1"/>
              <a:gd fmla="val 50000" name="adj2"/>
            </a:avLst>
          </a:prstGeom>
          <a:solidFill>
            <a:srgbClr val="FF8E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Arial"/>
              <a:ea typeface="Arial"/>
              <a:cs typeface="Arial"/>
              <a:sym typeface="Arial"/>
            </a:endParaRPr>
          </a:p>
        </p:txBody>
      </p:sp>
      <p:sp>
        <p:nvSpPr>
          <p:cNvPr id="338" name="Google Shape;338;p34"/>
          <p:cNvSpPr/>
          <p:nvPr/>
        </p:nvSpPr>
        <p:spPr>
          <a:xfrm>
            <a:off x="5134570" y="2964020"/>
            <a:ext cx="196200" cy="186600"/>
          </a:xfrm>
          <a:prstGeom prst="rightArrow">
            <a:avLst>
              <a:gd fmla="val 50000" name="adj1"/>
              <a:gd fmla="val 50000" name="adj2"/>
            </a:avLst>
          </a:prstGeom>
          <a:solidFill>
            <a:srgbClr val="FF8E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Arial"/>
              <a:ea typeface="Arial"/>
              <a:cs typeface="Arial"/>
              <a:sym typeface="Arial"/>
            </a:endParaRPr>
          </a:p>
        </p:txBody>
      </p:sp>
      <p:sp>
        <p:nvSpPr>
          <p:cNvPr id="339" name="Google Shape;339;p34"/>
          <p:cNvSpPr/>
          <p:nvPr/>
        </p:nvSpPr>
        <p:spPr>
          <a:xfrm>
            <a:off x="6227429" y="1687129"/>
            <a:ext cx="351300" cy="334200"/>
          </a:xfrm>
          <a:prstGeom prst="rightArrow">
            <a:avLst>
              <a:gd fmla="val 50000" name="adj1"/>
              <a:gd fmla="val 50000" name="adj2"/>
            </a:avLst>
          </a:prstGeom>
          <a:solidFill>
            <a:srgbClr val="FF8E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Arial"/>
              <a:ea typeface="Arial"/>
              <a:cs typeface="Arial"/>
              <a:sym typeface="Arial"/>
            </a:endParaRPr>
          </a:p>
        </p:txBody>
      </p:sp>
      <p:sp>
        <p:nvSpPr>
          <p:cNvPr id="340" name="Google Shape;340;p34"/>
          <p:cNvSpPr txBox="1"/>
          <p:nvPr/>
        </p:nvSpPr>
        <p:spPr>
          <a:xfrm>
            <a:off x="3045175" y="2288275"/>
            <a:ext cx="993300" cy="845700"/>
          </a:xfrm>
          <a:prstGeom prst="rect">
            <a:avLst/>
          </a:prstGeom>
          <a:noFill/>
          <a:ln>
            <a:noFill/>
          </a:ln>
        </p:spPr>
        <p:txBody>
          <a:bodyPr anchorCtr="0" anchor="t" bIns="45700" lIns="91425" spcFirstLastPara="1" rIns="91425" wrap="square" tIns="45700">
            <a:normAutofit/>
          </a:bodyPr>
          <a:lstStyle/>
          <a:p>
            <a:pPr indent="0" lvl="0" marL="0" marR="0" rtl="0" algn="l">
              <a:lnSpc>
                <a:spcPct val="120000"/>
              </a:lnSpc>
              <a:spcBef>
                <a:spcPts val="0"/>
              </a:spcBef>
              <a:spcAft>
                <a:spcPts val="0"/>
              </a:spcAft>
              <a:buNone/>
            </a:pPr>
            <a:r>
              <a:rPr lang="en-ZA" sz="800">
                <a:solidFill>
                  <a:srgbClr val="000A3A"/>
                </a:solidFill>
                <a:latin typeface="Open Sans"/>
                <a:ea typeface="Open Sans"/>
                <a:cs typeface="Open Sans"/>
                <a:sym typeface="Open Sans"/>
              </a:rPr>
              <a:t>Estimate the maximum implementation potential</a:t>
            </a:r>
            <a:endParaRPr sz="800">
              <a:solidFill>
                <a:srgbClr val="000A3A"/>
              </a:solidFill>
              <a:latin typeface="Open Sans"/>
              <a:ea typeface="Open Sans"/>
              <a:cs typeface="Open Sans"/>
              <a:sym typeface="Open Sans"/>
            </a:endParaRPr>
          </a:p>
        </p:txBody>
      </p:sp>
      <p:sp>
        <p:nvSpPr>
          <p:cNvPr id="341" name="Google Shape;341;p34"/>
          <p:cNvSpPr txBox="1"/>
          <p:nvPr/>
        </p:nvSpPr>
        <p:spPr>
          <a:xfrm>
            <a:off x="5254200" y="2329675"/>
            <a:ext cx="993300" cy="572700"/>
          </a:xfrm>
          <a:prstGeom prst="rect">
            <a:avLst/>
          </a:prstGeom>
          <a:noFill/>
          <a:ln>
            <a:noFill/>
          </a:ln>
        </p:spPr>
        <p:txBody>
          <a:bodyPr anchorCtr="0" anchor="t" bIns="45700" lIns="91425" spcFirstLastPara="1" rIns="91425" wrap="square" tIns="45700">
            <a:normAutofit/>
          </a:bodyPr>
          <a:lstStyle/>
          <a:p>
            <a:pPr indent="0" lvl="0" marL="0" marR="0" rtl="0" algn="l">
              <a:lnSpc>
                <a:spcPct val="120000"/>
              </a:lnSpc>
              <a:spcBef>
                <a:spcPts val="0"/>
              </a:spcBef>
              <a:spcAft>
                <a:spcPts val="0"/>
              </a:spcAft>
              <a:buNone/>
            </a:pPr>
            <a:r>
              <a:rPr lang="en-ZA" sz="800">
                <a:solidFill>
                  <a:srgbClr val="000A3A"/>
                </a:solidFill>
                <a:latin typeface="Open Sans"/>
                <a:ea typeface="Open Sans"/>
                <a:cs typeface="Open Sans"/>
                <a:sym typeface="Open Sans"/>
              </a:rPr>
              <a:t>Estimate the GHG impact on the policy</a:t>
            </a:r>
            <a:endParaRPr sz="800">
              <a:solidFill>
                <a:srgbClr val="000A3A"/>
              </a:solidFill>
              <a:latin typeface="Open Sans"/>
              <a:ea typeface="Open Sans"/>
              <a:cs typeface="Open Sans"/>
              <a:sym typeface="Open Sans"/>
            </a:endParaRPr>
          </a:p>
        </p:txBody>
      </p:sp>
      <p:sp>
        <p:nvSpPr>
          <p:cNvPr id="342" name="Google Shape;342;p34"/>
          <p:cNvSpPr txBox="1"/>
          <p:nvPr/>
        </p:nvSpPr>
        <p:spPr>
          <a:xfrm>
            <a:off x="4187400" y="2329675"/>
            <a:ext cx="993300" cy="634200"/>
          </a:xfrm>
          <a:prstGeom prst="rect">
            <a:avLst/>
          </a:prstGeom>
          <a:noFill/>
          <a:ln>
            <a:noFill/>
          </a:ln>
        </p:spPr>
        <p:txBody>
          <a:bodyPr anchorCtr="0" anchor="t" bIns="45700" lIns="91425" spcFirstLastPara="1" rIns="91425" wrap="square" tIns="45700">
            <a:normAutofit lnSpcReduction="10000"/>
          </a:bodyPr>
          <a:lstStyle/>
          <a:p>
            <a:pPr indent="0" lvl="0" marL="0" marR="0" rtl="0" algn="l">
              <a:lnSpc>
                <a:spcPct val="120000"/>
              </a:lnSpc>
              <a:spcBef>
                <a:spcPts val="0"/>
              </a:spcBef>
              <a:spcAft>
                <a:spcPts val="0"/>
              </a:spcAft>
              <a:buNone/>
            </a:pPr>
            <a:r>
              <a:rPr lang="en-ZA" sz="800">
                <a:solidFill>
                  <a:srgbClr val="000A3A"/>
                </a:solidFill>
                <a:latin typeface="Open Sans"/>
                <a:ea typeface="Open Sans"/>
                <a:cs typeface="Open Sans"/>
                <a:sym typeface="Open Sans"/>
              </a:rPr>
              <a:t>Refine the maximum implementation potential</a:t>
            </a:r>
            <a:endParaRPr sz="800">
              <a:solidFill>
                <a:srgbClr val="000A3A"/>
              </a:solidFill>
              <a:latin typeface="Open Sans"/>
              <a:ea typeface="Open Sans"/>
              <a:cs typeface="Open Sans"/>
              <a:sym typeface="Open Sans"/>
            </a:endParaRPr>
          </a:p>
        </p:txBody>
      </p:sp>
      <p:sp>
        <p:nvSpPr>
          <p:cNvPr id="343" name="Google Shape;343;p34"/>
          <p:cNvSpPr txBox="1"/>
          <p:nvPr/>
        </p:nvSpPr>
        <p:spPr>
          <a:xfrm>
            <a:off x="4198600" y="4293437"/>
            <a:ext cx="895500" cy="471300"/>
          </a:xfrm>
          <a:prstGeom prst="rect">
            <a:avLst/>
          </a:prstGeom>
          <a:solidFill>
            <a:srgbClr val="FFF0DA"/>
          </a:solidFill>
          <a:ln>
            <a:noFill/>
          </a:ln>
        </p:spPr>
        <p:txBody>
          <a:bodyPr anchorCtr="0" anchor="t" bIns="45700" lIns="91425" spcFirstLastPara="1" rIns="91425" wrap="square" tIns="45700">
            <a:normAutofit lnSpcReduction="10000"/>
          </a:bodyPr>
          <a:lstStyle/>
          <a:p>
            <a:pPr indent="0" lvl="0" marL="0" marR="0" rtl="0" algn="ctr">
              <a:lnSpc>
                <a:spcPct val="120000"/>
              </a:lnSpc>
              <a:spcBef>
                <a:spcPts val="0"/>
              </a:spcBef>
              <a:spcAft>
                <a:spcPts val="0"/>
              </a:spcAft>
              <a:buNone/>
            </a:pPr>
            <a:r>
              <a:rPr lang="en-ZA" sz="550">
                <a:solidFill>
                  <a:srgbClr val="000A3A"/>
                </a:solidFill>
                <a:latin typeface="Open Sans"/>
                <a:ea typeface="Open Sans"/>
                <a:cs typeface="Open Sans"/>
                <a:sym typeface="Open Sans"/>
              </a:rPr>
              <a:t>Refine the implementation potential based on other barriers</a:t>
            </a:r>
            <a:endParaRPr sz="550">
              <a:solidFill>
                <a:srgbClr val="000A3A"/>
              </a:solidFill>
              <a:latin typeface="Open Sans"/>
              <a:ea typeface="Open Sans"/>
              <a:cs typeface="Open Sans"/>
              <a:sym typeface="Open Sans"/>
            </a:endParaRPr>
          </a:p>
        </p:txBody>
      </p:sp>
      <p:cxnSp>
        <p:nvCxnSpPr>
          <p:cNvPr id="344" name="Google Shape;344;p34"/>
          <p:cNvCxnSpPr>
            <a:stCxn id="345" idx="0"/>
            <a:endCxn id="346" idx="0"/>
          </p:cNvCxnSpPr>
          <p:nvPr/>
        </p:nvCxnSpPr>
        <p:spPr>
          <a:xfrm>
            <a:off x="2026375" y="2799775"/>
            <a:ext cx="0" cy="408000"/>
          </a:xfrm>
          <a:prstGeom prst="straightConnector1">
            <a:avLst/>
          </a:prstGeom>
          <a:noFill/>
          <a:ln cap="flat" cmpd="sng" w="9525">
            <a:solidFill>
              <a:schemeClr val="dk2"/>
            </a:solidFill>
            <a:prstDash val="solid"/>
            <a:round/>
            <a:headEnd len="med" w="med" type="none"/>
            <a:tailEnd len="med" w="med" type="triangle"/>
          </a:ln>
        </p:spPr>
      </p:cxnSp>
      <p:sp>
        <p:nvSpPr>
          <p:cNvPr id="347" name="Google Shape;347;p34"/>
          <p:cNvSpPr txBox="1"/>
          <p:nvPr/>
        </p:nvSpPr>
        <p:spPr>
          <a:xfrm>
            <a:off x="4350494" y="4824020"/>
            <a:ext cx="613200" cy="157500"/>
          </a:xfrm>
          <a:prstGeom prst="rect">
            <a:avLst/>
          </a:prstGeom>
          <a:solidFill>
            <a:srgbClr val="09294E"/>
          </a:solidFill>
          <a:ln cap="flat" cmpd="sng" w="12700">
            <a:solidFill>
              <a:srgbClr val="BFBFB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90000"/>
              </a:lnSpc>
              <a:spcBef>
                <a:spcPts val="0"/>
              </a:spcBef>
              <a:spcAft>
                <a:spcPts val="0"/>
              </a:spcAft>
              <a:buClr>
                <a:srgbClr val="FFFFFF"/>
              </a:buClr>
              <a:buSzPts val="800"/>
              <a:buFont typeface="Arial"/>
              <a:buNone/>
            </a:pPr>
            <a:r>
              <a:rPr lang="en-ZA" sz="800">
                <a:solidFill>
                  <a:srgbClr val="FFFFFF"/>
                </a:solidFill>
                <a:latin typeface="Open Sans"/>
                <a:ea typeface="Open Sans"/>
                <a:cs typeface="Open Sans"/>
                <a:sym typeface="Open Sans"/>
              </a:rPr>
              <a:t>Exercise</a:t>
            </a:r>
            <a:endParaRPr>
              <a:latin typeface="Open Sans"/>
              <a:ea typeface="Open Sans"/>
              <a:cs typeface="Open Sans"/>
              <a:sym typeface="Open Sans"/>
            </a:endParaRPr>
          </a:p>
        </p:txBody>
      </p:sp>
      <p:sp>
        <p:nvSpPr>
          <p:cNvPr id="345" name="Google Shape;345;p34"/>
          <p:cNvSpPr txBox="1"/>
          <p:nvPr/>
        </p:nvSpPr>
        <p:spPr>
          <a:xfrm>
            <a:off x="1406725" y="2799775"/>
            <a:ext cx="1239300" cy="334200"/>
          </a:xfrm>
          <a:prstGeom prst="rect">
            <a:avLst/>
          </a:prstGeom>
          <a:solidFill>
            <a:srgbClr val="FFF0DA"/>
          </a:solidFill>
          <a:ln>
            <a:noFill/>
          </a:ln>
        </p:spPr>
        <p:txBody>
          <a:bodyPr anchorCtr="0" anchor="t" bIns="45700" lIns="91425" spcFirstLastPara="1" rIns="91425" wrap="square" tIns="45700">
            <a:normAutofit/>
          </a:bodyPr>
          <a:lstStyle/>
          <a:p>
            <a:pPr indent="0" lvl="0" marL="0" marR="0" rtl="0" algn="ctr">
              <a:lnSpc>
                <a:spcPct val="120000"/>
              </a:lnSpc>
              <a:spcBef>
                <a:spcPts val="0"/>
              </a:spcBef>
              <a:spcAft>
                <a:spcPts val="0"/>
              </a:spcAft>
              <a:buNone/>
            </a:pPr>
            <a:r>
              <a:rPr lang="en-ZA" sz="550">
                <a:solidFill>
                  <a:srgbClr val="000A3A"/>
                </a:solidFill>
                <a:latin typeface="Open Sans"/>
                <a:ea typeface="Open Sans"/>
                <a:cs typeface="Open Sans"/>
                <a:sym typeface="Open Sans"/>
              </a:rPr>
              <a:t>Identify intended policy outcomes and target drivers</a:t>
            </a:r>
            <a:endParaRPr sz="550">
              <a:solidFill>
                <a:srgbClr val="000A3A"/>
              </a:solidFill>
              <a:latin typeface="Open Sans"/>
              <a:ea typeface="Open Sans"/>
              <a:cs typeface="Open Sans"/>
              <a:sym typeface="Open Sans"/>
            </a:endParaRPr>
          </a:p>
        </p:txBody>
      </p:sp>
      <p:cxnSp>
        <p:nvCxnSpPr>
          <p:cNvPr id="348" name="Google Shape;348;p34"/>
          <p:cNvCxnSpPr>
            <a:endCxn id="349" idx="0"/>
          </p:cNvCxnSpPr>
          <p:nvPr/>
        </p:nvCxnSpPr>
        <p:spPr>
          <a:xfrm>
            <a:off x="2026375" y="3207963"/>
            <a:ext cx="0" cy="408000"/>
          </a:xfrm>
          <a:prstGeom prst="straightConnector1">
            <a:avLst/>
          </a:prstGeom>
          <a:noFill/>
          <a:ln cap="flat" cmpd="sng" w="9525">
            <a:solidFill>
              <a:schemeClr val="dk2"/>
            </a:solidFill>
            <a:prstDash val="solid"/>
            <a:round/>
            <a:headEnd len="med" w="med" type="none"/>
            <a:tailEnd len="med" w="med" type="triangle"/>
          </a:ln>
        </p:spPr>
      </p:cxnSp>
      <p:sp>
        <p:nvSpPr>
          <p:cNvPr id="346" name="Google Shape;346;p34"/>
          <p:cNvSpPr txBox="1"/>
          <p:nvPr/>
        </p:nvSpPr>
        <p:spPr>
          <a:xfrm>
            <a:off x="1406725" y="3207863"/>
            <a:ext cx="1239300" cy="334200"/>
          </a:xfrm>
          <a:prstGeom prst="rect">
            <a:avLst/>
          </a:prstGeom>
          <a:solidFill>
            <a:srgbClr val="FFF0DA"/>
          </a:solidFill>
          <a:ln>
            <a:noFill/>
          </a:ln>
        </p:spPr>
        <p:txBody>
          <a:bodyPr anchorCtr="0" anchor="t" bIns="45700" lIns="91425" spcFirstLastPara="1" rIns="91425" wrap="square" tIns="45700">
            <a:normAutofit/>
          </a:bodyPr>
          <a:lstStyle/>
          <a:p>
            <a:pPr indent="0" lvl="0" marL="0" marR="0" rtl="0" algn="ctr">
              <a:lnSpc>
                <a:spcPct val="120000"/>
              </a:lnSpc>
              <a:spcBef>
                <a:spcPts val="0"/>
              </a:spcBef>
              <a:spcAft>
                <a:spcPts val="0"/>
              </a:spcAft>
              <a:buNone/>
            </a:pPr>
            <a:r>
              <a:rPr lang="en-ZA" sz="550">
                <a:solidFill>
                  <a:srgbClr val="000A3A"/>
                </a:solidFill>
                <a:latin typeface="Open Sans"/>
                <a:ea typeface="Open Sans"/>
                <a:cs typeface="Open Sans"/>
                <a:sym typeface="Open Sans"/>
              </a:rPr>
              <a:t>Stratify land</a:t>
            </a:r>
            <a:endParaRPr sz="550">
              <a:solidFill>
                <a:srgbClr val="000A3A"/>
              </a:solidFill>
              <a:latin typeface="Open Sans"/>
              <a:ea typeface="Open Sans"/>
              <a:cs typeface="Open Sans"/>
              <a:sym typeface="Open Sans"/>
            </a:endParaRPr>
          </a:p>
        </p:txBody>
      </p:sp>
      <p:cxnSp>
        <p:nvCxnSpPr>
          <p:cNvPr id="350" name="Google Shape;350;p34"/>
          <p:cNvCxnSpPr>
            <a:stCxn id="346" idx="2"/>
            <a:endCxn id="351" idx="0"/>
          </p:cNvCxnSpPr>
          <p:nvPr/>
        </p:nvCxnSpPr>
        <p:spPr>
          <a:xfrm>
            <a:off x="2026375" y="3542063"/>
            <a:ext cx="0" cy="482100"/>
          </a:xfrm>
          <a:prstGeom prst="straightConnector1">
            <a:avLst/>
          </a:prstGeom>
          <a:noFill/>
          <a:ln cap="flat" cmpd="sng" w="9525">
            <a:solidFill>
              <a:schemeClr val="dk2"/>
            </a:solidFill>
            <a:prstDash val="solid"/>
            <a:round/>
            <a:headEnd len="med" w="med" type="none"/>
            <a:tailEnd len="med" w="med" type="triangle"/>
          </a:ln>
        </p:spPr>
      </p:cxnSp>
      <p:sp>
        <p:nvSpPr>
          <p:cNvPr id="349" name="Google Shape;349;p34"/>
          <p:cNvSpPr txBox="1"/>
          <p:nvPr/>
        </p:nvSpPr>
        <p:spPr>
          <a:xfrm>
            <a:off x="1406725" y="3615963"/>
            <a:ext cx="1239300" cy="334200"/>
          </a:xfrm>
          <a:prstGeom prst="rect">
            <a:avLst/>
          </a:prstGeom>
          <a:solidFill>
            <a:srgbClr val="FFF0DA"/>
          </a:solidFill>
          <a:ln>
            <a:noFill/>
          </a:ln>
        </p:spPr>
        <p:txBody>
          <a:bodyPr anchorCtr="0" anchor="t" bIns="45700" lIns="91425" spcFirstLastPara="1" rIns="91425" wrap="square" tIns="45700">
            <a:noAutofit/>
          </a:bodyPr>
          <a:lstStyle/>
          <a:p>
            <a:pPr indent="0" lvl="0" marL="0" marR="0" rtl="0" algn="ctr">
              <a:lnSpc>
                <a:spcPct val="120000"/>
              </a:lnSpc>
              <a:spcBef>
                <a:spcPts val="0"/>
              </a:spcBef>
              <a:spcAft>
                <a:spcPts val="0"/>
              </a:spcAft>
              <a:buNone/>
            </a:pPr>
            <a:r>
              <a:rPr lang="en-ZA" sz="550">
                <a:latin typeface="Open Sans"/>
                <a:ea typeface="Open Sans"/>
                <a:cs typeface="Open Sans"/>
                <a:sym typeface="Open Sans"/>
              </a:rPr>
              <a:t>Estimate area of land in each stratum</a:t>
            </a:r>
            <a:endParaRPr sz="550">
              <a:latin typeface="Open Sans"/>
              <a:ea typeface="Open Sans"/>
              <a:cs typeface="Open Sans"/>
              <a:sym typeface="Open Sans"/>
            </a:endParaRPr>
          </a:p>
          <a:p>
            <a:pPr indent="0" lvl="0" marL="0" marR="0" rtl="0" algn="ctr">
              <a:lnSpc>
                <a:spcPct val="120000"/>
              </a:lnSpc>
              <a:spcBef>
                <a:spcPts val="0"/>
              </a:spcBef>
              <a:spcAft>
                <a:spcPts val="0"/>
              </a:spcAft>
              <a:buNone/>
            </a:pPr>
            <a:r>
              <a:t/>
            </a:r>
            <a:endParaRPr sz="550">
              <a:solidFill>
                <a:srgbClr val="000A3A"/>
              </a:solidFill>
              <a:latin typeface="Open Sans"/>
              <a:ea typeface="Open Sans"/>
              <a:cs typeface="Open Sans"/>
              <a:sym typeface="Open Sans"/>
            </a:endParaRPr>
          </a:p>
        </p:txBody>
      </p:sp>
      <p:cxnSp>
        <p:nvCxnSpPr>
          <p:cNvPr id="352" name="Google Shape;352;p34"/>
          <p:cNvCxnSpPr>
            <a:stCxn id="349" idx="2"/>
            <a:endCxn id="324" idx="0"/>
          </p:cNvCxnSpPr>
          <p:nvPr/>
        </p:nvCxnSpPr>
        <p:spPr>
          <a:xfrm>
            <a:off x="2026375" y="3950163"/>
            <a:ext cx="0" cy="482100"/>
          </a:xfrm>
          <a:prstGeom prst="straightConnector1">
            <a:avLst/>
          </a:prstGeom>
          <a:noFill/>
          <a:ln cap="flat" cmpd="sng" w="9525">
            <a:solidFill>
              <a:schemeClr val="dk2"/>
            </a:solidFill>
            <a:prstDash val="solid"/>
            <a:round/>
            <a:headEnd len="med" w="med" type="none"/>
            <a:tailEnd len="med" w="med" type="triangle"/>
          </a:ln>
        </p:spPr>
      </p:cxnSp>
      <p:sp>
        <p:nvSpPr>
          <p:cNvPr id="351" name="Google Shape;351;p34"/>
          <p:cNvSpPr txBox="1"/>
          <p:nvPr/>
        </p:nvSpPr>
        <p:spPr>
          <a:xfrm>
            <a:off x="1406725" y="4024063"/>
            <a:ext cx="1239300" cy="334200"/>
          </a:xfrm>
          <a:prstGeom prst="rect">
            <a:avLst/>
          </a:prstGeom>
          <a:solidFill>
            <a:srgbClr val="FFF0DA"/>
          </a:solidFill>
          <a:ln>
            <a:noFill/>
          </a:ln>
        </p:spPr>
        <p:txBody>
          <a:bodyPr anchorCtr="0" anchor="t" bIns="45700" lIns="91425" spcFirstLastPara="1" rIns="91425" wrap="square" tIns="45700">
            <a:normAutofit/>
          </a:bodyPr>
          <a:lstStyle/>
          <a:p>
            <a:pPr indent="0" lvl="0" marL="0" marR="0" rtl="0" algn="ctr">
              <a:lnSpc>
                <a:spcPct val="120000"/>
              </a:lnSpc>
              <a:spcBef>
                <a:spcPts val="0"/>
              </a:spcBef>
              <a:spcAft>
                <a:spcPts val="0"/>
              </a:spcAft>
              <a:buNone/>
            </a:pPr>
            <a:r>
              <a:rPr lang="en-ZA" sz="550">
                <a:latin typeface="Open Sans"/>
                <a:ea typeface="Open Sans"/>
                <a:cs typeface="Open Sans"/>
                <a:sym typeface="Open Sans"/>
              </a:rPr>
              <a:t>Estimate carbon stock change</a:t>
            </a:r>
            <a:endParaRPr sz="550">
              <a:latin typeface="Open Sans"/>
              <a:ea typeface="Open Sans"/>
              <a:cs typeface="Open Sans"/>
              <a:sym typeface="Open Sans"/>
            </a:endParaRPr>
          </a:p>
          <a:p>
            <a:pPr indent="0" lvl="0" marL="0" marR="0" rtl="0" algn="ctr">
              <a:lnSpc>
                <a:spcPct val="120000"/>
              </a:lnSpc>
              <a:spcBef>
                <a:spcPts val="0"/>
              </a:spcBef>
              <a:spcAft>
                <a:spcPts val="0"/>
              </a:spcAft>
              <a:buNone/>
            </a:pPr>
            <a:r>
              <a:t/>
            </a:r>
            <a:endParaRPr sz="550">
              <a:solidFill>
                <a:srgbClr val="000A3A"/>
              </a:solidFill>
              <a:latin typeface="Open Sans"/>
              <a:ea typeface="Open Sans"/>
              <a:cs typeface="Open Sans"/>
              <a:sym typeface="Open Sans"/>
            </a:endParaRPr>
          </a:p>
        </p:txBody>
      </p:sp>
      <p:cxnSp>
        <p:nvCxnSpPr>
          <p:cNvPr id="353" name="Google Shape;353;p34"/>
          <p:cNvCxnSpPr>
            <a:stCxn id="354" idx="0"/>
            <a:endCxn id="355" idx="0"/>
          </p:cNvCxnSpPr>
          <p:nvPr/>
        </p:nvCxnSpPr>
        <p:spPr>
          <a:xfrm>
            <a:off x="4661175" y="2964025"/>
            <a:ext cx="0" cy="732600"/>
          </a:xfrm>
          <a:prstGeom prst="straightConnector1">
            <a:avLst/>
          </a:prstGeom>
          <a:noFill/>
          <a:ln cap="flat" cmpd="sng" w="9525">
            <a:solidFill>
              <a:schemeClr val="dk2"/>
            </a:solidFill>
            <a:prstDash val="solid"/>
            <a:round/>
            <a:headEnd len="med" w="med" type="none"/>
            <a:tailEnd len="med" w="med" type="triangle"/>
          </a:ln>
        </p:spPr>
      </p:cxnSp>
      <p:sp>
        <p:nvSpPr>
          <p:cNvPr id="354" name="Google Shape;354;p34"/>
          <p:cNvSpPr txBox="1"/>
          <p:nvPr/>
        </p:nvSpPr>
        <p:spPr>
          <a:xfrm>
            <a:off x="4213425" y="2964025"/>
            <a:ext cx="895500" cy="634200"/>
          </a:xfrm>
          <a:prstGeom prst="rect">
            <a:avLst/>
          </a:prstGeom>
          <a:solidFill>
            <a:srgbClr val="FFF0DA"/>
          </a:solidFill>
          <a:ln>
            <a:noFill/>
          </a:ln>
        </p:spPr>
        <p:txBody>
          <a:bodyPr anchorCtr="0" anchor="t" bIns="45700" lIns="91425" spcFirstLastPara="1" rIns="91425" wrap="square" tIns="45700">
            <a:normAutofit lnSpcReduction="20000"/>
          </a:bodyPr>
          <a:lstStyle/>
          <a:p>
            <a:pPr indent="0" lvl="0" marL="0" marR="0" rtl="0" algn="ctr">
              <a:lnSpc>
                <a:spcPct val="120000"/>
              </a:lnSpc>
              <a:spcBef>
                <a:spcPts val="0"/>
              </a:spcBef>
              <a:spcAft>
                <a:spcPts val="0"/>
              </a:spcAft>
              <a:buNone/>
            </a:pPr>
            <a:r>
              <a:rPr lang="en-ZA" sz="550">
                <a:solidFill>
                  <a:srgbClr val="000A3A"/>
                </a:solidFill>
                <a:latin typeface="Open Sans"/>
                <a:ea typeface="Open Sans"/>
                <a:cs typeface="Open Sans"/>
                <a:sym typeface="Open Sans"/>
              </a:rPr>
              <a:t>Refine implementation potential based on policy design and national circumstances</a:t>
            </a:r>
            <a:endParaRPr sz="550">
              <a:solidFill>
                <a:srgbClr val="000A3A"/>
              </a:solidFill>
              <a:latin typeface="Open Sans"/>
              <a:ea typeface="Open Sans"/>
              <a:cs typeface="Open Sans"/>
              <a:sym typeface="Open Sans"/>
            </a:endParaRPr>
          </a:p>
        </p:txBody>
      </p:sp>
      <p:cxnSp>
        <p:nvCxnSpPr>
          <p:cNvPr id="356" name="Google Shape;356;p34"/>
          <p:cNvCxnSpPr>
            <a:stCxn id="354" idx="2"/>
            <a:endCxn id="343" idx="0"/>
          </p:cNvCxnSpPr>
          <p:nvPr/>
        </p:nvCxnSpPr>
        <p:spPr>
          <a:xfrm flipH="1">
            <a:off x="4646475" y="3598225"/>
            <a:ext cx="14700" cy="695100"/>
          </a:xfrm>
          <a:prstGeom prst="straightConnector1">
            <a:avLst/>
          </a:prstGeom>
          <a:noFill/>
          <a:ln cap="flat" cmpd="sng" w="9525">
            <a:solidFill>
              <a:schemeClr val="dk2"/>
            </a:solidFill>
            <a:prstDash val="solid"/>
            <a:round/>
            <a:headEnd len="med" w="med" type="none"/>
            <a:tailEnd len="med" w="med" type="triangle"/>
          </a:ln>
        </p:spPr>
      </p:cxnSp>
      <p:sp>
        <p:nvSpPr>
          <p:cNvPr id="355" name="Google Shape;355;p34"/>
          <p:cNvSpPr txBox="1"/>
          <p:nvPr/>
        </p:nvSpPr>
        <p:spPr>
          <a:xfrm>
            <a:off x="4213425" y="3696557"/>
            <a:ext cx="895500" cy="537600"/>
          </a:xfrm>
          <a:prstGeom prst="rect">
            <a:avLst/>
          </a:prstGeom>
          <a:solidFill>
            <a:srgbClr val="FFF0DA"/>
          </a:solidFill>
          <a:ln>
            <a:noFill/>
          </a:ln>
        </p:spPr>
        <p:txBody>
          <a:bodyPr anchorCtr="0" anchor="t" bIns="45700" lIns="91425" spcFirstLastPara="1" rIns="91425" wrap="square" tIns="45700">
            <a:normAutofit/>
          </a:bodyPr>
          <a:lstStyle/>
          <a:p>
            <a:pPr indent="0" lvl="0" marL="0" marR="0" rtl="0" algn="ctr">
              <a:lnSpc>
                <a:spcPct val="120000"/>
              </a:lnSpc>
              <a:spcBef>
                <a:spcPts val="0"/>
              </a:spcBef>
              <a:spcAft>
                <a:spcPts val="0"/>
              </a:spcAft>
              <a:buNone/>
            </a:pPr>
            <a:r>
              <a:rPr lang="en-ZA" sz="550">
                <a:solidFill>
                  <a:srgbClr val="000A3A"/>
                </a:solidFill>
                <a:latin typeface="Open Sans"/>
                <a:ea typeface="Open Sans"/>
                <a:cs typeface="Open Sans"/>
                <a:sym typeface="Open Sans"/>
              </a:rPr>
              <a:t>Refine the implementation potential based on financial feasibility</a:t>
            </a:r>
            <a:endParaRPr sz="550">
              <a:solidFill>
                <a:srgbClr val="000A3A"/>
              </a:solidFill>
              <a:latin typeface="Open Sans"/>
              <a:ea typeface="Open Sans"/>
              <a:cs typeface="Open Sans"/>
              <a:sym typeface="Open Sans"/>
            </a:endParaRPr>
          </a:p>
        </p:txBody>
      </p:sp>
    </p:spTree>
  </p:cSld>
  <p:clrMapOvr>
    <a:masterClrMapping/>
  </p:clrMapOvr>
</p:sld>
</file>

<file path=ppt/slides/slide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96" name="Shape 1596"/>
        <p:cNvGrpSpPr/>
        <p:nvPr/>
      </p:nvGrpSpPr>
      <p:grpSpPr>
        <a:xfrm>
          <a:off x="0" y="0"/>
          <a:ext cx="0" cy="0"/>
          <a:chOff x="0" y="0"/>
          <a:chExt cx="0" cy="0"/>
        </a:xfrm>
      </p:grpSpPr>
      <p:sp>
        <p:nvSpPr>
          <p:cNvPr id="1597" name="Google Shape;1597;p79"/>
          <p:cNvSpPr txBox="1"/>
          <p:nvPr/>
        </p:nvSpPr>
        <p:spPr>
          <a:xfrm>
            <a:off x="311700" y="216425"/>
            <a:ext cx="8520600" cy="572700"/>
          </a:xfrm>
          <a:prstGeom prst="rect">
            <a:avLst/>
          </a:prstGeom>
          <a:noFill/>
          <a:ln>
            <a:noFill/>
          </a:ln>
        </p:spPr>
        <p:txBody>
          <a:bodyPr anchorCtr="0" anchor="t" bIns="91425" lIns="91425" spcFirstLastPara="1" rIns="91425" wrap="square" tIns="91425">
            <a:normAutofit/>
          </a:bodyPr>
          <a:lstStyle/>
          <a:p>
            <a:pPr indent="0" lvl="0" marL="0" rtl="0" algn="l">
              <a:spcBef>
                <a:spcPts val="0"/>
              </a:spcBef>
              <a:spcAft>
                <a:spcPts val="0"/>
              </a:spcAft>
              <a:buNone/>
            </a:pPr>
            <a:r>
              <a:rPr b="1" lang="en-ZA" sz="2200">
                <a:solidFill>
                  <a:srgbClr val="9D97F0"/>
                </a:solidFill>
                <a:latin typeface="Open Sans"/>
                <a:ea typeface="Open Sans"/>
                <a:cs typeface="Open Sans"/>
                <a:sym typeface="Open Sans"/>
              </a:rPr>
              <a:t>Part II: Analysis map</a:t>
            </a:r>
            <a:endParaRPr b="1" sz="2200">
              <a:solidFill>
                <a:srgbClr val="9D97F0"/>
              </a:solidFill>
              <a:latin typeface="Open Sans"/>
              <a:ea typeface="Open Sans"/>
              <a:cs typeface="Open Sans"/>
              <a:sym typeface="Open Sans"/>
            </a:endParaRPr>
          </a:p>
        </p:txBody>
      </p:sp>
      <p:sp>
        <p:nvSpPr>
          <p:cNvPr id="1598" name="Google Shape;1598;p79"/>
          <p:cNvSpPr txBox="1"/>
          <p:nvPr/>
        </p:nvSpPr>
        <p:spPr>
          <a:xfrm>
            <a:off x="311700" y="757500"/>
            <a:ext cx="6735600" cy="750600"/>
          </a:xfrm>
          <a:prstGeom prst="rect">
            <a:avLst/>
          </a:prstGeom>
          <a:noFill/>
          <a:ln>
            <a:noFill/>
          </a:ln>
        </p:spPr>
        <p:txBody>
          <a:bodyPr anchorCtr="0" anchor="t" bIns="45700" lIns="91425" spcFirstLastPara="1" rIns="91425" wrap="square" tIns="45700">
            <a:normAutofit/>
          </a:bodyPr>
          <a:lstStyle/>
          <a:p>
            <a:pPr indent="0" lvl="0" marL="0" marR="0" rtl="0" algn="l">
              <a:lnSpc>
                <a:spcPct val="120000"/>
              </a:lnSpc>
              <a:spcBef>
                <a:spcPts val="0"/>
              </a:spcBef>
              <a:spcAft>
                <a:spcPts val="0"/>
              </a:spcAft>
              <a:buNone/>
            </a:pPr>
            <a:r>
              <a:rPr lang="en-ZA" sz="1800">
                <a:solidFill>
                  <a:srgbClr val="000A3A"/>
                </a:solidFill>
                <a:latin typeface="Open Sans"/>
                <a:ea typeface="Open Sans"/>
                <a:cs typeface="Open Sans"/>
                <a:sym typeface="Open Sans"/>
              </a:rPr>
              <a:t>PART III: Assessing impacts</a:t>
            </a:r>
            <a:endParaRPr sz="1800">
              <a:solidFill>
                <a:srgbClr val="000A3A"/>
              </a:solidFill>
              <a:latin typeface="Open Sans"/>
              <a:ea typeface="Open Sans"/>
              <a:cs typeface="Open Sans"/>
              <a:sym typeface="Open Sans"/>
            </a:endParaRPr>
          </a:p>
        </p:txBody>
      </p:sp>
      <p:sp>
        <p:nvSpPr>
          <p:cNvPr id="1599" name="Google Shape;1599;p79"/>
          <p:cNvSpPr/>
          <p:nvPr/>
        </p:nvSpPr>
        <p:spPr>
          <a:xfrm>
            <a:off x="136050" y="1369900"/>
            <a:ext cx="2688300" cy="3650700"/>
          </a:xfrm>
          <a:prstGeom prst="rect">
            <a:avLst/>
          </a:prstGeom>
          <a:solidFill>
            <a:srgbClr val="A5A5A5"/>
          </a:solidFill>
          <a:ln cap="flat" cmpd="sng" w="9525">
            <a:solidFill>
              <a:srgbClr val="FAFAFA"/>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00" name="Google Shape;1600;p79"/>
          <p:cNvSpPr txBox="1"/>
          <p:nvPr/>
        </p:nvSpPr>
        <p:spPr>
          <a:xfrm>
            <a:off x="136150" y="1508100"/>
            <a:ext cx="2688300" cy="572700"/>
          </a:xfrm>
          <a:prstGeom prst="rect">
            <a:avLst/>
          </a:prstGeom>
          <a:noFill/>
          <a:ln>
            <a:noFill/>
          </a:ln>
        </p:spPr>
        <p:txBody>
          <a:bodyPr anchorCtr="0" anchor="t" bIns="45700" lIns="91425" spcFirstLastPara="1" rIns="91425" wrap="square" tIns="45700">
            <a:normAutofit/>
          </a:bodyPr>
          <a:lstStyle/>
          <a:p>
            <a:pPr indent="0" lvl="0" marL="0" marR="0" rtl="0" algn="l">
              <a:lnSpc>
                <a:spcPct val="120000"/>
              </a:lnSpc>
              <a:spcBef>
                <a:spcPts val="0"/>
              </a:spcBef>
              <a:spcAft>
                <a:spcPts val="0"/>
              </a:spcAft>
              <a:buNone/>
            </a:pPr>
            <a:r>
              <a:rPr b="1" lang="en-ZA" sz="1200">
                <a:solidFill>
                  <a:srgbClr val="FFFFFF"/>
                </a:solidFill>
                <a:latin typeface="Open Sans"/>
                <a:ea typeface="Open Sans"/>
                <a:cs typeface="Open Sans"/>
                <a:sym typeface="Open Sans"/>
              </a:rPr>
              <a:t>CHAPTER 7: </a:t>
            </a:r>
            <a:r>
              <a:rPr lang="en-ZA" sz="1200">
                <a:solidFill>
                  <a:srgbClr val="FFFFFF"/>
                </a:solidFill>
                <a:latin typeface="Open Sans"/>
                <a:ea typeface="Open Sans"/>
                <a:cs typeface="Open Sans"/>
                <a:sym typeface="Open Sans"/>
              </a:rPr>
              <a:t>Estimate baseline scenario and emissions</a:t>
            </a:r>
            <a:endParaRPr sz="1200">
              <a:solidFill>
                <a:srgbClr val="FFFFFF"/>
              </a:solidFill>
              <a:latin typeface="Open Sans"/>
              <a:ea typeface="Open Sans"/>
              <a:cs typeface="Open Sans"/>
              <a:sym typeface="Open Sans"/>
            </a:endParaRPr>
          </a:p>
        </p:txBody>
      </p:sp>
      <p:sp>
        <p:nvSpPr>
          <p:cNvPr id="1601" name="Google Shape;1601;p79"/>
          <p:cNvSpPr/>
          <p:nvPr/>
        </p:nvSpPr>
        <p:spPr>
          <a:xfrm>
            <a:off x="212250" y="2200350"/>
            <a:ext cx="993300" cy="2712900"/>
          </a:xfrm>
          <a:prstGeom prst="rect">
            <a:avLst/>
          </a:prstGeom>
          <a:solidFill>
            <a:schemeClr val="lt2"/>
          </a:solidFill>
          <a:ln cap="flat" cmpd="sng" w="9525">
            <a:solidFill>
              <a:srgbClr val="595959"/>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02" name="Google Shape;1602;p79"/>
          <p:cNvSpPr/>
          <p:nvPr/>
        </p:nvSpPr>
        <p:spPr>
          <a:xfrm>
            <a:off x="1340575" y="2200350"/>
            <a:ext cx="1371600" cy="2712900"/>
          </a:xfrm>
          <a:prstGeom prst="rect">
            <a:avLst/>
          </a:prstGeom>
          <a:solidFill>
            <a:schemeClr val="lt2"/>
          </a:solidFill>
          <a:ln cap="flat" cmpd="sng" w="9525">
            <a:solidFill>
              <a:srgbClr val="595959"/>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03" name="Google Shape;1603;p79"/>
          <p:cNvSpPr txBox="1"/>
          <p:nvPr/>
        </p:nvSpPr>
        <p:spPr>
          <a:xfrm>
            <a:off x="212250" y="2288275"/>
            <a:ext cx="993300" cy="845700"/>
          </a:xfrm>
          <a:prstGeom prst="rect">
            <a:avLst/>
          </a:prstGeom>
          <a:noFill/>
          <a:ln>
            <a:noFill/>
          </a:ln>
        </p:spPr>
        <p:txBody>
          <a:bodyPr anchorCtr="0" anchor="t" bIns="45700" lIns="91425" spcFirstLastPara="1" rIns="91425" wrap="square" tIns="45700">
            <a:normAutofit/>
          </a:bodyPr>
          <a:lstStyle/>
          <a:p>
            <a:pPr indent="0" lvl="0" marL="0" marR="0" rtl="0" algn="l">
              <a:lnSpc>
                <a:spcPct val="120000"/>
              </a:lnSpc>
              <a:spcBef>
                <a:spcPts val="0"/>
              </a:spcBef>
              <a:spcAft>
                <a:spcPts val="0"/>
              </a:spcAft>
              <a:buNone/>
            </a:pPr>
            <a:r>
              <a:rPr lang="en-ZA" sz="800">
                <a:solidFill>
                  <a:srgbClr val="000A3A"/>
                </a:solidFill>
                <a:latin typeface="Open Sans"/>
                <a:ea typeface="Open Sans"/>
                <a:cs typeface="Open Sans"/>
                <a:sym typeface="Open Sans"/>
              </a:rPr>
              <a:t>Determine the baseline scenario</a:t>
            </a:r>
            <a:endParaRPr sz="800">
              <a:solidFill>
                <a:srgbClr val="000A3A"/>
              </a:solidFill>
              <a:latin typeface="Open Sans"/>
              <a:ea typeface="Open Sans"/>
              <a:cs typeface="Open Sans"/>
              <a:sym typeface="Open Sans"/>
            </a:endParaRPr>
          </a:p>
        </p:txBody>
      </p:sp>
      <p:sp>
        <p:nvSpPr>
          <p:cNvPr id="1604" name="Google Shape;1604;p79"/>
          <p:cNvSpPr/>
          <p:nvPr/>
        </p:nvSpPr>
        <p:spPr>
          <a:xfrm>
            <a:off x="1144370" y="3046370"/>
            <a:ext cx="196200" cy="186600"/>
          </a:xfrm>
          <a:prstGeom prst="rightArrow">
            <a:avLst>
              <a:gd fmla="val 50000" name="adj1"/>
              <a:gd fmla="val 50000" name="adj2"/>
            </a:avLst>
          </a:prstGeom>
          <a:solidFill>
            <a:srgbClr val="FF8E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Arial"/>
              <a:ea typeface="Arial"/>
              <a:cs typeface="Arial"/>
              <a:sym typeface="Arial"/>
            </a:endParaRPr>
          </a:p>
        </p:txBody>
      </p:sp>
      <p:sp>
        <p:nvSpPr>
          <p:cNvPr id="1605" name="Google Shape;1605;p79"/>
          <p:cNvSpPr/>
          <p:nvPr/>
        </p:nvSpPr>
        <p:spPr>
          <a:xfrm>
            <a:off x="2901275" y="1369900"/>
            <a:ext cx="3476100" cy="3650700"/>
          </a:xfrm>
          <a:prstGeom prst="rect">
            <a:avLst/>
          </a:prstGeom>
          <a:solidFill>
            <a:srgbClr val="9D97F0"/>
          </a:solidFill>
          <a:ln cap="flat" cmpd="sng" w="9525">
            <a:solidFill>
              <a:srgbClr val="FAFAFA"/>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06" name="Google Shape;1606;p79"/>
          <p:cNvSpPr txBox="1"/>
          <p:nvPr/>
        </p:nvSpPr>
        <p:spPr>
          <a:xfrm>
            <a:off x="1367613" y="2280838"/>
            <a:ext cx="1371600" cy="471300"/>
          </a:xfrm>
          <a:prstGeom prst="rect">
            <a:avLst/>
          </a:prstGeom>
          <a:noFill/>
          <a:ln>
            <a:noFill/>
          </a:ln>
        </p:spPr>
        <p:txBody>
          <a:bodyPr anchorCtr="0" anchor="t" bIns="45700" lIns="91425" spcFirstLastPara="1" rIns="91425" wrap="square" tIns="45700">
            <a:normAutofit/>
          </a:bodyPr>
          <a:lstStyle/>
          <a:p>
            <a:pPr indent="0" lvl="0" marL="0" marR="0" rtl="0" algn="l">
              <a:lnSpc>
                <a:spcPct val="120000"/>
              </a:lnSpc>
              <a:spcBef>
                <a:spcPts val="0"/>
              </a:spcBef>
              <a:spcAft>
                <a:spcPts val="0"/>
              </a:spcAft>
              <a:buNone/>
            </a:pPr>
            <a:r>
              <a:rPr lang="en-ZA" sz="800">
                <a:solidFill>
                  <a:srgbClr val="000A3A"/>
                </a:solidFill>
                <a:latin typeface="Open Sans"/>
                <a:ea typeface="Open Sans"/>
                <a:cs typeface="Open Sans"/>
                <a:sym typeface="Open Sans"/>
              </a:rPr>
              <a:t>Estimate baseline emissions</a:t>
            </a:r>
            <a:endParaRPr sz="800">
              <a:solidFill>
                <a:srgbClr val="000A3A"/>
              </a:solidFill>
              <a:latin typeface="Open Sans"/>
              <a:ea typeface="Open Sans"/>
              <a:cs typeface="Open Sans"/>
              <a:sym typeface="Open Sans"/>
            </a:endParaRPr>
          </a:p>
        </p:txBody>
      </p:sp>
      <p:sp>
        <p:nvSpPr>
          <p:cNvPr id="1607" name="Google Shape;1607;p79"/>
          <p:cNvSpPr txBox="1"/>
          <p:nvPr/>
        </p:nvSpPr>
        <p:spPr>
          <a:xfrm>
            <a:off x="1406725" y="4432163"/>
            <a:ext cx="1239300" cy="334200"/>
          </a:xfrm>
          <a:prstGeom prst="rect">
            <a:avLst/>
          </a:prstGeom>
          <a:solidFill>
            <a:schemeClr val="lt1"/>
          </a:solidFill>
          <a:ln>
            <a:noFill/>
          </a:ln>
        </p:spPr>
        <p:txBody>
          <a:bodyPr anchorCtr="0" anchor="t" bIns="45700" lIns="91425" spcFirstLastPara="1" rIns="91425" wrap="square" tIns="45700">
            <a:normAutofit/>
          </a:bodyPr>
          <a:lstStyle/>
          <a:p>
            <a:pPr indent="0" lvl="0" marL="0" marR="0" rtl="0" algn="ctr">
              <a:lnSpc>
                <a:spcPct val="120000"/>
              </a:lnSpc>
              <a:spcBef>
                <a:spcPts val="0"/>
              </a:spcBef>
              <a:spcAft>
                <a:spcPts val="0"/>
              </a:spcAft>
              <a:buNone/>
            </a:pPr>
            <a:r>
              <a:rPr lang="en-ZA" sz="550">
                <a:solidFill>
                  <a:srgbClr val="000A3A"/>
                </a:solidFill>
                <a:latin typeface="Open Sans"/>
                <a:ea typeface="Open Sans"/>
                <a:cs typeface="Open Sans"/>
                <a:sym typeface="Open Sans"/>
              </a:rPr>
              <a:t>Identify intended policy outcomes and target drivers</a:t>
            </a:r>
            <a:endParaRPr sz="550">
              <a:solidFill>
                <a:srgbClr val="000A3A"/>
              </a:solidFill>
              <a:latin typeface="Open Sans"/>
              <a:ea typeface="Open Sans"/>
              <a:cs typeface="Open Sans"/>
              <a:sym typeface="Open Sans"/>
            </a:endParaRPr>
          </a:p>
        </p:txBody>
      </p:sp>
      <p:sp>
        <p:nvSpPr>
          <p:cNvPr id="1608" name="Google Shape;1608;p79"/>
          <p:cNvSpPr txBox="1"/>
          <p:nvPr/>
        </p:nvSpPr>
        <p:spPr>
          <a:xfrm>
            <a:off x="1686725" y="4831775"/>
            <a:ext cx="613200" cy="141900"/>
          </a:xfrm>
          <a:prstGeom prst="rect">
            <a:avLst/>
          </a:prstGeom>
          <a:solidFill>
            <a:srgbClr val="09294E"/>
          </a:solidFill>
          <a:ln cap="flat" cmpd="sng" w="12700">
            <a:solidFill>
              <a:srgbClr val="BFBFB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90000"/>
              </a:lnSpc>
              <a:spcBef>
                <a:spcPts val="0"/>
              </a:spcBef>
              <a:spcAft>
                <a:spcPts val="0"/>
              </a:spcAft>
              <a:buClr>
                <a:schemeClr val="lt1"/>
              </a:buClr>
              <a:buSzPts val="800"/>
              <a:buFont typeface="Arial"/>
              <a:buNone/>
            </a:pPr>
            <a:r>
              <a:rPr lang="en-ZA" sz="800">
                <a:solidFill>
                  <a:schemeClr val="lt1"/>
                </a:solidFill>
                <a:latin typeface="Open Sans"/>
                <a:ea typeface="Open Sans"/>
                <a:cs typeface="Open Sans"/>
                <a:sym typeface="Open Sans"/>
              </a:rPr>
              <a:t>Exercise</a:t>
            </a:r>
            <a:endParaRPr>
              <a:latin typeface="Open Sans"/>
              <a:ea typeface="Open Sans"/>
              <a:cs typeface="Open Sans"/>
              <a:sym typeface="Open Sans"/>
            </a:endParaRPr>
          </a:p>
        </p:txBody>
      </p:sp>
      <p:sp>
        <p:nvSpPr>
          <p:cNvPr id="1609" name="Google Shape;1609;p79"/>
          <p:cNvSpPr/>
          <p:nvPr/>
        </p:nvSpPr>
        <p:spPr>
          <a:xfrm>
            <a:off x="3027500" y="2200350"/>
            <a:ext cx="1011000" cy="2712900"/>
          </a:xfrm>
          <a:prstGeom prst="rect">
            <a:avLst/>
          </a:prstGeom>
          <a:solidFill>
            <a:srgbClr val="E4DEFF"/>
          </a:solidFill>
          <a:ln cap="flat" cmpd="sng" w="9525">
            <a:solidFill>
              <a:srgbClr val="FAFAFA"/>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10" name="Google Shape;1610;p79"/>
          <p:cNvSpPr/>
          <p:nvPr/>
        </p:nvSpPr>
        <p:spPr>
          <a:xfrm>
            <a:off x="4140858" y="2200350"/>
            <a:ext cx="1011000" cy="2712900"/>
          </a:xfrm>
          <a:prstGeom prst="rect">
            <a:avLst/>
          </a:prstGeom>
          <a:solidFill>
            <a:srgbClr val="E4DEFF"/>
          </a:solidFill>
          <a:ln cap="flat" cmpd="sng" w="19050">
            <a:solidFill>
              <a:srgbClr val="F2F2F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11" name="Google Shape;1611;p79"/>
          <p:cNvSpPr/>
          <p:nvPr/>
        </p:nvSpPr>
        <p:spPr>
          <a:xfrm>
            <a:off x="5254217" y="2200350"/>
            <a:ext cx="1011000" cy="2712900"/>
          </a:xfrm>
          <a:prstGeom prst="rect">
            <a:avLst/>
          </a:prstGeom>
          <a:solidFill>
            <a:srgbClr val="E4DEFF"/>
          </a:solidFill>
          <a:ln cap="flat" cmpd="sng" w="19050">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12" name="Google Shape;1612;p79"/>
          <p:cNvSpPr txBox="1"/>
          <p:nvPr/>
        </p:nvSpPr>
        <p:spPr>
          <a:xfrm>
            <a:off x="2955550" y="1508100"/>
            <a:ext cx="2688300" cy="572700"/>
          </a:xfrm>
          <a:prstGeom prst="rect">
            <a:avLst/>
          </a:prstGeom>
          <a:noFill/>
          <a:ln>
            <a:noFill/>
          </a:ln>
        </p:spPr>
        <p:txBody>
          <a:bodyPr anchorCtr="0" anchor="t" bIns="45700" lIns="91425" spcFirstLastPara="1" rIns="91425" wrap="square" tIns="45700">
            <a:normAutofit/>
          </a:bodyPr>
          <a:lstStyle/>
          <a:p>
            <a:pPr indent="0" lvl="0" marL="0" marR="0" rtl="0" algn="l">
              <a:lnSpc>
                <a:spcPct val="120000"/>
              </a:lnSpc>
              <a:spcBef>
                <a:spcPts val="0"/>
              </a:spcBef>
              <a:spcAft>
                <a:spcPts val="0"/>
              </a:spcAft>
              <a:buNone/>
            </a:pPr>
            <a:r>
              <a:rPr b="1" lang="en-ZA" sz="1200">
                <a:solidFill>
                  <a:srgbClr val="FFFFFF"/>
                </a:solidFill>
                <a:latin typeface="Open Sans"/>
                <a:ea typeface="Open Sans"/>
                <a:cs typeface="Open Sans"/>
                <a:sym typeface="Open Sans"/>
              </a:rPr>
              <a:t>CHAPTER 8: </a:t>
            </a:r>
            <a:r>
              <a:rPr lang="en-ZA" sz="1200">
                <a:solidFill>
                  <a:srgbClr val="FFFFFF"/>
                </a:solidFill>
                <a:latin typeface="Open Sans"/>
                <a:ea typeface="Open Sans"/>
                <a:cs typeface="Open Sans"/>
                <a:sym typeface="Open Sans"/>
              </a:rPr>
              <a:t>Estimate GHG </a:t>
            </a:r>
            <a:br>
              <a:rPr lang="en-ZA" sz="1200">
                <a:solidFill>
                  <a:srgbClr val="FFFFFF"/>
                </a:solidFill>
                <a:latin typeface="Open Sans"/>
                <a:ea typeface="Open Sans"/>
                <a:cs typeface="Open Sans"/>
                <a:sym typeface="Open Sans"/>
              </a:rPr>
            </a:br>
            <a:r>
              <a:rPr lang="en-ZA" sz="1200">
                <a:solidFill>
                  <a:srgbClr val="FFFFFF"/>
                </a:solidFill>
                <a:latin typeface="Open Sans"/>
                <a:ea typeface="Open Sans"/>
                <a:cs typeface="Open Sans"/>
                <a:sym typeface="Open Sans"/>
              </a:rPr>
              <a:t>impacts ex-ante</a:t>
            </a:r>
            <a:endParaRPr sz="1200">
              <a:solidFill>
                <a:srgbClr val="FFFFFF"/>
              </a:solidFill>
              <a:latin typeface="Open Sans"/>
              <a:ea typeface="Open Sans"/>
              <a:cs typeface="Open Sans"/>
              <a:sym typeface="Open Sans"/>
            </a:endParaRPr>
          </a:p>
        </p:txBody>
      </p:sp>
      <p:sp>
        <p:nvSpPr>
          <p:cNvPr id="1613" name="Google Shape;1613;p79"/>
          <p:cNvSpPr/>
          <p:nvPr/>
        </p:nvSpPr>
        <p:spPr>
          <a:xfrm>
            <a:off x="2646029" y="1687129"/>
            <a:ext cx="351300" cy="334200"/>
          </a:xfrm>
          <a:prstGeom prst="rightArrow">
            <a:avLst>
              <a:gd fmla="val 50000" name="adj1"/>
              <a:gd fmla="val 50000" name="adj2"/>
            </a:avLst>
          </a:prstGeom>
          <a:solidFill>
            <a:srgbClr val="FF8E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Arial"/>
              <a:ea typeface="Arial"/>
              <a:cs typeface="Arial"/>
              <a:sym typeface="Arial"/>
            </a:endParaRPr>
          </a:p>
        </p:txBody>
      </p:sp>
      <p:sp>
        <p:nvSpPr>
          <p:cNvPr id="1614" name="Google Shape;1614;p79"/>
          <p:cNvSpPr/>
          <p:nvPr/>
        </p:nvSpPr>
        <p:spPr>
          <a:xfrm>
            <a:off x="3991570" y="2964020"/>
            <a:ext cx="196200" cy="186600"/>
          </a:xfrm>
          <a:prstGeom prst="rightArrow">
            <a:avLst>
              <a:gd fmla="val 50000" name="adj1"/>
              <a:gd fmla="val 50000" name="adj2"/>
            </a:avLst>
          </a:prstGeom>
          <a:solidFill>
            <a:srgbClr val="FF8E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Arial"/>
              <a:ea typeface="Arial"/>
              <a:cs typeface="Arial"/>
              <a:sym typeface="Arial"/>
            </a:endParaRPr>
          </a:p>
        </p:txBody>
      </p:sp>
      <p:sp>
        <p:nvSpPr>
          <p:cNvPr id="1615" name="Google Shape;1615;p79"/>
          <p:cNvSpPr/>
          <p:nvPr/>
        </p:nvSpPr>
        <p:spPr>
          <a:xfrm>
            <a:off x="5134570" y="2964020"/>
            <a:ext cx="196200" cy="186600"/>
          </a:xfrm>
          <a:prstGeom prst="rightArrow">
            <a:avLst>
              <a:gd fmla="val 50000" name="adj1"/>
              <a:gd fmla="val 50000" name="adj2"/>
            </a:avLst>
          </a:prstGeom>
          <a:solidFill>
            <a:srgbClr val="FF8E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Arial"/>
              <a:ea typeface="Arial"/>
              <a:cs typeface="Arial"/>
              <a:sym typeface="Arial"/>
            </a:endParaRPr>
          </a:p>
        </p:txBody>
      </p:sp>
      <p:sp>
        <p:nvSpPr>
          <p:cNvPr id="1616" name="Google Shape;1616;p79"/>
          <p:cNvSpPr txBox="1"/>
          <p:nvPr/>
        </p:nvSpPr>
        <p:spPr>
          <a:xfrm>
            <a:off x="3045175" y="2288275"/>
            <a:ext cx="993300" cy="845700"/>
          </a:xfrm>
          <a:prstGeom prst="rect">
            <a:avLst/>
          </a:prstGeom>
          <a:noFill/>
          <a:ln>
            <a:noFill/>
          </a:ln>
        </p:spPr>
        <p:txBody>
          <a:bodyPr anchorCtr="0" anchor="t" bIns="45700" lIns="91425" spcFirstLastPara="1" rIns="91425" wrap="square" tIns="45700">
            <a:normAutofit/>
          </a:bodyPr>
          <a:lstStyle/>
          <a:p>
            <a:pPr indent="0" lvl="0" marL="0" marR="0" rtl="0" algn="l">
              <a:lnSpc>
                <a:spcPct val="120000"/>
              </a:lnSpc>
              <a:spcBef>
                <a:spcPts val="0"/>
              </a:spcBef>
              <a:spcAft>
                <a:spcPts val="0"/>
              </a:spcAft>
              <a:buNone/>
            </a:pPr>
            <a:r>
              <a:rPr lang="en-ZA" sz="800">
                <a:solidFill>
                  <a:srgbClr val="000A3A"/>
                </a:solidFill>
                <a:latin typeface="Open Sans"/>
                <a:ea typeface="Open Sans"/>
                <a:cs typeface="Open Sans"/>
                <a:sym typeface="Open Sans"/>
              </a:rPr>
              <a:t>Estimate the maximum implementation potential</a:t>
            </a:r>
            <a:endParaRPr sz="800">
              <a:solidFill>
                <a:srgbClr val="000A3A"/>
              </a:solidFill>
              <a:latin typeface="Open Sans"/>
              <a:ea typeface="Open Sans"/>
              <a:cs typeface="Open Sans"/>
              <a:sym typeface="Open Sans"/>
            </a:endParaRPr>
          </a:p>
        </p:txBody>
      </p:sp>
      <p:sp>
        <p:nvSpPr>
          <p:cNvPr id="1617" name="Google Shape;1617;p79"/>
          <p:cNvSpPr txBox="1"/>
          <p:nvPr/>
        </p:nvSpPr>
        <p:spPr>
          <a:xfrm>
            <a:off x="5254200" y="2329675"/>
            <a:ext cx="993300" cy="572700"/>
          </a:xfrm>
          <a:prstGeom prst="rect">
            <a:avLst/>
          </a:prstGeom>
          <a:noFill/>
          <a:ln>
            <a:noFill/>
          </a:ln>
        </p:spPr>
        <p:txBody>
          <a:bodyPr anchorCtr="0" anchor="t" bIns="45700" lIns="91425" spcFirstLastPara="1" rIns="91425" wrap="square" tIns="45700">
            <a:normAutofit/>
          </a:bodyPr>
          <a:lstStyle/>
          <a:p>
            <a:pPr indent="0" lvl="0" marL="0" marR="0" rtl="0" algn="l">
              <a:lnSpc>
                <a:spcPct val="120000"/>
              </a:lnSpc>
              <a:spcBef>
                <a:spcPts val="0"/>
              </a:spcBef>
              <a:spcAft>
                <a:spcPts val="0"/>
              </a:spcAft>
              <a:buNone/>
            </a:pPr>
            <a:r>
              <a:rPr lang="en-ZA" sz="800">
                <a:solidFill>
                  <a:srgbClr val="000A3A"/>
                </a:solidFill>
                <a:latin typeface="Open Sans"/>
                <a:ea typeface="Open Sans"/>
                <a:cs typeface="Open Sans"/>
                <a:sym typeface="Open Sans"/>
              </a:rPr>
              <a:t>Estimate the GHG impact on the policy</a:t>
            </a:r>
            <a:endParaRPr sz="800">
              <a:solidFill>
                <a:srgbClr val="000A3A"/>
              </a:solidFill>
              <a:latin typeface="Open Sans"/>
              <a:ea typeface="Open Sans"/>
              <a:cs typeface="Open Sans"/>
              <a:sym typeface="Open Sans"/>
            </a:endParaRPr>
          </a:p>
        </p:txBody>
      </p:sp>
      <p:sp>
        <p:nvSpPr>
          <p:cNvPr id="1618" name="Google Shape;1618;p79"/>
          <p:cNvSpPr txBox="1"/>
          <p:nvPr/>
        </p:nvSpPr>
        <p:spPr>
          <a:xfrm>
            <a:off x="4187400" y="2329675"/>
            <a:ext cx="993300" cy="634200"/>
          </a:xfrm>
          <a:prstGeom prst="rect">
            <a:avLst/>
          </a:prstGeom>
          <a:noFill/>
          <a:ln>
            <a:noFill/>
          </a:ln>
        </p:spPr>
        <p:txBody>
          <a:bodyPr anchorCtr="0" anchor="t" bIns="45700" lIns="91425" spcFirstLastPara="1" rIns="91425" wrap="square" tIns="45700">
            <a:normAutofit lnSpcReduction="10000"/>
          </a:bodyPr>
          <a:lstStyle/>
          <a:p>
            <a:pPr indent="0" lvl="0" marL="0" marR="0" rtl="0" algn="l">
              <a:lnSpc>
                <a:spcPct val="120000"/>
              </a:lnSpc>
              <a:spcBef>
                <a:spcPts val="0"/>
              </a:spcBef>
              <a:spcAft>
                <a:spcPts val="0"/>
              </a:spcAft>
              <a:buNone/>
            </a:pPr>
            <a:r>
              <a:rPr lang="en-ZA" sz="800">
                <a:solidFill>
                  <a:srgbClr val="000A3A"/>
                </a:solidFill>
                <a:latin typeface="Open Sans"/>
                <a:ea typeface="Open Sans"/>
                <a:cs typeface="Open Sans"/>
                <a:sym typeface="Open Sans"/>
              </a:rPr>
              <a:t>Refine the maximum implementation potential</a:t>
            </a:r>
            <a:endParaRPr sz="800">
              <a:solidFill>
                <a:srgbClr val="000A3A"/>
              </a:solidFill>
              <a:latin typeface="Open Sans"/>
              <a:ea typeface="Open Sans"/>
              <a:cs typeface="Open Sans"/>
              <a:sym typeface="Open Sans"/>
            </a:endParaRPr>
          </a:p>
        </p:txBody>
      </p:sp>
      <p:sp>
        <p:nvSpPr>
          <p:cNvPr id="1619" name="Google Shape;1619;p79"/>
          <p:cNvSpPr txBox="1"/>
          <p:nvPr/>
        </p:nvSpPr>
        <p:spPr>
          <a:xfrm>
            <a:off x="4198600" y="4293437"/>
            <a:ext cx="895500" cy="471300"/>
          </a:xfrm>
          <a:prstGeom prst="rect">
            <a:avLst/>
          </a:prstGeom>
          <a:solidFill>
            <a:schemeClr val="lt1"/>
          </a:solidFill>
          <a:ln>
            <a:noFill/>
          </a:ln>
        </p:spPr>
        <p:txBody>
          <a:bodyPr anchorCtr="0" anchor="t" bIns="45700" lIns="91425" spcFirstLastPara="1" rIns="91425" wrap="square" tIns="45700">
            <a:normAutofit lnSpcReduction="10000"/>
          </a:bodyPr>
          <a:lstStyle/>
          <a:p>
            <a:pPr indent="0" lvl="0" marL="0" marR="0" rtl="0" algn="ctr">
              <a:lnSpc>
                <a:spcPct val="120000"/>
              </a:lnSpc>
              <a:spcBef>
                <a:spcPts val="0"/>
              </a:spcBef>
              <a:spcAft>
                <a:spcPts val="0"/>
              </a:spcAft>
              <a:buNone/>
            </a:pPr>
            <a:r>
              <a:rPr lang="en-ZA" sz="550">
                <a:solidFill>
                  <a:srgbClr val="000A3A"/>
                </a:solidFill>
                <a:latin typeface="Open Sans"/>
                <a:ea typeface="Open Sans"/>
                <a:cs typeface="Open Sans"/>
                <a:sym typeface="Open Sans"/>
              </a:rPr>
              <a:t>Refine the implementation potential based on other barriers</a:t>
            </a:r>
            <a:endParaRPr sz="550">
              <a:solidFill>
                <a:srgbClr val="000A3A"/>
              </a:solidFill>
              <a:latin typeface="Open Sans"/>
              <a:ea typeface="Open Sans"/>
              <a:cs typeface="Open Sans"/>
              <a:sym typeface="Open Sans"/>
            </a:endParaRPr>
          </a:p>
        </p:txBody>
      </p:sp>
      <p:cxnSp>
        <p:nvCxnSpPr>
          <p:cNvPr id="1620" name="Google Shape;1620;p79"/>
          <p:cNvCxnSpPr>
            <a:stCxn id="1621" idx="0"/>
            <a:endCxn id="1622" idx="0"/>
          </p:cNvCxnSpPr>
          <p:nvPr/>
        </p:nvCxnSpPr>
        <p:spPr>
          <a:xfrm>
            <a:off x="2026375" y="2799775"/>
            <a:ext cx="0" cy="408000"/>
          </a:xfrm>
          <a:prstGeom prst="straightConnector1">
            <a:avLst/>
          </a:prstGeom>
          <a:noFill/>
          <a:ln cap="flat" cmpd="sng" w="9525">
            <a:solidFill>
              <a:schemeClr val="dk2"/>
            </a:solidFill>
            <a:prstDash val="solid"/>
            <a:round/>
            <a:headEnd len="med" w="med" type="none"/>
            <a:tailEnd len="med" w="med" type="triangle"/>
          </a:ln>
        </p:spPr>
      </p:cxnSp>
      <p:sp>
        <p:nvSpPr>
          <p:cNvPr id="1623" name="Google Shape;1623;p79"/>
          <p:cNvSpPr txBox="1"/>
          <p:nvPr/>
        </p:nvSpPr>
        <p:spPr>
          <a:xfrm>
            <a:off x="4350494" y="4824020"/>
            <a:ext cx="613200" cy="157500"/>
          </a:xfrm>
          <a:prstGeom prst="rect">
            <a:avLst/>
          </a:prstGeom>
          <a:solidFill>
            <a:schemeClr val="accent1"/>
          </a:solidFill>
          <a:ln cap="flat" cmpd="sng" w="12700">
            <a:solidFill>
              <a:srgbClr val="BFBFB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90000"/>
              </a:lnSpc>
              <a:spcBef>
                <a:spcPts val="0"/>
              </a:spcBef>
              <a:spcAft>
                <a:spcPts val="0"/>
              </a:spcAft>
              <a:buClr>
                <a:srgbClr val="FFFFFF"/>
              </a:buClr>
              <a:buSzPts val="800"/>
              <a:buFont typeface="Arial"/>
              <a:buNone/>
            </a:pPr>
            <a:r>
              <a:rPr lang="en-ZA" sz="800">
                <a:solidFill>
                  <a:srgbClr val="FFFFFF"/>
                </a:solidFill>
                <a:latin typeface="Open Sans"/>
                <a:ea typeface="Open Sans"/>
                <a:cs typeface="Open Sans"/>
                <a:sym typeface="Open Sans"/>
              </a:rPr>
              <a:t>Exercise</a:t>
            </a:r>
            <a:endParaRPr>
              <a:latin typeface="Open Sans"/>
              <a:ea typeface="Open Sans"/>
              <a:cs typeface="Open Sans"/>
              <a:sym typeface="Open Sans"/>
            </a:endParaRPr>
          </a:p>
        </p:txBody>
      </p:sp>
      <p:sp>
        <p:nvSpPr>
          <p:cNvPr id="1621" name="Google Shape;1621;p79"/>
          <p:cNvSpPr txBox="1"/>
          <p:nvPr/>
        </p:nvSpPr>
        <p:spPr>
          <a:xfrm>
            <a:off x="1406725" y="2799775"/>
            <a:ext cx="1239300" cy="334200"/>
          </a:xfrm>
          <a:prstGeom prst="rect">
            <a:avLst/>
          </a:prstGeom>
          <a:solidFill>
            <a:schemeClr val="lt1"/>
          </a:solidFill>
          <a:ln>
            <a:noFill/>
          </a:ln>
        </p:spPr>
        <p:txBody>
          <a:bodyPr anchorCtr="0" anchor="t" bIns="45700" lIns="91425" spcFirstLastPara="1" rIns="91425" wrap="square" tIns="45700">
            <a:normAutofit/>
          </a:bodyPr>
          <a:lstStyle/>
          <a:p>
            <a:pPr indent="0" lvl="0" marL="0" marR="0" rtl="0" algn="ctr">
              <a:lnSpc>
                <a:spcPct val="120000"/>
              </a:lnSpc>
              <a:spcBef>
                <a:spcPts val="0"/>
              </a:spcBef>
              <a:spcAft>
                <a:spcPts val="0"/>
              </a:spcAft>
              <a:buNone/>
            </a:pPr>
            <a:r>
              <a:rPr lang="en-ZA" sz="550">
                <a:solidFill>
                  <a:srgbClr val="000A3A"/>
                </a:solidFill>
                <a:latin typeface="Open Sans"/>
                <a:ea typeface="Open Sans"/>
                <a:cs typeface="Open Sans"/>
                <a:sym typeface="Open Sans"/>
              </a:rPr>
              <a:t>Identify intended policy outcomes and target drivers</a:t>
            </a:r>
            <a:endParaRPr sz="550">
              <a:solidFill>
                <a:srgbClr val="000A3A"/>
              </a:solidFill>
              <a:latin typeface="Open Sans"/>
              <a:ea typeface="Open Sans"/>
              <a:cs typeface="Open Sans"/>
              <a:sym typeface="Open Sans"/>
            </a:endParaRPr>
          </a:p>
        </p:txBody>
      </p:sp>
      <p:cxnSp>
        <p:nvCxnSpPr>
          <p:cNvPr id="1624" name="Google Shape;1624;p79"/>
          <p:cNvCxnSpPr>
            <a:endCxn id="1625" idx="0"/>
          </p:cNvCxnSpPr>
          <p:nvPr/>
        </p:nvCxnSpPr>
        <p:spPr>
          <a:xfrm>
            <a:off x="2026375" y="3207963"/>
            <a:ext cx="0" cy="408000"/>
          </a:xfrm>
          <a:prstGeom prst="straightConnector1">
            <a:avLst/>
          </a:prstGeom>
          <a:noFill/>
          <a:ln cap="flat" cmpd="sng" w="9525">
            <a:solidFill>
              <a:schemeClr val="dk2"/>
            </a:solidFill>
            <a:prstDash val="solid"/>
            <a:round/>
            <a:headEnd len="med" w="med" type="none"/>
            <a:tailEnd len="med" w="med" type="triangle"/>
          </a:ln>
        </p:spPr>
      </p:cxnSp>
      <p:sp>
        <p:nvSpPr>
          <p:cNvPr id="1622" name="Google Shape;1622;p79"/>
          <p:cNvSpPr txBox="1"/>
          <p:nvPr/>
        </p:nvSpPr>
        <p:spPr>
          <a:xfrm>
            <a:off x="1406725" y="3207863"/>
            <a:ext cx="1239300" cy="334200"/>
          </a:xfrm>
          <a:prstGeom prst="rect">
            <a:avLst/>
          </a:prstGeom>
          <a:solidFill>
            <a:schemeClr val="lt1"/>
          </a:solidFill>
          <a:ln>
            <a:noFill/>
          </a:ln>
        </p:spPr>
        <p:txBody>
          <a:bodyPr anchorCtr="0" anchor="t" bIns="45700" lIns="91425" spcFirstLastPara="1" rIns="91425" wrap="square" tIns="45700">
            <a:normAutofit/>
          </a:bodyPr>
          <a:lstStyle/>
          <a:p>
            <a:pPr indent="0" lvl="0" marL="0" marR="0" rtl="0" algn="ctr">
              <a:lnSpc>
                <a:spcPct val="120000"/>
              </a:lnSpc>
              <a:spcBef>
                <a:spcPts val="0"/>
              </a:spcBef>
              <a:spcAft>
                <a:spcPts val="0"/>
              </a:spcAft>
              <a:buNone/>
            </a:pPr>
            <a:r>
              <a:rPr lang="en-ZA" sz="550">
                <a:solidFill>
                  <a:srgbClr val="000A3A"/>
                </a:solidFill>
                <a:latin typeface="Open Sans"/>
                <a:ea typeface="Open Sans"/>
                <a:cs typeface="Open Sans"/>
                <a:sym typeface="Open Sans"/>
              </a:rPr>
              <a:t>Identify intended policy outcomes and target drivers</a:t>
            </a:r>
            <a:endParaRPr sz="550">
              <a:solidFill>
                <a:srgbClr val="000A3A"/>
              </a:solidFill>
              <a:latin typeface="Open Sans"/>
              <a:ea typeface="Open Sans"/>
              <a:cs typeface="Open Sans"/>
              <a:sym typeface="Open Sans"/>
            </a:endParaRPr>
          </a:p>
        </p:txBody>
      </p:sp>
      <p:cxnSp>
        <p:nvCxnSpPr>
          <p:cNvPr id="1626" name="Google Shape;1626;p79"/>
          <p:cNvCxnSpPr>
            <a:stCxn id="1622" idx="2"/>
            <a:endCxn id="1627" idx="0"/>
          </p:cNvCxnSpPr>
          <p:nvPr/>
        </p:nvCxnSpPr>
        <p:spPr>
          <a:xfrm>
            <a:off x="2026375" y="3542063"/>
            <a:ext cx="0" cy="482100"/>
          </a:xfrm>
          <a:prstGeom prst="straightConnector1">
            <a:avLst/>
          </a:prstGeom>
          <a:noFill/>
          <a:ln cap="flat" cmpd="sng" w="9525">
            <a:solidFill>
              <a:schemeClr val="dk2"/>
            </a:solidFill>
            <a:prstDash val="solid"/>
            <a:round/>
            <a:headEnd len="med" w="med" type="none"/>
            <a:tailEnd len="med" w="med" type="triangle"/>
          </a:ln>
        </p:spPr>
      </p:cxnSp>
      <p:sp>
        <p:nvSpPr>
          <p:cNvPr id="1625" name="Google Shape;1625;p79"/>
          <p:cNvSpPr txBox="1"/>
          <p:nvPr/>
        </p:nvSpPr>
        <p:spPr>
          <a:xfrm>
            <a:off x="1406725" y="3615963"/>
            <a:ext cx="1239300" cy="334200"/>
          </a:xfrm>
          <a:prstGeom prst="rect">
            <a:avLst/>
          </a:prstGeom>
          <a:solidFill>
            <a:schemeClr val="lt1"/>
          </a:solidFill>
          <a:ln>
            <a:noFill/>
          </a:ln>
        </p:spPr>
        <p:txBody>
          <a:bodyPr anchorCtr="0" anchor="t" bIns="45700" lIns="91425" spcFirstLastPara="1" rIns="91425" wrap="square" tIns="45700">
            <a:normAutofit/>
          </a:bodyPr>
          <a:lstStyle/>
          <a:p>
            <a:pPr indent="0" lvl="0" marL="0" marR="0" rtl="0" algn="ctr">
              <a:lnSpc>
                <a:spcPct val="120000"/>
              </a:lnSpc>
              <a:spcBef>
                <a:spcPts val="0"/>
              </a:spcBef>
              <a:spcAft>
                <a:spcPts val="0"/>
              </a:spcAft>
              <a:buNone/>
            </a:pPr>
            <a:r>
              <a:rPr lang="en-ZA" sz="550">
                <a:solidFill>
                  <a:srgbClr val="000A3A"/>
                </a:solidFill>
                <a:latin typeface="Open Sans"/>
                <a:ea typeface="Open Sans"/>
                <a:cs typeface="Open Sans"/>
                <a:sym typeface="Open Sans"/>
              </a:rPr>
              <a:t>Identify intended policy outcomes and target drivers</a:t>
            </a:r>
            <a:endParaRPr sz="550">
              <a:solidFill>
                <a:srgbClr val="000A3A"/>
              </a:solidFill>
              <a:latin typeface="Open Sans"/>
              <a:ea typeface="Open Sans"/>
              <a:cs typeface="Open Sans"/>
              <a:sym typeface="Open Sans"/>
            </a:endParaRPr>
          </a:p>
        </p:txBody>
      </p:sp>
      <p:cxnSp>
        <p:nvCxnSpPr>
          <p:cNvPr id="1628" name="Google Shape;1628;p79"/>
          <p:cNvCxnSpPr>
            <a:stCxn id="1625" idx="2"/>
            <a:endCxn id="1607" idx="0"/>
          </p:cNvCxnSpPr>
          <p:nvPr/>
        </p:nvCxnSpPr>
        <p:spPr>
          <a:xfrm>
            <a:off x="2026375" y="3950163"/>
            <a:ext cx="0" cy="482100"/>
          </a:xfrm>
          <a:prstGeom prst="straightConnector1">
            <a:avLst/>
          </a:prstGeom>
          <a:noFill/>
          <a:ln cap="flat" cmpd="sng" w="9525">
            <a:solidFill>
              <a:schemeClr val="dk2"/>
            </a:solidFill>
            <a:prstDash val="solid"/>
            <a:round/>
            <a:headEnd len="med" w="med" type="none"/>
            <a:tailEnd len="med" w="med" type="triangle"/>
          </a:ln>
        </p:spPr>
      </p:cxnSp>
      <p:sp>
        <p:nvSpPr>
          <p:cNvPr id="1627" name="Google Shape;1627;p79"/>
          <p:cNvSpPr txBox="1"/>
          <p:nvPr/>
        </p:nvSpPr>
        <p:spPr>
          <a:xfrm>
            <a:off x="1406725" y="4024063"/>
            <a:ext cx="1239300" cy="334200"/>
          </a:xfrm>
          <a:prstGeom prst="rect">
            <a:avLst/>
          </a:prstGeom>
          <a:solidFill>
            <a:schemeClr val="lt1"/>
          </a:solidFill>
          <a:ln>
            <a:noFill/>
          </a:ln>
        </p:spPr>
        <p:txBody>
          <a:bodyPr anchorCtr="0" anchor="t" bIns="45700" lIns="91425" spcFirstLastPara="1" rIns="91425" wrap="square" tIns="45700">
            <a:normAutofit/>
          </a:bodyPr>
          <a:lstStyle/>
          <a:p>
            <a:pPr indent="0" lvl="0" marL="0" marR="0" rtl="0" algn="ctr">
              <a:lnSpc>
                <a:spcPct val="120000"/>
              </a:lnSpc>
              <a:spcBef>
                <a:spcPts val="0"/>
              </a:spcBef>
              <a:spcAft>
                <a:spcPts val="0"/>
              </a:spcAft>
              <a:buNone/>
            </a:pPr>
            <a:r>
              <a:rPr lang="en-ZA" sz="550">
                <a:solidFill>
                  <a:srgbClr val="000A3A"/>
                </a:solidFill>
                <a:latin typeface="Open Sans"/>
                <a:ea typeface="Open Sans"/>
                <a:cs typeface="Open Sans"/>
                <a:sym typeface="Open Sans"/>
              </a:rPr>
              <a:t>Identify intended policy outcomes and target drivers</a:t>
            </a:r>
            <a:endParaRPr sz="550">
              <a:solidFill>
                <a:srgbClr val="000A3A"/>
              </a:solidFill>
              <a:latin typeface="Open Sans"/>
              <a:ea typeface="Open Sans"/>
              <a:cs typeface="Open Sans"/>
              <a:sym typeface="Open Sans"/>
            </a:endParaRPr>
          </a:p>
        </p:txBody>
      </p:sp>
      <p:cxnSp>
        <p:nvCxnSpPr>
          <p:cNvPr id="1629" name="Google Shape;1629;p79"/>
          <p:cNvCxnSpPr>
            <a:stCxn id="1630" idx="0"/>
            <a:endCxn id="1631" idx="0"/>
          </p:cNvCxnSpPr>
          <p:nvPr/>
        </p:nvCxnSpPr>
        <p:spPr>
          <a:xfrm>
            <a:off x="4661175" y="2964025"/>
            <a:ext cx="0" cy="732600"/>
          </a:xfrm>
          <a:prstGeom prst="straightConnector1">
            <a:avLst/>
          </a:prstGeom>
          <a:noFill/>
          <a:ln cap="flat" cmpd="sng" w="9525">
            <a:solidFill>
              <a:schemeClr val="dk2"/>
            </a:solidFill>
            <a:prstDash val="solid"/>
            <a:round/>
            <a:headEnd len="med" w="med" type="none"/>
            <a:tailEnd len="med" w="med" type="triangle"/>
          </a:ln>
        </p:spPr>
      </p:cxnSp>
      <p:sp>
        <p:nvSpPr>
          <p:cNvPr id="1630" name="Google Shape;1630;p79"/>
          <p:cNvSpPr txBox="1"/>
          <p:nvPr/>
        </p:nvSpPr>
        <p:spPr>
          <a:xfrm>
            <a:off x="4213425" y="2964025"/>
            <a:ext cx="895500" cy="634200"/>
          </a:xfrm>
          <a:prstGeom prst="rect">
            <a:avLst/>
          </a:prstGeom>
          <a:solidFill>
            <a:schemeClr val="lt1"/>
          </a:solidFill>
          <a:ln>
            <a:noFill/>
          </a:ln>
        </p:spPr>
        <p:txBody>
          <a:bodyPr anchorCtr="0" anchor="t" bIns="45700" lIns="91425" spcFirstLastPara="1" rIns="91425" wrap="square" tIns="45700">
            <a:normAutofit lnSpcReduction="20000"/>
          </a:bodyPr>
          <a:lstStyle/>
          <a:p>
            <a:pPr indent="0" lvl="0" marL="0" marR="0" rtl="0" algn="ctr">
              <a:lnSpc>
                <a:spcPct val="120000"/>
              </a:lnSpc>
              <a:spcBef>
                <a:spcPts val="0"/>
              </a:spcBef>
              <a:spcAft>
                <a:spcPts val="0"/>
              </a:spcAft>
              <a:buNone/>
            </a:pPr>
            <a:r>
              <a:rPr lang="en-ZA" sz="550">
                <a:solidFill>
                  <a:srgbClr val="000A3A"/>
                </a:solidFill>
                <a:latin typeface="Open Sans"/>
                <a:ea typeface="Open Sans"/>
                <a:cs typeface="Open Sans"/>
                <a:sym typeface="Open Sans"/>
              </a:rPr>
              <a:t>Refine implementation potential based on policy design and national circumstances</a:t>
            </a:r>
            <a:endParaRPr sz="550">
              <a:solidFill>
                <a:srgbClr val="000A3A"/>
              </a:solidFill>
              <a:latin typeface="Open Sans"/>
              <a:ea typeface="Open Sans"/>
              <a:cs typeface="Open Sans"/>
              <a:sym typeface="Open Sans"/>
            </a:endParaRPr>
          </a:p>
        </p:txBody>
      </p:sp>
      <p:cxnSp>
        <p:nvCxnSpPr>
          <p:cNvPr id="1632" name="Google Shape;1632;p79"/>
          <p:cNvCxnSpPr>
            <a:stCxn id="1630" idx="2"/>
            <a:endCxn id="1619" idx="0"/>
          </p:cNvCxnSpPr>
          <p:nvPr/>
        </p:nvCxnSpPr>
        <p:spPr>
          <a:xfrm flipH="1">
            <a:off x="4646475" y="3598225"/>
            <a:ext cx="14700" cy="695100"/>
          </a:xfrm>
          <a:prstGeom prst="straightConnector1">
            <a:avLst/>
          </a:prstGeom>
          <a:noFill/>
          <a:ln cap="flat" cmpd="sng" w="9525">
            <a:solidFill>
              <a:schemeClr val="dk2"/>
            </a:solidFill>
            <a:prstDash val="solid"/>
            <a:round/>
            <a:headEnd len="med" w="med" type="none"/>
            <a:tailEnd len="med" w="med" type="triangle"/>
          </a:ln>
        </p:spPr>
      </p:cxnSp>
      <p:sp>
        <p:nvSpPr>
          <p:cNvPr id="1631" name="Google Shape;1631;p79"/>
          <p:cNvSpPr txBox="1"/>
          <p:nvPr/>
        </p:nvSpPr>
        <p:spPr>
          <a:xfrm>
            <a:off x="4213425" y="3696557"/>
            <a:ext cx="895500" cy="537600"/>
          </a:xfrm>
          <a:prstGeom prst="rect">
            <a:avLst/>
          </a:prstGeom>
          <a:solidFill>
            <a:schemeClr val="lt1"/>
          </a:solidFill>
          <a:ln>
            <a:noFill/>
          </a:ln>
        </p:spPr>
        <p:txBody>
          <a:bodyPr anchorCtr="0" anchor="t" bIns="45700" lIns="91425" spcFirstLastPara="1" rIns="91425" wrap="square" tIns="45700">
            <a:normAutofit/>
          </a:bodyPr>
          <a:lstStyle/>
          <a:p>
            <a:pPr indent="0" lvl="0" marL="0" marR="0" rtl="0" algn="ctr">
              <a:lnSpc>
                <a:spcPct val="120000"/>
              </a:lnSpc>
              <a:spcBef>
                <a:spcPts val="0"/>
              </a:spcBef>
              <a:spcAft>
                <a:spcPts val="0"/>
              </a:spcAft>
              <a:buNone/>
            </a:pPr>
            <a:r>
              <a:rPr lang="en-ZA" sz="550">
                <a:solidFill>
                  <a:srgbClr val="000A3A"/>
                </a:solidFill>
                <a:latin typeface="Open Sans"/>
                <a:ea typeface="Open Sans"/>
                <a:cs typeface="Open Sans"/>
                <a:sym typeface="Open Sans"/>
              </a:rPr>
              <a:t>Refine the implementation potential based on financial feasibility</a:t>
            </a:r>
            <a:endParaRPr sz="550">
              <a:solidFill>
                <a:srgbClr val="000A3A"/>
              </a:solidFill>
              <a:latin typeface="Open Sans"/>
              <a:ea typeface="Open Sans"/>
              <a:cs typeface="Open Sans"/>
              <a:sym typeface="Open Sans"/>
            </a:endParaRPr>
          </a:p>
        </p:txBody>
      </p:sp>
      <p:sp>
        <p:nvSpPr>
          <p:cNvPr id="1633" name="Google Shape;1633;p79"/>
          <p:cNvSpPr/>
          <p:nvPr/>
        </p:nvSpPr>
        <p:spPr>
          <a:xfrm>
            <a:off x="6496874" y="1369900"/>
            <a:ext cx="2500800" cy="3650700"/>
          </a:xfrm>
          <a:prstGeom prst="rect">
            <a:avLst/>
          </a:prstGeom>
          <a:solidFill>
            <a:srgbClr val="A5A5A5"/>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34" name="Google Shape;1634;p79"/>
          <p:cNvSpPr/>
          <p:nvPr/>
        </p:nvSpPr>
        <p:spPr>
          <a:xfrm>
            <a:off x="6671125" y="2200350"/>
            <a:ext cx="1042200" cy="2712900"/>
          </a:xfrm>
          <a:prstGeom prst="rect">
            <a:avLst/>
          </a:prstGeom>
          <a:solidFill>
            <a:schemeClr val="lt2"/>
          </a:solidFill>
          <a:ln cap="flat" cmpd="sng" w="9525">
            <a:solidFill>
              <a:srgbClr val="595959"/>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35" name="Google Shape;1635;p79"/>
          <p:cNvSpPr/>
          <p:nvPr/>
        </p:nvSpPr>
        <p:spPr>
          <a:xfrm>
            <a:off x="7790096" y="2200350"/>
            <a:ext cx="1042200" cy="2712900"/>
          </a:xfrm>
          <a:prstGeom prst="rect">
            <a:avLst/>
          </a:prstGeom>
          <a:solidFill>
            <a:schemeClr val="lt2"/>
          </a:solidFill>
          <a:ln cap="flat" cmpd="sng" w="9525">
            <a:solidFill>
              <a:srgbClr val="595959"/>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36" name="Google Shape;1636;p79"/>
          <p:cNvSpPr txBox="1"/>
          <p:nvPr/>
        </p:nvSpPr>
        <p:spPr>
          <a:xfrm>
            <a:off x="6613150" y="1508100"/>
            <a:ext cx="2328300" cy="572700"/>
          </a:xfrm>
          <a:prstGeom prst="rect">
            <a:avLst/>
          </a:prstGeom>
          <a:solidFill>
            <a:srgbClr val="A5A5A5"/>
          </a:solidFill>
          <a:ln>
            <a:noFill/>
          </a:ln>
        </p:spPr>
        <p:txBody>
          <a:bodyPr anchorCtr="0" anchor="t" bIns="45700" lIns="91425" spcFirstLastPara="1" rIns="91425" wrap="square" tIns="45700">
            <a:normAutofit/>
          </a:bodyPr>
          <a:lstStyle/>
          <a:p>
            <a:pPr indent="0" lvl="0" marL="0" marR="0" rtl="0" algn="l">
              <a:lnSpc>
                <a:spcPct val="120000"/>
              </a:lnSpc>
              <a:spcBef>
                <a:spcPts val="0"/>
              </a:spcBef>
              <a:spcAft>
                <a:spcPts val="0"/>
              </a:spcAft>
              <a:buNone/>
            </a:pPr>
            <a:r>
              <a:rPr b="1" lang="en-ZA" sz="1200">
                <a:solidFill>
                  <a:schemeClr val="lt1"/>
                </a:solidFill>
                <a:latin typeface="Open Sans"/>
                <a:ea typeface="Open Sans"/>
                <a:cs typeface="Open Sans"/>
                <a:sym typeface="Open Sans"/>
              </a:rPr>
              <a:t>CHAPTER 9: </a:t>
            </a:r>
            <a:r>
              <a:rPr lang="en-ZA" sz="1200">
                <a:solidFill>
                  <a:schemeClr val="lt1"/>
                </a:solidFill>
                <a:latin typeface="Open Sans"/>
                <a:ea typeface="Open Sans"/>
                <a:cs typeface="Open Sans"/>
                <a:sym typeface="Open Sans"/>
              </a:rPr>
              <a:t>Estimate GHG </a:t>
            </a:r>
            <a:br>
              <a:rPr lang="en-ZA" sz="1200">
                <a:solidFill>
                  <a:schemeClr val="lt1"/>
                </a:solidFill>
                <a:latin typeface="Open Sans"/>
                <a:ea typeface="Open Sans"/>
                <a:cs typeface="Open Sans"/>
                <a:sym typeface="Open Sans"/>
              </a:rPr>
            </a:br>
            <a:r>
              <a:rPr lang="en-ZA" sz="1200">
                <a:solidFill>
                  <a:schemeClr val="lt1"/>
                </a:solidFill>
                <a:latin typeface="Open Sans"/>
                <a:ea typeface="Open Sans"/>
                <a:cs typeface="Open Sans"/>
                <a:sym typeface="Open Sans"/>
              </a:rPr>
              <a:t>impacts ex-post</a:t>
            </a:r>
            <a:endParaRPr sz="1200">
              <a:solidFill>
                <a:schemeClr val="lt1"/>
              </a:solidFill>
              <a:latin typeface="Open Sans"/>
              <a:ea typeface="Open Sans"/>
              <a:cs typeface="Open Sans"/>
              <a:sym typeface="Open Sans"/>
            </a:endParaRPr>
          </a:p>
        </p:txBody>
      </p:sp>
      <p:sp>
        <p:nvSpPr>
          <p:cNvPr id="1637" name="Google Shape;1637;p79"/>
          <p:cNvSpPr txBox="1"/>
          <p:nvPr/>
        </p:nvSpPr>
        <p:spPr>
          <a:xfrm>
            <a:off x="6695575" y="2288275"/>
            <a:ext cx="993300" cy="845700"/>
          </a:xfrm>
          <a:prstGeom prst="rect">
            <a:avLst/>
          </a:prstGeom>
          <a:solidFill>
            <a:schemeClr val="lt2"/>
          </a:solidFill>
          <a:ln>
            <a:noFill/>
          </a:ln>
        </p:spPr>
        <p:txBody>
          <a:bodyPr anchorCtr="0" anchor="t" bIns="45700" lIns="91425" spcFirstLastPara="1" rIns="91425" wrap="square" tIns="45700">
            <a:normAutofit/>
          </a:bodyPr>
          <a:lstStyle/>
          <a:p>
            <a:pPr indent="0" lvl="0" marL="0" marR="0" rtl="0" algn="l">
              <a:lnSpc>
                <a:spcPct val="120000"/>
              </a:lnSpc>
              <a:spcBef>
                <a:spcPts val="0"/>
              </a:spcBef>
              <a:spcAft>
                <a:spcPts val="0"/>
              </a:spcAft>
              <a:buNone/>
            </a:pPr>
            <a:r>
              <a:rPr lang="en-ZA" sz="800">
                <a:solidFill>
                  <a:schemeClr val="dk2"/>
                </a:solidFill>
                <a:latin typeface="Open Sans"/>
                <a:ea typeface="Open Sans"/>
                <a:cs typeface="Open Sans"/>
                <a:sym typeface="Open Sans"/>
              </a:rPr>
              <a:t>Estimate or update baseline</a:t>
            </a:r>
            <a:endParaRPr sz="800">
              <a:solidFill>
                <a:schemeClr val="dk2"/>
              </a:solidFill>
              <a:latin typeface="Open Sans"/>
              <a:ea typeface="Open Sans"/>
              <a:cs typeface="Open Sans"/>
              <a:sym typeface="Open Sans"/>
            </a:endParaRPr>
          </a:p>
        </p:txBody>
      </p:sp>
      <p:sp>
        <p:nvSpPr>
          <p:cNvPr id="1638" name="Google Shape;1638;p79"/>
          <p:cNvSpPr txBox="1"/>
          <p:nvPr/>
        </p:nvSpPr>
        <p:spPr>
          <a:xfrm>
            <a:off x="7814550" y="2288275"/>
            <a:ext cx="993300" cy="845700"/>
          </a:xfrm>
          <a:prstGeom prst="rect">
            <a:avLst/>
          </a:prstGeom>
          <a:solidFill>
            <a:schemeClr val="lt2"/>
          </a:solidFill>
          <a:ln>
            <a:noFill/>
          </a:ln>
        </p:spPr>
        <p:txBody>
          <a:bodyPr anchorCtr="0" anchor="t" bIns="45700" lIns="91425" spcFirstLastPara="1" rIns="91425" wrap="square" tIns="45700">
            <a:normAutofit/>
          </a:bodyPr>
          <a:lstStyle/>
          <a:p>
            <a:pPr indent="0" lvl="0" marL="0" marR="0" rtl="0" algn="l">
              <a:lnSpc>
                <a:spcPct val="120000"/>
              </a:lnSpc>
              <a:spcBef>
                <a:spcPts val="0"/>
              </a:spcBef>
              <a:spcAft>
                <a:spcPts val="0"/>
              </a:spcAft>
              <a:buNone/>
            </a:pPr>
            <a:r>
              <a:rPr lang="en-ZA" sz="800">
                <a:solidFill>
                  <a:schemeClr val="dk2"/>
                </a:solidFill>
                <a:latin typeface="Open Sans"/>
                <a:ea typeface="Open Sans"/>
                <a:cs typeface="Open Sans"/>
                <a:sym typeface="Open Sans"/>
              </a:rPr>
              <a:t>Estimate GHG impacts</a:t>
            </a:r>
            <a:endParaRPr sz="800">
              <a:solidFill>
                <a:schemeClr val="dk2"/>
              </a:solidFill>
              <a:latin typeface="Open Sans"/>
              <a:ea typeface="Open Sans"/>
              <a:cs typeface="Open Sans"/>
              <a:sym typeface="Open Sans"/>
            </a:endParaRPr>
          </a:p>
        </p:txBody>
      </p:sp>
      <p:sp>
        <p:nvSpPr>
          <p:cNvPr id="1639" name="Google Shape;1639;p79"/>
          <p:cNvSpPr/>
          <p:nvPr/>
        </p:nvSpPr>
        <p:spPr>
          <a:xfrm>
            <a:off x="7649170" y="2430620"/>
            <a:ext cx="196200" cy="186600"/>
          </a:xfrm>
          <a:prstGeom prst="rightArrow">
            <a:avLst>
              <a:gd fmla="val 50000" name="adj1"/>
              <a:gd fmla="val 50000" name="adj2"/>
            </a:avLst>
          </a:prstGeom>
          <a:solidFill>
            <a:schemeClr val="accent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Arial"/>
              <a:ea typeface="Arial"/>
              <a:cs typeface="Arial"/>
              <a:sym typeface="Arial"/>
            </a:endParaRPr>
          </a:p>
        </p:txBody>
      </p:sp>
      <p:sp>
        <p:nvSpPr>
          <p:cNvPr id="1640" name="Google Shape;1640;p79"/>
          <p:cNvSpPr/>
          <p:nvPr/>
        </p:nvSpPr>
        <p:spPr>
          <a:xfrm>
            <a:off x="6227429" y="1687129"/>
            <a:ext cx="351300" cy="334200"/>
          </a:xfrm>
          <a:prstGeom prst="rightArrow">
            <a:avLst>
              <a:gd fmla="val 50000" name="adj1"/>
              <a:gd fmla="val 50000" name="adj2"/>
            </a:avLst>
          </a:prstGeom>
          <a:solidFill>
            <a:srgbClr val="FF8E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Arial"/>
              <a:ea typeface="Arial"/>
              <a:cs typeface="Arial"/>
              <a:sym typeface="Arial"/>
            </a:endParaRPr>
          </a:p>
        </p:txBody>
      </p:sp>
    </p:spTree>
  </p:cSld>
  <p:clrMapOvr>
    <a:masterClrMapping/>
  </p:clrMapOvr>
</p:sld>
</file>

<file path=ppt/slides/slide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45" name="Shape 1645"/>
        <p:cNvGrpSpPr/>
        <p:nvPr/>
      </p:nvGrpSpPr>
      <p:grpSpPr>
        <a:xfrm>
          <a:off x="0" y="0"/>
          <a:ext cx="0" cy="0"/>
          <a:chOff x="0" y="0"/>
          <a:chExt cx="0" cy="0"/>
        </a:xfrm>
      </p:grpSpPr>
      <p:sp>
        <p:nvSpPr>
          <p:cNvPr id="1646" name="Google Shape;1646;p80"/>
          <p:cNvSpPr txBox="1"/>
          <p:nvPr>
            <p:ph type="title"/>
          </p:nvPr>
        </p:nvSpPr>
        <p:spPr>
          <a:xfrm>
            <a:off x="311700" y="216425"/>
            <a:ext cx="8520600" cy="572700"/>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rgbClr val="625852"/>
              </a:buClr>
              <a:buSzPct val="100000"/>
              <a:buFont typeface="Arial"/>
              <a:buNone/>
            </a:pPr>
            <a:r>
              <a:rPr lang="en-ZA" sz="2600"/>
              <a:t>8.6 Estimate GHG impacts (1/4)</a:t>
            </a:r>
            <a:endParaRPr sz="2600"/>
          </a:p>
          <a:p>
            <a:pPr indent="0" lvl="0" marL="0" rtl="0" algn="l">
              <a:lnSpc>
                <a:spcPct val="90000"/>
              </a:lnSpc>
              <a:spcBef>
                <a:spcPts val="0"/>
              </a:spcBef>
              <a:spcAft>
                <a:spcPts val="0"/>
              </a:spcAft>
              <a:buClr>
                <a:srgbClr val="625852"/>
              </a:buClr>
              <a:buSzPct val="114285"/>
              <a:buFont typeface="Arial"/>
              <a:buNone/>
            </a:pPr>
            <a:r>
              <a:t/>
            </a:r>
            <a:endParaRPr/>
          </a:p>
        </p:txBody>
      </p:sp>
      <p:sp>
        <p:nvSpPr>
          <p:cNvPr id="1647" name="Google Shape;1647;p80"/>
          <p:cNvSpPr/>
          <p:nvPr/>
        </p:nvSpPr>
        <p:spPr>
          <a:xfrm>
            <a:off x="571875" y="1180400"/>
            <a:ext cx="4147500" cy="3054000"/>
          </a:xfrm>
          <a:prstGeom prst="rect">
            <a:avLst/>
          </a:prstGeom>
          <a:solidFill>
            <a:srgbClr val="E4DEFF"/>
          </a:solidFill>
          <a:ln cap="flat" cmpd="sng" w="9525">
            <a:solidFill>
              <a:srgbClr val="FAFAFA"/>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48" name="Google Shape;1648;p80"/>
          <p:cNvSpPr/>
          <p:nvPr/>
        </p:nvSpPr>
        <p:spPr>
          <a:xfrm>
            <a:off x="884625" y="1409003"/>
            <a:ext cx="3522000" cy="2749200"/>
          </a:xfrm>
          <a:prstGeom prst="rect">
            <a:avLst/>
          </a:prstGeom>
          <a:noFill/>
          <a:ln>
            <a:noFill/>
          </a:ln>
        </p:spPr>
        <p:txBody>
          <a:bodyPr anchorCtr="0" anchor="ctr" bIns="45700" lIns="91425" spcFirstLastPara="1" rIns="91425" wrap="square" tIns="45700">
            <a:noAutofit/>
          </a:bodyPr>
          <a:lstStyle/>
          <a:p>
            <a:pPr indent="0" lvl="0" marL="0" marR="0" rtl="0" algn="l">
              <a:lnSpc>
                <a:spcPct val="115000"/>
              </a:lnSpc>
              <a:spcBef>
                <a:spcPts val="400"/>
              </a:spcBef>
              <a:spcAft>
                <a:spcPts val="0"/>
              </a:spcAft>
              <a:buNone/>
            </a:pPr>
            <a:r>
              <a:rPr lang="en-ZA" sz="1000">
                <a:solidFill>
                  <a:srgbClr val="000A3A"/>
                </a:solidFill>
                <a:latin typeface="Open Sans"/>
                <a:ea typeface="Open Sans"/>
                <a:cs typeface="Open Sans"/>
                <a:sym typeface="Open Sans"/>
              </a:rPr>
              <a:t>Use the likely implementation potential of the policy to determine the most likely policy scenario</a:t>
            </a:r>
            <a:endParaRPr sz="1000">
              <a:solidFill>
                <a:srgbClr val="000A3A"/>
              </a:solidFill>
              <a:latin typeface="Open Sans"/>
              <a:ea typeface="Open Sans"/>
              <a:cs typeface="Open Sans"/>
              <a:sym typeface="Open Sans"/>
            </a:endParaRPr>
          </a:p>
          <a:p>
            <a:pPr indent="0" lvl="0" marL="0" marR="0" rtl="0" algn="l">
              <a:lnSpc>
                <a:spcPct val="115000"/>
              </a:lnSpc>
              <a:spcBef>
                <a:spcPts val="400"/>
              </a:spcBef>
              <a:spcAft>
                <a:spcPts val="0"/>
              </a:spcAft>
              <a:buNone/>
            </a:pPr>
            <a:r>
              <a:t/>
            </a:r>
            <a:endParaRPr sz="1000">
              <a:solidFill>
                <a:srgbClr val="000A3A"/>
              </a:solidFill>
              <a:latin typeface="Open Sans"/>
              <a:ea typeface="Open Sans"/>
              <a:cs typeface="Open Sans"/>
              <a:sym typeface="Open Sans"/>
            </a:endParaRPr>
          </a:p>
          <a:p>
            <a:pPr indent="-292100" lvl="0" marL="457200" marR="0" rtl="0" algn="l">
              <a:lnSpc>
                <a:spcPct val="115000"/>
              </a:lnSpc>
              <a:spcBef>
                <a:spcPts val="400"/>
              </a:spcBef>
              <a:spcAft>
                <a:spcPts val="0"/>
              </a:spcAft>
              <a:buClr>
                <a:srgbClr val="000A3A"/>
              </a:buClr>
              <a:buSzPts val="1000"/>
              <a:buFont typeface="Open Sans"/>
              <a:buAutoNum type="alphaLcParenR"/>
            </a:pPr>
            <a:r>
              <a:rPr lang="en-ZA" sz="1000">
                <a:solidFill>
                  <a:srgbClr val="000A3A"/>
                </a:solidFill>
                <a:latin typeface="Open Sans"/>
                <a:ea typeface="Open Sans"/>
                <a:cs typeface="Open Sans"/>
                <a:sym typeface="Open Sans"/>
              </a:rPr>
              <a:t> Derive new parameter values and new emission factors that reflect the situation under the policy scenario.</a:t>
            </a:r>
            <a:endParaRPr sz="1000">
              <a:solidFill>
                <a:srgbClr val="000A3A"/>
              </a:solidFill>
              <a:latin typeface="Open Sans"/>
              <a:ea typeface="Open Sans"/>
              <a:cs typeface="Open Sans"/>
              <a:sym typeface="Open Sans"/>
            </a:endParaRPr>
          </a:p>
          <a:p>
            <a:pPr indent="-292100" lvl="0" marL="457200" marR="0" rtl="0" algn="l">
              <a:lnSpc>
                <a:spcPct val="115000"/>
              </a:lnSpc>
              <a:spcBef>
                <a:spcPts val="0"/>
              </a:spcBef>
              <a:spcAft>
                <a:spcPts val="0"/>
              </a:spcAft>
              <a:buClr>
                <a:srgbClr val="000A3A"/>
              </a:buClr>
              <a:buSzPts val="1000"/>
              <a:buFont typeface="Open Sans"/>
              <a:buAutoNum type="alphaLcParenR"/>
            </a:pPr>
            <a:r>
              <a:rPr lang="en-ZA" sz="1000">
                <a:solidFill>
                  <a:srgbClr val="000A3A"/>
                </a:solidFill>
                <a:latin typeface="Open Sans"/>
                <a:ea typeface="Open Sans"/>
                <a:cs typeface="Open Sans"/>
                <a:sym typeface="Open Sans"/>
              </a:rPr>
              <a:t> Use the adjusted values and emission factors to estimate GHG emissions of the policy scenario.</a:t>
            </a:r>
            <a:endParaRPr sz="1000">
              <a:solidFill>
                <a:srgbClr val="000A3A"/>
              </a:solidFill>
              <a:latin typeface="Open Sans"/>
              <a:ea typeface="Open Sans"/>
              <a:cs typeface="Open Sans"/>
              <a:sym typeface="Open Sans"/>
            </a:endParaRPr>
          </a:p>
          <a:p>
            <a:pPr indent="-292100" lvl="0" marL="457200" marR="0" rtl="0" algn="l">
              <a:lnSpc>
                <a:spcPct val="115000"/>
              </a:lnSpc>
              <a:spcBef>
                <a:spcPts val="0"/>
              </a:spcBef>
              <a:spcAft>
                <a:spcPts val="0"/>
              </a:spcAft>
              <a:buClr>
                <a:srgbClr val="000A3A"/>
              </a:buClr>
              <a:buSzPts val="1000"/>
              <a:buFont typeface="Open Sans"/>
              <a:buAutoNum type="alphaLcParenR"/>
            </a:pPr>
            <a:r>
              <a:rPr lang="en-ZA" sz="1000">
                <a:solidFill>
                  <a:srgbClr val="000A3A"/>
                </a:solidFill>
                <a:latin typeface="Open Sans"/>
                <a:ea typeface="Open Sans"/>
                <a:cs typeface="Open Sans"/>
                <a:sym typeface="Open Sans"/>
              </a:rPr>
              <a:t> Subtract the policy scenario emissions and removals from the baseline emissions and removals to estimate net change in GHG emissions and removals resulting from the policy</a:t>
            </a:r>
            <a:endParaRPr sz="1000">
              <a:solidFill>
                <a:srgbClr val="000A3A"/>
              </a:solidFill>
              <a:latin typeface="Open Sans"/>
              <a:ea typeface="Open Sans"/>
              <a:cs typeface="Open Sans"/>
              <a:sym typeface="Open Sans"/>
            </a:endParaRPr>
          </a:p>
        </p:txBody>
      </p:sp>
      <p:sp>
        <p:nvSpPr>
          <p:cNvPr id="1649" name="Google Shape;1649;p80"/>
          <p:cNvSpPr/>
          <p:nvPr/>
        </p:nvSpPr>
        <p:spPr>
          <a:xfrm>
            <a:off x="4747400" y="1180400"/>
            <a:ext cx="4147500" cy="3054000"/>
          </a:xfrm>
          <a:prstGeom prst="rect">
            <a:avLst/>
          </a:prstGeom>
          <a:solidFill>
            <a:srgbClr val="E4DEFF"/>
          </a:solidFill>
          <a:ln cap="flat" cmpd="sng" w="9525">
            <a:solidFill>
              <a:srgbClr val="FAFAFA"/>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50" name="Google Shape;1650;p80"/>
          <p:cNvSpPr/>
          <p:nvPr/>
        </p:nvSpPr>
        <p:spPr>
          <a:xfrm>
            <a:off x="481675" y="746215"/>
            <a:ext cx="581400" cy="696600"/>
          </a:xfrm>
          <a:prstGeom prst="rect">
            <a:avLst/>
          </a:prstGeom>
          <a:blipFill rotWithShape="1">
            <a:blip r:embed="rId3">
              <a:alphaModFix/>
            </a:blip>
            <a:stretch>
              <a:fillRect b="0" l="-9999" r="-9999" t="0"/>
            </a:stretch>
          </a:blip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descr="Arrow Up with solid fill" id="1651" name="Google Shape;1651;p80"/>
          <p:cNvPicPr preferRelativeResize="0"/>
          <p:nvPr/>
        </p:nvPicPr>
        <p:blipFill rotWithShape="1">
          <a:blip r:embed="rId4">
            <a:alphaModFix/>
          </a:blip>
          <a:srcRect b="0" l="0" r="0" t="0"/>
          <a:stretch/>
        </p:blipFill>
        <p:spPr>
          <a:xfrm>
            <a:off x="249088" y="912731"/>
            <a:ext cx="615674" cy="615684"/>
          </a:xfrm>
          <a:prstGeom prst="rect">
            <a:avLst/>
          </a:prstGeom>
          <a:noFill/>
          <a:ln>
            <a:noFill/>
          </a:ln>
        </p:spPr>
      </p:pic>
      <p:pic>
        <p:nvPicPr>
          <p:cNvPr descr="Arrow Up with solid fill" id="1652" name="Google Shape;1652;p80"/>
          <p:cNvPicPr preferRelativeResize="0"/>
          <p:nvPr/>
        </p:nvPicPr>
        <p:blipFill rotWithShape="1">
          <a:blip r:embed="rId4">
            <a:alphaModFix/>
          </a:blip>
          <a:srcRect b="0" l="0" r="0" t="0"/>
          <a:stretch/>
        </p:blipFill>
        <p:spPr>
          <a:xfrm>
            <a:off x="650614" y="912731"/>
            <a:ext cx="615674" cy="615684"/>
          </a:xfrm>
          <a:prstGeom prst="rect">
            <a:avLst/>
          </a:prstGeom>
          <a:noFill/>
          <a:ln>
            <a:noFill/>
          </a:ln>
        </p:spPr>
      </p:pic>
      <p:sp>
        <p:nvSpPr>
          <p:cNvPr id="1653" name="Google Shape;1653;p80"/>
          <p:cNvSpPr/>
          <p:nvPr/>
        </p:nvSpPr>
        <p:spPr>
          <a:xfrm>
            <a:off x="4747415" y="753566"/>
            <a:ext cx="681900" cy="681900"/>
          </a:xfrm>
          <a:prstGeom prst="rect">
            <a:avLst/>
          </a:prstGeom>
          <a:blipFill rotWithShape="1">
            <a:blip r:embed="rId5">
              <a:alphaModFix/>
            </a:blip>
            <a:stretch>
              <a:fillRect b="0" l="0" r="0" t="0"/>
            </a:stretch>
          </a:blip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54" name="Google Shape;1654;p80"/>
          <p:cNvSpPr txBox="1"/>
          <p:nvPr/>
        </p:nvSpPr>
        <p:spPr>
          <a:xfrm>
            <a:off x="952300" y="1029020"/>
            <a:ext cx="2777100" cy="381000"/>
          </a:xfrm>
          <a:prstGeom prst="rect">
            <a:avLst/>
          </a:prstGeom>
          <a:noFill/>
          <a:ln>
            <a:noFill/>
          </a:ln>
        </p:spPr>
        <p:txBody>
          <a:bodyPr anchorCtr="0" anchor="t" bIns="0" lIns="0" spcFirstLastPara="1" rIns="556750" wrap="square" tIns="0">
            <a:noAutofit/>
          </a:bodyPr>
          <a:lstStyle/>
          <a:p>
            <a:pPr indent="0" lvl="0" marL="0" marR="0" rtl="0" algn="r">
              <a:lnSpc>
                <a:spcPct val="90000"/>
              </a:lnSpc>
              <a:spcBef>
                <a:spcPts val="0"/>
              </a:spcBef>
              <a:spcAft>
                <a:spcPts val="0"/>
              </a:spcAft>
              <a:buClr>
                <a:srgbClr val="000000"/>
              </a:buClr>
              <a:buSzPts val="2200"/>
              <a:buFont typeface="Arial"/>
              <a:buNone/>
            </a:pPr>
            <a:r>
              <a:rPr b="1" lang="en-ZA">
                <a:solidFill>
                  <a:srgbClr val="000000"/>
                </a:solidFill>
                <a:latin typeface="Open Sans"/>
                <a:ea typeface="Open Sans"/>
                <a:cs typeface="Open Sans"/>
                <a:sym typeface="Open Sans"/>
              </a:rPr>
              <a:t>EMISSIONS </a:t>
            </a:r>
            <a:r>
              <a:rPr lang="en-ZA">
                <a:solidFill>
                  <a:srgbClr val="000000"/>
                </a:solidFill>
                <a:latin typeface="Open Sans"/>
                <a:ea typeface="Open Sans"/>
                <a:cs typeface="Open Sans"/>
                <a:sym typeface="Open Sans"/>
              </a:rPr>
              <a:t>APPROACH</a:t>
            </a:r>
            <a:endParaRPr>
              <a:latin typeface="Open Sans"/>
              <a:ea typeface="Open Sans"/>
              <a:cs typeface="Open Sans"/>
              <a:sym typeface="Open Sans"/>
            </a:endParaRPr>
          </a:p>
        </p:txBody>
      </p:sp>
      <p:sp>
        <p:nvSpPr>
          <p:cNvPr id="1655" name="Google Shape;1655;p80"/>
          <p:cNvSpPr txBox="1"/>
          <p:nvPr/>
        </p:nvSpPr>
        <p:spPr>
          <a:xfrm>
            <a:off x="5316838" y="1029012"/>
            <a:ext cx="3144900" cy="631200"/>
          </a:xfrm>
          <a:prstGeom prst="rect">
            <a:avLst/>
          </a:prstGeom>
          <a:noFill/>
          <a:ln>
            <a:noFill/>
          </a:ln>
        </p:spPr>
        <p:txBody>
          <a:bodyPr anchorCtr="0" anchor="t" bIns="0" lIns="0" spcFirstLastPara="1" rIns="556750" wrap="square" tIns="0">
            <a:noAutofit/>
          </a:bodyPr>
          <a:lstStyle/>
          <a:p>
            <a:pPr indent="0" lvl="0" marL="0" marR="0" rtl="0" algn="r">
              <a:lnSpc>
                <a:spcPct val="90000"/>
              </a:lnSpc>
              <a:spcBef>
                <a:spcPts val="0"/>
              </a:spcBef>
              <a:spcAft>
                <a:spcPts val="0"/>
              </a:spcAft>
              <a:buClr>
                <a:srgbClr val="000000"/>
              </a:buClr>
              <a:buSzPts val="2200"/>
              <a:buFont typeface="Arial"/>
              <a:buNone/>
            </a:pPr>
            <a:r>
              <a:rPr b="1" lang="en-ZA">
                <a:latin typeface="Open Sans"/>
                <a:ea typeface="Open Sans"/>
                <a:cs typeface="Open Sans"/>
                <a:sym typeface="Open Sans"/>
              </a:rPr>
              <a:t>ACTIVITY DATA </a:t>
            </a:r>
            <a:r>
              <a:rPr lang="en-ZA">
                <a:solidFill>
                  <a:srgbClr val="000000"/>
                </a:solidFill>
                <a:latin typeface="Open Sans"/>
                <a:ea typeface="Open Sans"/>
                <a:cs typeface="Open Sans"/>
                <a:sym typeface="Open Sans"/>
              </a:rPr>
              <a:t>APPROACH</a:t>
            </a:r>
            <a:endParaRPr>
              <a:latin typeface="Open Sans"/>
              <a:ea typeface="Open Sans"/>
              <a:cs typeface="Open Sans"/>
              <a:sym typeface="Open Sans"/>
            </a:endParaRPr>
          </a:p>
        </p:txBody>
      </p:sp>
      <p:pic>
        <p:nvPicPr>
          <p:cNvPr id="1656" name="Google Shape;1656;p80"/>
          <p:cNvPicPr preferRelativeResize="0"/>
          <p:nvPr/>
        </p:nvPicPr>
        <p:blipFill rotWithShape="1">
          <a:blip r:embed="rId6">
            <a:alphaModFix/>
          </a:blip>
          <a:srcRect b="0" l="0" r="0" t="0"/>
          <a:stretch/>
        </p:blipFill>
        <p:spPr>
          <a:xfrm>
            <a:off x="490800" y="4535600"/>
            <a:ext cx="381000" cy="381000"/>
          </a:xfrm>
          <a:prstGeom prst="ellipse">
            <a:avLst/>
          </a:prstGeom>
          <a:noFill/>
          <a:ln cap="flat" cmpd="sng" w="38100">
            <a:solidFill>
              <a:srgbClr val="9D97F0"/>
            </a:solidFill>
            <a:prstDash val="solid"/>
            <a:round/>
            <a:headEnd len="sm" w="sm" type="none"/>
            <a:tailEnd len="sm" w="sm" type="none"/>
          </a:ln>
        </p:spPr>
      </p:pic>
      <p:sp>
        <p:nvSpPr>
          <p:cNvPr id="1657" name="Google Shape;1657;p80"/>
          <p:cNvSpPr txBox="1"/>
          <p:nvPr/>
        </p:nvSpPr>
        <p:spPr>
          <a:xfrm>
            <a:off x="1073875" y="4493300"/>
            <a:ext cx="3088500" cy="465600"/>
          </a:xfrm>
          <a:prstGeom prst="rect">
            <a:avLst/>
          </a:prstGeom>
          <a:noFill/>
          <a:ln>
            <a:noFill/>
          </a:ln>
        </p:spPr>
        <p:txBody>
          <a:bodyPr anchorCtr="0" anchor="ctr" bIns="45700" lIns="91425" spcFirstLastPara="1" rIns="91425" wrap="square" tIns="45700">
            <a:normAutofit/>
          </a:bodyPr>
          <a:lstStyle/>
          <a:p>
            <a:pPr indent="0" lvl="0" marL="0" marR="0" rtl="0" algn="l">
              <a:lnSpc>
                <a:spcPct val="100000"/>
              </a:lnSpc>
              <a:spcBef>
                <a:spcPts val="0"/>
              </a:spcBef>
              <a:spcAft>
                <a:spcPts val="0"/>
              </a:spcAft>
              <a:buNone/>
            </a:pPr>
            <a:r>
              <a:rPr i="1" lang="en-ZA" sz="1000">
                <a:solidFill>
                  <a:srgbClr val="09294E"/>
                </a:solidFill>
                <a:latin typeface="Open Sans"/>
                <a:ea typeface="Open Sans"/>
                <a:cs typeface="Open Sans"/>
                <a:sym typeface="Open Sans"/>
              </a:rPr>
              <a:t>Estimate the GHG impacts of the policy</a:t>
            </a:r>
            <a:endParaRPr i="1" sz="1000">
              <a:solidFill>
                <a:srgbClr val="09294E"/>
              </a:solidFill>
              <a:latin typeface="Open Sans"/>
              <a:ea typeface="Open Sans"/>
              <a:cs typeface="Open Sans"/>
              <a:sym typeface="Open Sans"/>
            </a:endParaRPr>
          </a:p>
        </p:txBody>
      </p:sp>
      <p:sp>
        <p:nvSpPr>
          <p:cNvPr id="1658" name="Google Shape;1658;p80"/>
          <p:cNvSpPr txBox="1"/>
          <p:nvPr>
            <p:ph idx="4294967295" type="body"/>
          </p:nvPr>
        </p:nvSpPr>
        <p:spPr>
          <a:xfrm>
            <a:off x="4648346" y="4697034"/>
            <a:ext cx="681900" cy="153300"/>
          </a:xfrm>
          <a:prstGeom prst="rect">
            <a:avLst/>
          </a:prstGeom>
          <a:solidFill>
            <a:srgbClr val="E7E7E7"/>
          </a:solidFill>
          <a:ln cap="flat" cmpd="sng" w="12700">
            <a:solidFill>
              <a:srgbClr val="BFBFBF"/>
            </a:solidFill>
            <a:prstDash val="solid"/>
            <a:miter lim="800000"/>
            <a:headEnd len="sm" w="sm" type="none"/>
            <a:tailEnd len="sm" w="sm" type="none"/>
          </a:ln>
        </p:spPr>
        <p:txBody>
          <a:bodyPr anchorCtr="0" anchor="ctr" bIns="45700" lIns="91425" spcFirstLastPara="1" rIns="91425" wrap="square" tIns="45700">
            <a:noAutofit/>
          </a:bodyPr>
          <a:lstStyle/>
          <a:p>
            <a:pPr indent="0" lvl="0" marL="0" rtl="0" algn="ctr">
              <a:lnSpc>
                <a:spcPct val="90000"/>
              </a:lnSpc>
              <a:spcBef>
                <a:spcPts val="0"/>
              </a:spcBef>
              <a:spcAft>
                <a:spcPts val="1200"/>
              </a:spcAft>
              <a:buClr>
                <a:srgbClr val="09294E"/>
              </a:buClr>
              <a:buSzPts val="800"/>
              <a:buNone/>
            </a:pPr>
            <a:r>
              <a:rPr lang="en-ZA" sz="800"/>
              <a:t>Chapter 7</a:t>
            </a:r>
            <a:endParaRPr sz="800"/>
          </a:p>
        </p:txBody>
      </p:sp>
      <p:sp>
        <p:nvSpPr>
          <p:cNvPr id="1659" name="Google Shape;1659;p80"/>
          <p:cNvSpPr txBox="1"/>
          <p:nvPr>
            <p:ph idx="4294967295" type="body"/>
          </p:nvPr>
        </p:nvSpPr>
        <p:spPr>
          <a:xfrm>
            <a:off x="6194103" y="4697034"/>
            <a:ext cx="685800" cy="153300"/>
          </a:xfrm>
          <a:prstGeom prst="rect">
            <a:avLst/>
          </a:prstGeom>
          <a:solidFill>
            <a:srgbClr val="E7E7E7"/>
          </a:solidFill>
          <a:ln cap="flat" cmpd="sng" w="12700">
            <a:solidFill>
              <a:srgbClr val="BFBFBF"/>
            </a:solidFill>
            <a:prstDash val="solid"/>
            <a:miter lim="800000"/>
            <a:headEnd len="sm" w="sm" type="none"/>
            <a:tailEnd len="sm" w="sm" type="none"/>
          </a:ln>
        </p:spPr>
        <p:txBody>
          <a:bodyPr anchorCtr="0" anchor="ctr" bIns="45700" lIns="91425" spcFirstLastPara="1" rIns="91425" wrap="square" tIns="45700">
            <a:noAutofit/>
          </a:bodyPr>
          <a:lstStyle/>
          <a:p>
            <a:pPr indent="0" lvl="0" marL="0" rtl="0" algn="l">
              <a:lnSpc>
                <a:spcPct val="90000"/>
              </a:lnSpc>
              <a:spcBef>
                <a:spcPts val="0"/>
              </a:spcBef>
              <a:spcAft>
                <a:spcPts val="1200"/>
              </a:spcAft>
              <a:buClr>
                <a:srgbClr val="09294E"/>
              </a:buClr>
              <a:buSzPts val="800"/>
              <a:buNone/>
            </a:pPr>
            <a:r>
              <a:rPr lang="en-ZA" sz="800"/>
              <a:t>Chapter 9</a:t>
            </a:r>
            <a:endParaRPr sz="800"/>
          </a:p>
        </p:txBody>
      </p:sp>
      <p:sp>
        <p:nvSpPr>
          <p:cNvPr id="1660" name="Google Shape;1660;p80"/>
          <p:cNvSpPr txBox="1"/>
          <p:nvPr>
            <p:ph idx="4294967295" type="body"/>
          </p:nvPr>
        </p:nvSpPr>
        <p:spPr>
          <a:xfrm>
            <a:off x="5421224" y="4697034"/>
            <a:ext cx="681900" cy="153300"/>
          </a:xfrm>
          <a:prstGeom prst="rect">
            <a:avLst/>
          </a:prstGeom>
          <a:solidFill>
            <a:srgbClr val="E7E7E7"/>
          </a:solidFill>
          <a:ln cap="flat" cmpd="sng" w="12700">
            <a:solidFill>
              <a:srgbClr val="BFBFBF"/>
            </a:solidFill>
            <a:prstDash val="solid"/>
            <a:miter lim="800000"/>
            <a:headEnd len="sm" w="sm" type="none"/>
            <a:tailEnd len="sm" w="sm" type="none"/>
          </a:ln>
        </p:spPr>
        <p:txBody>
          <a:bodyPr anchorCtr="0" anchor="ctr" bIns="45700" lIns="91425" spcFirstLastPara="1" rIns="91425" wrap="square" tIns="45700">
            <a:noAutofit/>
          </a:bodyPr>
          <a:lstStyle/>
          <a:p>
            <a:pPr indent="0" lvl="0" marL="0" rtl="0" algn="ctr">
              <a:lnSpc>
                <a:spcPct val="90000"/>
              </a:lnSpc>
              <a:spcBef>
                <a:spcPts val="0"/>
              </a:spcBef>
              <a:spcAft>
                <a:spcPts val="1200"/>
              </a:spcAft>
              <a:buClr>
                <a:srgbClr val="09294E"/>
              </a:buClr>
              <a:buSzPts val="800"/>
              <a:buNone/>
            </a:pPr>
            <a:r>
              <a:rPr lang="en-ZA" sz="800"/>
              <a:t>Chapter 8</a:t>
            </a:r>
            <a:endParaRPr sz="800"/>
          </a:p>
        </p:txBody>
      </p:sp>
      <p:sp>
        <p:nvSpPr>
          <p:cNvPr id="1661" name="Google Shape;1661;p80">
            <a:hlinkClick action="ppaction://hlinksldjump" r:id="rId7"/>
          </p:cNvPr>
          <p:cNvSpPr/>
          <p:nvPr/>
        </p:nvSpPr>
        <p:spPr>
          <a:xfrm>
            <a:off x="4657825" y="4697034"/>
            <a:ext cx="672600" cy="1533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800">
              <a:solidFill>
                <a:schemeClr val="lt1"/>
              </a:solidFill>
              <a:latin typeface="Open Sans"/>
              <a:ea typeface="Open Sans"/>
              <a:cs typeface="Open Sans"/>
              <a:sym typeface="Open Sans"/>
            </a:endParaRPr>
          </a:p>
        </p:txBody>
      </p:sp>
      <p:sp>
        <p:nvSpPr>
          <p:cNvPr id="1662" name="Google Shape;1662;p80">
            <a:hlinkClick action="ppaction://hlinksldjump" r:id="rId8"/>
          </p:cNvPr>
          <p:cNvSpPr/>
          <p:nvPr/>
        </p:nvSpPr>
        <p:spPr>
          <a:xfrm>
            <a:off x="5417449" y="4697034"/>
            <a:ext cx="681900" cy="1533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sp>
        <p:nvSpPr>
          <p:cNvPr id="1663" name="Google Shape;1663;p80">
            <a:hlinkClick action="ppaction://hlinksldjump" r:id="rId9"/>
          </p:cNvPr>
          <p:cNvSpPr/>
          <p:nvPr/>
        </p:nvSpPr>
        <p:spPr>
          <a:xfrm>
            <a:off x="6186552" y="4697034"/>
            <a:ext cx="681900" cy="1533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cxnSp>
        <p:nvCxnSpPr>
          <p:cNvPr id="1664" name="Google Shape;1664;p80"/>
          <p:cNvCxnSpPr>
            <a:stCxn id="1657" idx="1"/>
          </p:cNvCxnSpPr>
          <p:nvPr/>
        </p:nvCxnSpPr>
        <p:spPr>
          <a:xfrm>
            <a:off x="1073875" y="4726100"/>
            <a:ext cx="0" cy="0"/>
          </a:xfrm>
          <a:prstGeom prst="straightConnector1">
            <a:avLst/>
          </a:prstGeom>
          <a:noFill/>
          <a:ln cap="flat" cmpd="sng" w="9525">
            <a:solidFill>
              <a:schemeClr val="dk2"/>
            </a:solidFill>
            <a:prstDash val="solid"/>
            <a:round/>
            <a:headEnd len="med" w="med" type="none"/>
            <a:tailEnd len="med" w="med" type="none"/>
          </a:ln>
        </p:spPr>
      </p:cxnSp>
      <p:cxnSp>
        <p:nvCxnSpPr>
          <p:cNvPr id="1665" name="Google Shape;1665;p80"/>
          <p:cNvCxnSpPr>
            <a:stCxn id="1656" idx="6"/>
            <a:endCxn id="1657" idx="1"/>
          </p:cNvCxnSpPr>
          <p:nvPr/>
        </p:nvCxnSpPr>
        <p:spPr>
          <a:xfrm>
            <a:off x="871800" y="4726100"/>
            <a:ext cx="202200" cy="0"/>
          </a:xfrm>
          <a:prstGeom prst="straightConnector1">
            <a:avLst/>
          </a:prstGeom>
          <a:noFill/>
          <a:ln cap="flat" cmpd="sng" w="9525">
            <a:solidFill>
              <a:schemeClr val="dk1"/>
            </a:solidFill>
            <a:prstDash val="solid"/>
            <a:round/>
            <a:headEnd len="med" w="med" type="none"/>
            <a:tailEnd len="med" w="med" type="oval"/>
          </a:ln>
        </p:spPr>
      </p:cxnSp>
      <p:sp>
        <p:nvSpPr>
          <p:cNvPr id="1666" name="Google Shape;1666;p80"/>
          <p:cNvSpPr/>
          <p:nvPr/>
        </p:nvSpPr>
        <p:spPr>
          <a:xfrm>
            <a:off x="5060150" y="1368466"/>
            <a:ext cx="3522000" cy="2749200"/>
          </a:xfrm>
          <a:prstGeom prst="rect">
            <a:avLst/>
          </a:prstGeom>
          <a:noFill/>
          <a:ln>
            <a:noFill/>
          </a:ln>
        </p:spPr>
        <p:txBody>
          <a:bodyPr anchorCtr="0" anchor="ctr" bIns="45700" lIns="91425" spcFirstLastPara="1" rIns="91425" wrap="square" tIns="45700">
            <a:noAutofit/>
          </a:bodyPr>
          <a:lstStyle/>
          <a:p>
            <a:pPr indent="0" lvl="0" marL="0" marR="0" rtl="0" algn="l">
              <a:lnSpc>
                <a:spcPct val="115000"/>
              </a:lnSpc>
              <a:spcBef>
                <a:spcPts val="400"/>
              </a:spcBef>
              <a:spcAft>
                <a:spcPts val="0"/>
              </a:spcAft>
              <a:buNone/>
            </a:pPr>
            <a:r>
              <a:rPr lang="en-ZA" sz="1000">
                <a:solidFill>
                  <a:srgbClr val="000A3A"/>
                </a:solidFill>
                <a:latin typeface="Open Sans"/>
                <a:ea typeface="Open Sans"/>
                <a:cs typeface="Open Sans"/>
                <a:sym typeface="Open Sans"/>
              </a:rPr>
              <a:t>Likely implementation potential of the policy represents the effects that are expected to occur as a result of the policy</a:t>
            </a:r>
            <a:endParaRPr sz="1000">
              <a:solidFill>
                <a:srgbClr val="000A3A"/>
              </a:solidFill>
              <a:latin typeface="Open Sans"/>
              <a:ea typeface="Open Sans"/>
              <a:cs typeface="Open Sans"/>
              <a:sym typeface="Open Sans"/>
            </a:endParaRPr>
          </a:p>
          <a:p>
            <a:pPr indent="0" lvl="0" marL="0" marR="0" rtl="0" algn="l">
              <a:lnSpc>
                <a:spcPct val="115000"/>
              </a:lnSpc>
              <a:spcBef>
                <a:spcPts val="400"/>
              </a:spcBef>
              <a:spcAft>
                <a:spcPts val="0"/>
              </a:spcAft>
              <a:buNone/>
            </a:pPr>
            <a:r>
              <a:t/>
            </a:r>
            <a:endParaRPr sz="1000">
              <a:solidFill>
                <a:srgbClr val="000A3A"/>
              </a:solidFill>
              <a:latin typeface="Open Sans"/>
              <a:ea typeface="Open Sans"/>
              <a:cs typeface="Open Sans"/>
              <a:sym typeface="Open Sans"/>
            </a:endParaRPr>
          </a:p>
          <a:p>
            <a:pPr indent="-292100" lvl="0" marL="457200" marR="0" rtl="0" algn="l">
              <a:lnSpc>
                <a:spcPct val="115000"/>
              </a:lnSpc>
              <a:spcBef>
                <a:spcPts val="400"/>
              </a:spcBef>
              <a:spcAft>
                <a:spcPts val="0"/>
              </a:spcAft>
              <a:buClr>
                <a:srgbClr val="000A3A"/>
              </a:buClr>
              <a:buSzPts val="1000"/>
              <a:buFont typeface="Open Sans"/>
              <a:buAutoNum type="alphaLcParenR"/>
            </a:pPr>
            <a:r>
              <a:rPr lang="en-ZA" sz="1000">
                <a:solidFill>
                  <a:srgbClr val="000A3A"/>
                </a:solidFill>
                <a:latin typeface="Open Sans"/>
                <a:ea typeface="Open Sans"/>
                <a:cs typeface="Open Sans"/>
                <a:sym typeface="Open Sans"/>
              </a:rPr>
              <a:t> Calculate the impact of the policy on each GHG source and carbon pool in the GHG assessment boundary (see examples below).</a:t>
            </a:r>
            <a:endParaRPr sz="1000">
              <a:solidFill>
                <a:srgbClr val="000A3A"/>
              </a:solidFill>
              <a:latin typeface="Open Sans"/>
              <a:ea typeface="Open Sans"/>
              <a:cs typeface="Open Sans"/>
              <a:sym typeface="Open Sans"/>
            </a:endParaRPr>
          </a:p>
          <a:p>
            <a:pPr indent="-292100" lvl="0" marL="457200" marR="0" rtl="0" algn="l">
              <a:lnSpc>
                <a:spcPct val="115000"/>
              </a:lnSpc>
              <a:spcBef>
                <a:spcPts val="0"/>
              </a:spcBef>
              <a:spcAft>
                <a:spcPts val="0"/>
              </a:spcAft>
              <a:buClr>
                <a:srgbClr val="000A3A"/>
              </a:buClr>
              <a:buSzPts val="1000"/>
              <a:buFont typeface="Open Sans"/>
              <a:buAutoNum type="alphaLcParenR"/>
            </a:pPr>
            <a:r>
              <a:rPr lang="en-ZA" sz="1000">
                <a:solidFill>
                  <a:srgbClr val="000A3A"/>
                </a:solidFill>
                <a:latin typeface="Open Sans"/>
                <a:ea typeface="Open Sans"/>
                <a:cs typeface="Open Sans"/>
                <a:sym typeface="Open Sans"/>
              </a:rPr>
              <a:t> Sum the GHG impacts for all GHG sources and carbon pools to yield total policy impact on GHGs. </a:t>
            </a:r>
            <a:endParaRPr sz="1000">
              <a:solidFill>
                <a:srgbClr val="000A3A"/>
              </a:solidFill>
              <a:latin typeface="Open Sans"/>
              <a:ea typeface="Open Sans"/>
              <a:cs typeface="Open Sans"/>
              <a:sym typeface="Open Sans"/>
            </a:endParaRPr>
          </a:p>
        </p:txBody>
      </p:sp>
    </p:spTree>
  </p:cSld>
  <p:clrMapOvr>
    <a:masterClrMapping/>
  </p:clrMapOvr>
</p:sld>
</file>

<file path=ppt/slides/slide5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71" name="Shape 1671"/>
        <p:cNvGrpSpPr/>
        <p:nvPr/>
      </p:nvGrpSpPr>
      <p:grpSpPr>
        <a:xfrm>
          <a:off x="0" y="0"/>
          <a:ext cx="0" cy="0"/>
          <a:chOff x="0" y="0"/>
          <a:chExt cx="0" cy="0"/>
        </a:xfrm>
      </p:grpSpPr>
      <p:sp>
        <p:nvSpPr>
          <p:cNvPr id="1672" name="Google Shape;1672;p81"/>
          <p:cNvSpPr txBox="1"/>
          <p:nvPr/>
        </p:nvSpPr>
        <p:spPr>
          <a:xfrm>
            <a:off x="533400" y="657796"/>
            <a:ext cx="7922400" cy="298800"/>
          </a:xfrm>
          <a:prstGeom prst="rect">
            <a:avLst/>
          </a:prstGeom>
          <a:noFill/>
          <a:ln>
            <a:noFill/>
          </a:ln>
        </p:spPr>
        <p:txBody>
          <a:bodyPr anchorCtr="0" anchor="t" bIns="45700" lIns="91425" spcFirstLastPara="1" rIns="91425" wrap="square" tIns="45700">
            <a:normAutofit lnSpcReduction="20000"/>
          </a:bodyPr>
          <a:lstStyle/>
          <a:p>
            <a:pPr indent="0" lvl="0" marL="0" marR="0" rtl="0" algn="l">
              <a:lnSpc>
                <a:spcPct val="110000"/>
              </a:lnSpc>
              <a:spcBef>
                <a:spcPts val="0"/>
              </a:spcBef>
              <a:spcAft>
                <a:spcPts val="0"/>
              </a:spcAft>
              <a:buClr>
                <a:srgbClr val="625852"/>
              </a:buClr>
              <a:buSzPts val="2200"/>
              <a:buFont typeface="Arial"/>
              <a:buNone/>
            </a:pPr>
            <a:r>
              <a:rPr b="1" lang="en-ZA">
                <a:solidFill>
                  <a:schemeClr val="dk2"/>
                </a:solidFill>
                <a:latin typeface="Open Sans"/>
                <a:ea typeface="Open Sans"/>
                <a:cs typeface="Open Sans"/>
                <a:sym typeface="Open Sans"/>
              </a:rPr>
              <a:t>Activity data approach</a:t>
            </a:r>
            <a:r>
              <a:rPr lang="en-ZA">
                <a:solidFill>
                  <a:schemeClr val="dk2"/>
                </a:solidFill>
                <a:latin typeface="Open Sans"/>
                <a:ea typeface="Open Sans"/>
                <a:cs typeface="Open Sans"/>
                <a:sym typeface="Open Sans"/>
              </a:rPr>
              <a:t>: Forest land remaining forest land</a:t>
            </a:r>
            <a:endParaRPr>
              <a:solidFill>
                <a:schemeClr val="dk2"/>
              </a:solidFill>
              <a:latin typeface="Open Sans"/>
              <a:ea typeface="Open Sans"/>
              <a:cs typeface="Open Sans"/>
              <a:sym typeface="Open Sans"/>
            </a:endParaRPr>
          </a:p>
        </p:txBody>
      </p:sp>
      <p:sp>
        <p:nvSpPr>
          <p:cNvPr id="1673" name="Google Shape;1673;p81">
            <a:hlinkClick action="ppaction://hlinksldjump" r:id="rId3"/>
          </p:cNvPr>
          <p:cNvSpPr txBox="1"/>
          <p:nvPr/>
        </p:nvSpPr>
        <p:spPr>
          <a:xfrm>
            <a:off x="612656" y="4617731"/>
            <a:ext cx="954900" cy="223500"/>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90000"/>
              </a:lnSpc>
              <a:spcBef>
                <a:spcPts val="0"/>
              </a:spcBef>
              <a:spcAft>
                <a:spcPts val="0"/>
              </a:spcAft>
              <a:buClr>
                <a:srgbClr val="09294E"/>
              </a:buClr>
              <a:buSzPts val="900"/>
              <a:buFont typeface="Arial"/>
              <a:buNone/>
            </a:pPr>
            <a:r>
              <a:rPr b="1" lang="en-ZA" sz="900">
                <a:solidFill>
                  <a:schemeClr val="lt1"/>
                </a:solidFill>
                <a:latin typeface="Arial"/>
                <a:ea typeface="Arial"/>
                <a:cs typeface="Arial"/>
                <a:sym typeface="Arial"/>
              </a:rPr>
              <a:t>Area example</a:t>
            </a:r>
            <a:endParaRPr>
              <a:solidFill>
                <a:schemeClr val="lt1"/>
              </a:solidFill>
            </a:endParaRPr>
          </a:p>
        </p:txBody>
      </p:sp>
      <p:sp>
        <p:nvSpPr>
          <p:cNvPr id="1674" name="Google Shape;1674;p81"/>
          <p:cNvSpPr txBox="1"/>
          <p:nvPr>
            <p:ph type="title"/>
          </p:nvPr>
        </p:nvSpPr>
        <p:spPr>
          <a:xfrm>
            <a:off x="311700" y="216425"/>
            <a:ext cx="8520600" cy="572700"/>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rgbClr val="625852"/>
              </a:buClr>
              <a:buSzPct val="100000"/>
              <a:buFont typeface="Arial"/>
              <a:buNone/>
            </a:pPr>
            <a:r>
              <a:rPr lang="en-ZA" sz="2600"/>
              <a:t>8.6 Estimate GHG impacts (2/4)</a:t>
            </a:r>
            <a:endParaRPr sz="2600"/>
          </a:p>
          <a:p>
            <a:pPr indent="0" lvl="0" marL="0" rtl="0" algn="l">
              <a:lnSpc>
                <a:spcPct val="90000"/>
              </a:lnSpc>
              <a:spcBef>
                <a:spcPts val="0"/>
              </a:spcBef>
              <a:spcAft>
                <a:spcPts val="0"/>
              </a:spcAft>
              <a:buClr>
                <a:srgbClr val="625852"/>
              </a:buClr>
              <a:buSzPct val="114285"/>
              <a:buFont typeface="Arial"/>
              <a:buNone/>
            </a:pPr>
            <a:r>
              <a:t/>
            </a:r>
            <a:endParaRPr/>
          </a:p>
        </p:txBody>
      </p:sp>
      <p:sp>
        <p:nvSpPr>
          <p:cNvPr id="1675" name="Google Shape;1675;p81"/>
          <p:cNvSpPr/>
          <p:nvPr/>
        </p:nvSpPr>
        <p:spPr>
          <a:xfrm>
            <a:off x="604823" y="1152094"/>
            <a:ext cx="756975" cy="286808"/>
          </a:xfrm>
          <a:prstGeom prst="rect">
            <a:avLst/>
          </a:prstGeom>
          <a:solidFill>
            <a:schemeClr val="dk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ZA" sz="1000">
                <a:solidFill>
                  <a:srgbClr val="FFFFFF"/>
                </a:solidFill>
                <a:latin typeface="Open Sans"/>
                <a:ea typeface="Open Sans"/>
                <a:cs typeface="Open Sans"/>
                <a:sym typeface="Open Sans"/>
              </a:rPr>
              <a:t>STEP 1</a:t>
            </a:r>
            <a:endParaRPr sz="1000">
              <a:latin typeface="Open Sans"/>
              <a:ea typeface="Open Sans"/>
              <a:cs typeface="Open Sans"/>
              <a:sym typeface="Open Sans"/>
            </a:endParaRPr>
          </a:p>
        </p:txBody>
      </p:sp>
      <p:sp>
        <p:nvSpPr>
          <p:cNvPr id="1676" name="Google Shape;1676;p81"/>
          <p:cNvSpPr/>
          <p:nvPr/>
        </p:nvSpPr>
        <p:spPr>
          <a:xfrm>
            <a:off x="1444341" y="1152093"/>
            <a:ext cx="4591522" cy="286808"/>
          </a:xfrm>
          <a:prstGeom prst="rect">
            <a:avLst/>
          </a:prstGeom>
          <a:solidFill>
            <a:schemeClr val="dk2"/>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rPr lang="en-ZA" sz="1000">
                <a:solidFill>
                  <a:srgbClr val="FFFFFF"/>
                </a:solidFill>
                <a:latin typeface="Open Sans"/>
                <a:ea typeface="Open Sans"/>
                <a:cs typeface="Open Sans"/>
                <a:sym typeface="Open Sans"/>
              </a:rPr>
              <a:t>Estimate the ha of land in policy scenario stratum (see example)</a:t>
            </a:r>
            <a:endParaRPr sz="1000">
              <a:latin typeface="Open Sans"/>
              <a:ea typeface="Open Sans"/>
              <a:cs typeface="Open Sans"/>
              <a:sym typeface="Open Sans"/>
            </a:endParaRPr>
          </a:p>
        </p:txBody>
      </p:sp>
      <p:sp>
        <p:nvSpPr>
          <p:cNvPr id="1677" name="Google Shape;1677;p81"/>
          <p:cNvSpPr/>
          <p:nvPr/>
        </p:nvSpPr>
        <p:spPr>
          <a:xfrm>
            <a:off x="612649" y="1487088"/>
            <a:ext cx="756975" cy="602041"/>
          </a:xfrm>
          <a:prstGeom prst="rect">
            <a:avLst/>
          </a:prstGeom>
          <a:solidFill>
            <a:schemeClr val="dk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ZA" sz="1000">
                <a:solidFill>
                  <a:srgbClr val="FFFFFF"/>
                </a:solidFill>
                <a:latin typeface="Open Sans"/>
                <a:ea typeface="Open Sans"/>
                <a:cs typeface="Open Sans"/>
                <a:sym typeface="Open Sans"/>
              </a:rPr>
              <a:t>STEP 2</a:t>
            </a:r>
            <a:endParaRPr sz="1000">
              <a:latin typeface="Open Sans"/>
              <a:ea typeface="Open Sans"/>
              <a:cs typeface="Open Sans"/>
              <a:sym typeface="Open Sans"/>
            </a:endParaRPr>
          </a:p>
        </p:txBody>
      </p:sp>
      <p:sp>
        <p:nvSpPr>
          <p:cNvPr id="1678" name="Google Shape;1678;p81"/>
          <p:cNvSpPr/>
          <p:nvPr/>
        </p:nvSpPr>
        <p:spPr>
          <a:xfrm>
            <a:off x="1444341" y="1487091"/>
            <a:ext cx="4591500" cy="602100"/>
          </a:xfrm>
          <a:prstGeom prst="rect">
            <a:avLst/>
          </a:prstGeom>
          <a:blipFill rotWithShape="1">
            <a:blip r:embed="rId4">
              <a:alphaModFix/>
            </a:blip>
            <a:stretch>
              <a:fillRect b="0" l="-289"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ZA" sz="1000">
                <a:latin typeface="Open Sans"/>
                <a:ea typeface="Open Sans"/>
                <a:cs typeface="Open Sans"/>
                <a:sym typeface="Open Sans"/>
              </a:rPr>
              <a:t> </a:t>
            </a:r>
            <a:endParaRPr sz="1000">
              <a:latin typeface="Open Sans"/>
              <a:ea typeface="Open Sans"/>
              <a:cs typeface="Open Sans"/>
              <a:sym typeface="Open Sans"/>
            </a:endParaRPr>
          </a:p>
        </p:txBody>
      </p:sp>
      <p:sp>
        <p:nvSpPr>
          <p:cNvPr id="1679" name="Google Shape;1679;p81"/>
          <p:cNvSpPr/>
          <p:nvPr/>
        </p:nvSpPr>
        <p:spPr>
          <a:xfrm>
            <a:off x="622916" y="2160110"/>
            <a:ext cx="756975" cy="1109996"/>
          </a:xfrm>
          <a:prstGeom prst="rect">
            <a:avLst/>
          </a:prstGeom>
          <a:solidFill>
            <a:schemeClr val="dk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ZA" sz="1000">
                <a:solidFill>
                  <a:srgbClr val="FFFFFF"/>
                </a:solidFill>
                <a:latin typeface="Open Sans"/>
                <a:ea typeface="Open Sans"/>
                <a:cs typeface="Open Sans"/>
                <a:sym typeface="Open Sans"/>
              </a:rPr>
              <a:t>STEP 3</a:t>
            </a:r>
            <a:endParaRPr sz="1000">
              <a:latin typeface="Open Sans"/>
              <a:ea typeface="Open Sans"/>
              <a:cs typeface="Open Sans"/>
              <a:sym typeface="Open Sans"/>
            </a:endParaRPr>
          </a:p>
        </p:txBody>
      </p:sp>
      <p:sp>
        <p:nvSpPr>
          <p:cNvPr id="1680" name="Google Shape;1680;p81"/>
          <p:cNvSpPr/>
          <p:nvPr/>
        </p:nvSpPr>
        <p:spPr>
          <a:xfrm>
            <a:off x="1444341" y="2139023"/>
            <a:ext cx="4591522" cy="1119377"/>
          </a:xfrm>
          <a:prstGeom prst="rect">
            <a:avLst/>
          </a:prstGeom>
          <a:blipFill rotWithShape="1">
            <a:blip r:embed="rId5">
              <a:alphaModFix/>
            </a:blip>
            <a:stretch>
              <a:fillRect b="0" l="-289"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ZA" sz="1000">
                <a:latin typeface="Open Sans"/>
                <a:ea typeface="Open Sans"/>
                <a:cs typeface="Open Sans"/>
                <a:sym typeface="Open Sans"/>
              </a:rPr>
              <a:t> </a:t>
            </a:r>
            <a:endParaRPr sz="1000">
              <a:latin typeface="Open Sans"/>
              <a:ea typeface="Open Sans"/>
              <a:cs typeface="Open Sans"/>
              <a:sym typeface="Open Sans"/>
            </a:endParaRPr>
          </a:p>
        </p:txBody>
      </p:sp>
      <p:sp>
        <p:nvSpPr>
          <p:cNvPr id="1681" name="Google Shape;1681;p81"/>
          <p:cNvSpPr/>
          <p:nvPr/>
        </p:nvSpPr>
        <p:spPr>
          <a:xfrm>
            <a:off x="622916" y="3310272"/>
            <a:ext cx="756975" cy="422396"/>
          </a:xfrm>
          <a:prstGeom prst="rect">
            <a:avLst/>
          </a:prstGeom>
          <a:solidFill>
            <a:schemeClr val="dk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ZA" sz="1000">
                <a:solidFill>
                  <a:srgbClr val="FFFFFF"/>
                </a:solidFill>
                <a:latin typeface="Open Sans"/>
                <a:ea typeface="Open Sans"/>
                <a:cs typeface="Open Sans"/>
                <a:sym typeface="Open Sans"/>
              </a:rPr>
              <a:t>STEP 4</a:t>
            </a:r>
            <a:endParaRPr sz="1000">
              <a:latin typeface="Open Sans"/>
              <a:ea typeface="Open Sans"/>
              <a:cs typeface="Open Sans"/>
              <a:sym typeface="Open Sans"/>
            </a:endParaRPr>
          </a:p>
        </p:txBody>
      </p:sp>
      <p:sp>
        <p:nvSpPr>
          <p:cNvPr id="1682" name="Google Shape;1682;p81"/>
          <p:cNvSpPr/>
          <p:nvPr/>
        </p:nvSpPr>
        <p:spPr>
          <a:xfrm>
            <a:off x="1444341" y="3306580"/>
            <a:ext cx="4591522" cy="426091"/>
          </a:xfrm>
          <a:prstGeom prst="rect">
            <a:avLst/>
          </a:prstGeom>
          <a:solidFill>
            <a:schemeClr val="dk2"/>
          </a:solidFill>
          <a:ln>
            <a:noFill/>
          </a:ln>
        </p:spPr>
        <p:txBody>
          <a:bodyPr anchorCtr="0" anchor="ctr" bIns="45700" lIns="91425" spcFirstLastPara="1" rIns="91425" wrap="square" tIns="45700">
            <a:noAutofit/>
          </a:bodyPr>
          <a:lstStyle/>
          <a:p>
            <a:pPr indent="0" lvl="0" marL="0" marR="0" rtl="0" algn="l">
              <a:lnSpc>
                <a:spcPct val="90000"/>
              </a:lnSpc>
              <a:spcBef>
                <a:spcPts val="0"/>
              </a:spcBef>
              <a:spcAft>
                <a:spcPts val="0"/>
              </a:spcAft>
              <a:buNone/>
            </a:pPr>
            <a:r>
              <a:rPr lang="en-ZA" sz="1000">
                <a:solidFill>
                  <a:srgbClr val="FFFFFF"/>
                </a:solidFill>
                <a:latin typeface="Open Sans"/>
                <a:ea typeface="Open Sans"/>
                <a:cs typeface="Open Sans"/>
                <a:sym typeface="Open Sans"/>
              </a:rPr>
              <a:t>Calculate the cumulative carbon stock change over all years separately for the baseline and policy scenario</a:t>
            </a:r>
            <a:endParaRPr sz="1000">
              <a:latin typeface="Open Sans"/>
              <a:ea typeface="Open Sans"/>
              <a:cs typeface="Open Sans"/>
              <a:sym typeface="Open Sans"/>
            </a:endParaRPr>
          </a:p>
        </p:txBody>
      </p:sp>
      <p:sp>
        <p:nvSpPr>
          <p:cNvPr id="1683" name="Google Shape;1683;p81"/>
          <p:cNvSpPr/>
          <p:nvPr/>
        </p:nvSpPr>
        <p:spPr>
          <a:xfrm>
            <a:off x="622912" y="3803668"/>
            <a:ext cx="756900" cy="422400"/>
          </a:xfrm>
          <a:prstGeom prst="rect">
            <a:avLst/>
          </a:prstGeom>
          <a:solidFill>
            <a:schemeClr val="dk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ZA" sz="1000">
                <a:solidFill>
                  <a:srgbClr val="FFFFFF"/>
                </a:solidFill>
                <a:latin typeface="Open Sans"/>
                <a:ea typeface="Open Sans"/>
                <a:cs typeface="Open Sans"/>
                <a:sym typeface="Open Sans"/>
              </a:rPr>
              <a:t>STEP 5</a:t>
            </a:r>
            <a:endParaRPr sz="1000">
              <a:latin typeface="Open Sans"/>
              <a:ea typeface="Open Sans"/>
              <a:cs typeface="Open Sans"/>
              <a:sym typeface="Open Sans"/>
            </a:endParaRPr>
          </a:p>
        </p:txBody>
      </p:sp>
      <p:sp>
        <p:nvSpPr>
          <p:cNvPr id="1684" name="Google Shape;1684;p81"/>
          <p:cNvSpPr/>
          <p:nvPr/>
        </p:nvSpPr>
        <p:spPr>
          <a:xfrm>
            <a:off x="1444327" y="3799971"/>
            <a:ext cx="4591500" cy="426000"/>
          </a:xfrm>
          <a:prstGeom prst="rect">
            <a:avLst/>
          </a:prstGeom>
          <a:solidFill>
            <a:schemeClr val="dk2"/>
          </a:solidFill>
          <a:ln>
            <a:noFill/>
          </a:ln>
        </p:spPr>
        <p:txBody>
          <a:bodyPr anchorCtr="0" anchor="ctr" bIns="45700" lIns="91425" spcFirstLastPara="1" rIns="91425" wrap="square" tIns="45700">
            <a:noAutofit/>
          </a:bodyPr>
          <a:lstStyle/>
          <a:p>
            <a:pPr indent="0" lvl="0" marL="0" marR="0" rtl="0" algn="l">
              <a:lnSpc>
                <a:spcPct val="90000"/>
              </a:lnSpc>
              <a:spcBef>
                <a:spcPts val="0"/>
              </a:spcBef>
              <a:spcAft>
                <a:spcPts val="0"/>
              </a:spcAft>
              <a:buNone/>
            </a:pPr>
            <a:r>
              <a:rPr lang="en-ZA" sz="1000">
                <a:solidFill>
                  <a:srgbClr val="FFFFFF"/>
                </a:solidFill>
                <a:latin typeface="Open Sans"/>
                <a:ea typeface="Open Sans"/>
                <a:cs typeface="Open Sans"/>
                <a:sym typeface="Open Sans"/>
              </a:rPr>
              <a:t>Subtract the baseline cumulative carbon stock change from the policy cumulative carbon stock change to yield policy impact</a:t>
            </a:r>
            <a:endParaRPr sz="1000">
              <a:latin typeface="Open Sans"/>
              <a:ea typeface="Open Sans"/>
              <a:cs typeface="Open Sans"/>
              <a:sym typeface="Open Sans"/>
            </a:endParaRPr>
          </a:p>
        </p:txBody>
      </p:sp>
      <p:sp>
        <p:nvSpPr>
          <p:cNvPr id="1685" name="Google Shape;1685;p81"/>
          <p:cNvSpPr/>
          <p:nvPr/>
        </p:nvSpPr>
        <p:spPr>
          <a:xfrm>
            <a:off x="1444350" y="1487100"/>
            <a:ext cx="4591500" cy="602100"/>
          </a:xfrm>
          <a:prstGeom prst="rect">
            <a:avLst/>
          </a:prstGeom>
          <a:blipFill rotWithShape="1">
            <a:blip r:embed="rId4">
              <a:alphaModFix/>
            </a:blip>
            <a:stretch>
              <a:fillRect b="0" l="-289"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ZA" sz="1800">
                <a:latin typeface="Arial"/>
                <a:ea typeface="Arial"/>
                <a:cs typeface="Arial"/>
                <a:sym typeface="Arial"/>
              </a:rPr>
              <a:t> </a:t>
            </a:r>
            <a:endParaRPr/>
          </a:p>
        </p:txBody>
      </p:sp>
      <p:sp>
        <p:nvSpPr>
          <p:cNvPr id="1686" name="Google Shape;1686;p81"/>
          <p:cNvSpPr/>
          <p:nvPr/>
        </p:nvSpPr>
        <p:spPr>
          <a:xfrm>
            <a:off x="1444350" y="2148425"/>
            <a:ext cx="4591500" cy="1110000"/>
          </a:xfrm>
          <a:prstGeom prst="rect">
            <a:avLst/>
          </a:prstGeom>
          <a:blipFill rotWithShape="1">
            <a:blip r:embed="rId5">
              <a:alphaModFix/>
            </a:blip>
            <a:stretch>
              <a:fillRect b="0" l="-289"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ZA" sz="1800">
                <a:latin typeface="Arial"/>
                <a:ea typeface="Arial"/>
                <a:cs typeface="Arial"/>
                <a:sym typeface="Arial"/>
              </a:rPr>
              <a:t> </a:t>
            </a:r>
            <a:endParaRPr/>
          </a:p>
        </p:txBody>
      </p:sp>
      <p:sp>
        <p:nvSpPr>
          <p:cNvPr id="1687" name="Google Shape;1687;p81"/>
          <p:cNvSpPr txBox="1"/>
          <p:nvPr>
            <p:ph idx="4294967295" type="body"/>
          </p:nvPr>
        </p:nvSpPr>
        <p:spPr>
          <a:xfrm>
            <a:off x="4648346" y="4697034"/>
            <a:ext cx="681900" cy="153300"/>
          </a:xfrm>
          <a:prstGeom prst="rect">
            <a:avLst/>
          </a:prstGeom>
          <a:solidFill>
            <a:srgbClr val="E7E7E7"/>
          </a:solidFill>
          <a:ln cap="flat" cmpd="sng" w="12700">
            <a:solidFill>
              <a:srgbClr val="BFBFBF"/>
            </a:solidFill>
            <a:prstDash val="solid"/>
            <a:miter lim="800000"/>
            <a:headEnd len="sm" w="sm" type="none"/>
            <a:tailEnd len="sm" w="sm" type="none"/>
          </a:ln>
        </p:spPr>
        <p:txBody>
          <a:bodyPr anchorCtr="0" anchor="ctr" bIns="45700" lIns="91425" spcFirstLastPara="1" rIns="91425" wrap="square" tIns="45700">
            <a:noAutofit/>
          </a:bodyPr>
          <a:lstStyle/>
          <a:p>
            <a:pPr indent="0" lvl="0" marL="0" rtl="0" algn="ctr">
              <a:lnSpc>
                <a:spcPct val="90000"/>
              </a:lnSpc>
              <a:spcBef>
                <a:spcPts val="0"/>
              </a:spcBef>
              <a:spcAft>
                <a:spcPts val="1200"/>
              </a:spcAft>
              <a:buClr>
                <a:srgbClr val="09294E"/>
              </a:buClr>
              <a:buSzPts val="800"/>
              <a:buNone/>
            </a:pPr>
            <a:r>
              <a:rPr lang="en-ZA" sz="800"/>
              <a:t>Chapter 7</a:t>
            </a:r>
            <a:endParaRPr sz="800"/>
          </a:p>
        </p:txBody>
      </p:sp>
      <p:sp>
        <p:nvSpPr>
          <p:cNvPr id="1688" name="Google Shape;1688;p81"/>
          <p:cNvSpPr txBox="1"/>
          <p:nvPr>
            <p:ph idx="4294967295" type="body"/>
          </p:nvPr>
        </p:nvSpPr>
        <p:spPr>
          <a:xfrm>
            <a:off x="6194103" y="4697034"/>
            <a:ext cx="685800" cy="153300"/>
          </a:xfrm>
          <a:prstGeom prst="rect">
            <a:avLst/>
          </a:prstGeom>
          <a:solidFill>
            <a:srgbClr val="E7E7E7"/>
          </a:solidFill>
          <a:ln cap="flat" cmpd="sng" w="12700">
            <a:solidFill>
              <a:srgbClr val="BFBFBF"/>
            </a:solidFill>
            <a:prstDash val="solid"/>
            <a:miter lim="800000"/>
            <a:headEnd len="sm" w="sm" type="none"/>
            <a:tailEnd len="sm" w="sm" type="none"/>
          </a:ln>
        </p:spPr>
        <p:txBody>
          <a:bodyPr anchorCtr="0" anchor="ctr" bIns="45700" lIns="91425" spcFirstLastPara="1" rIns="91425" wrap="square" tIns="45700">
            <a:noAutofit/>
          </a:bodyPr>
          <a:lstStyle/>
          <a:p>
            <a:pPr indent="0" lvl="0" marL="0" rtl="0" algn="l">
              <a:lnSpc>
                <a:spcPct val="90000"/>
              </a:lnSpc>
              <a:spcBef>
                <a:spcPts val="0"/>
              </a:spcBef>
              <a:spcAft>
                <a:spcPts val="1200"/>
              </a:spcAft>
              <a:buClr>
                <a:srgbClr val="09294E"/>
              </a:buClr>
              <a:buSzPts val="800"/>
              <a:buNone/>
            </a:pPr>
            <a:r>
              <a:rPr lang="en-ZA" sz="800"/>
              <a:t>Chapter 9</a:t>
            </a:r>
            <a:endParaRPr sz="800"/>
          </a:p>
        </p:txBody>
      </p:sp>
      <p:sp>
        <p:nvSpPr>
          <p:cNvPr id="1689" name="Google Shape;1689;p81"/>
          <p:cNvSpPr txBox="1"/>
          <p:nvPr>
            <p:ph idx="4294967295" type="body"/>
          </p:nvPr>
        </p:nvSpPr>
        <p:spPr>
          <a:xfrm>
            <a:off x="5421224" y="4697034"/>
            <a:ext cx="681900" cy="153300"/>
          </a:xfrm>
          <a:prstGeom prst="rect">
            <a:avLst/>
          </a:prstGeom>
          <a:solidFill>
            <a:srgbClr val="E7E7E7"/>
          </a:solidFill>
          <a:ln cap="flat" cmpd="sng" w="12700">
            <a:solidFill>
              <a:srgbClr val="BFBFBF"/>
            </a:solidFill>
            <a:prstDash val="solid"/>
            <a:miter lim="800000"/>
            <a:headEnd len="sm" w="sm" type="none"/>
            <a:tailEnd len="sm" w="sm" type="none"/>
          </a:ln>
        </p:spPr>
        <p:txBody>
          <a:bodyPr anchorCtr="0" anchor="ctr" bIns="45700" lIns="91425" spcFirstLastPara="1" rIns="91425" wrap="square" tIns="45700">
            <a:noAutofit/>
          </a:bodyPr>
          <a:lstStyle/>
          <a:p>
            <a:pPr indent="0" lvl="0" marL="0" rtl="0" algn="ctr">
              <a:lnSpc>
                <a:spcPct val="90000"/>
              </a:lnSpc>
              <a:spcBef>
                <a:spcPts val="0"/>
              </a:spcBef>
              <a:spcAft>
                <a:spcPts val="1200"/>
              </a:spcAft>
              <a:buClr>
                <a:srgbClr val="09294E"/>
              </a:buClr>
              <a:buSzPts val="800"/>
              <a:buNone/>
            </a:pPr>
            <a:r>
              <a:rPr lang="en-ZA" sz="800"/>
              <a:t>Chapter 8</a:t>
            </a:r>
            <a:endParaRPr sz="800"/>
          </a:p>
        </p:txBody>
      </p:sp>
      <p:sp>
        <p:nvSpPr>
          <p:cNvPr id="1690" name="Google Shape;1690;p81">
            <a:hlinkClick action="ppaction://hlinksldjump" r:id="rId6"/>
          </p:cNvPr>
          <p:cNvSpPr/>
          <p:nvPr/>
        </p:nvSpPr>
        <p:spPr>
          <a:xfrm>
            <a:off x="4657825" y="4697034"/>
            <a:ext cx="672600" cy="1533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800">
              <a:solidFill>
                <a:schemeClr val="lt1"/>
              </a:solidFill>
              <a:latin typeface="Open Sans"/>
              <a:ea typeface="Open Sans"/>
              <a:cs typeface="Open Sans"/>
              <a:sym typeface="Open Sans"/>
            </a:endParaRPr>
          </a:p>
        </p:txBody>
      </p:sp>
      <p:sp>
        <p:nvSpPr>
          <p:cNvPr id="1691" name="Google Shape;1691;p81">
            <a:hlinkClick action="ppaction://hlinksldjump" r:id="rId7"/>
          </p:cNvPr>
          <p:cNvSpPr/>
          <p:nvPr/>
        </p:nvSpPr>
        <p:spPr>
          <a:xfrm>
            <a:off x="5417449" y="4697034"/>
            <a:ext cx="681900" cy="1533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sp>
        <p:nvSpPr>
          <p:cNvPr id="1692" name="Google Shape;1692;p81">
            <a:hlinkClick action="ppaction://hlinksldjump" r:id="rId8"/>
          </p:cNvPr>
          <p:cNvSpPr/>
          <p:nvPr/>
        </p:nvSpPr>
        <p:spPr>
          <a:xfrm>
            <a:off x="6186552" y="4697034"/>
            <a:ext cx="681900" cy="1533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sp>
        <p:nvSpPr>
          <p:cNvPr id="1693" name="Google Shape;1693;p81"/>
          <p:cNvSpPr/>
          <p:nvPr/>
        </p:nvSpPr>
        <p:spPr>
          <a:xfrm rot="5400000">
            <a:off x="850600" y="3686950"/>
            <a:ext cx="305700" cy="225000"/>
          </a:xfrm>
          <a:prstGeom prst="rightArrow">
            <a:avLst>
              <a:gd fmla="val 50000" name="adj1"/>
              <a:gd fmla="val 50000" name="adj2"/>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rgbClr val="FFFFFF"/>
              </a:solidFill>
              <a:latin typeface="Arial"/>
              <a:ea typeface="Arial"/>
              <a:cs typeface="Arial"/>
              <a:sym typeface="Arial"/>
            </a:endParaRPr>
          </a:p>
        </p:txBody>
      </p:sp>
      <p:sp>
        <p:nvSpPr>
          <p:cNvPr id="1694" name="Google Shape;1694;p81"/>
          <p:cNvSpPr/>
          <p:nvPr/>
        </p:nvSpPr>
        <p:spPr>
          <a:xfrm rot="5400000">
            <a:off x="838288" y="3044925"/>
            <a:ext cx="305700" cy="225000"/>
          </a:xfrm>
          <a:prstGeom prst="rightArrow">
            <a:avLst>
              <a:gd fmla="val 50000" name="adj1"/>
              <a:gd fmla="val 50000" name="adj2"/>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rgbClr val="FFFFFF"/>
              </a:solidFill>
              <a:latin typeface="Arial"/>
              <a:ea typeface="Arial"/>
              <a:cs typeface="Arial"/>
              <a:sym typeface="Arial"/>
            </a:endParaRPr>
          </a:p>
        </p:txBody>
      </p:sp>
      <p:sp>
        <p:nvSpPr>
          <p:cNvPr id="1695" name="Google Shape;1695;p81"/>
          <p:cNvSpPr/>
          <p:nvPr/>
        </p:nvSpPr>
        <p:spPr>
          <a:xfrm rot="5400000">
            <a:off x="830450" y="2109237"/>
            <a:ext cx="305700" cy="225000"/>
          </a:xfrm>
          <a:prstGeom prst="rightArrow">
            <a:avLst>
              <a:gd fmla="val 50000" name="adj1"/>
              <a:gd fmla="val 50000" name="adj2"/>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rgbClr val="FFFFFF"/>
              </a:solidFill>
              <a:latin typeface="Arial"/>
              <a:ea typeface="Arial"/>
              <a:cs typeface="Arial"/>
              <a:sym typeface="Arial"/>
            </a:endParaRPr>
          </a:p>
        </p:txBody>
      </p:sp>
      <p:sp>
        <p:nvSpPr>
          <p:cNvPr id="1696" name="Google Shape;1696;p81"/>
          <p:cNvSpPr/>
          <p:nvPr/>
        </p:nvSpPr>
        <p:spPr>
          <a:xfrm rot="5400000">
            <a:off x="830450" y="1445862"/>
            <a:ext cx="305700" cy="225000"/>
          </a:xfrm>
          <a:prstGeom prst="rightArrow">
            <a:avLst>
              <a:gd fmla="val 50000" name="adj1"/>
              <a:gd fmla="val 50000" name="adj2"/>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rgbClr val="FFFFFF"/>
              </a:solidFill>
              <a:latin typeface="Arial"/>
              <a:ea typeface="Arial"/>
              <a:cs typeface="Arial"/>
              <a:sym typeface="Arial"/>
            </a:endParaRPr>
          </a:p>
        </p:txBody>
      </p:sp>
    </p:spTree>
  </p:cSld>
  <p:clrMapOvr>
    <a:masterClrMapping/>
  </p:clrMapOvr>
</p:sld>
</file>

<file path=ppt/slides/slide5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01" name="Shape 1701"/>
        <p:cNvGrpSpPr/>
        <p:nvPr/>
      </p:nvGrpSpPr>
      <p:grpSpPr>
        <a:xfrm>
          <a:off x="0" y="0"/>
          <a:ext cx="0" cy="0"/>
          <a:chOff x="0" y="0"/>
          <a:chExt cx="0" cy="0"/>
        </a:xfrm>
      </p:grpSpPr>
      <p:sp>
        <p:nvSpPr>
          <p:cNvPr id="1702" name="Google Shape;1702;p82"/>
          <p:cNvSpPr txBox="1"/>
          <p:nvPr/>
        </p:nvSpPr>
        <p:spPr>
          <a:xfrm>
            <a:off x="589450" y="865319"/>
            <a:ext cx="8401200" cy="318300"/>
          </a:xfrm>
          <a:prstGeom prst="rect">
            <a:avLst/>
          </a:prstGeom>
          <a:noFill/>
          <a:ln>
            <a:noFill/>
          </a:ln>
        </p:spPr>
        <p:txBody>
          <a:bodyPr anchorCtr="0" anchor="t" bIns="45700" lIns="91425" spcFirstLastPara="1" rIns="91425" wrap="square" tIns="45700">
            <a:normAutofit/>
          </a:bodyPr>
          <a:lstStyle/>
          <a:p>
            <a:pPr indent="0" lvl="0" marL="0" marR="0" rtl="0" algn="l">
              <a:lnSpc>
                <a:spcPct val="115000"/>
              </a:lnSpc>
              <a:spcBef>
                <a:spcPts val="0"/>
              </a:spcBef>
              <a:spcAft>
                <a:spcPts val="0"/>
              </a:spcAft>
              <a:buClr>
                <a:srgbClr val="625852"/>
              </a:buClr>
              <a:buSzPts val="2200"/>
              <a:buFont typeface="Arial"/>
              <a:buNone/>
            </a:pPr>
            <a:r>
              <a:rPr b="1" lang="en-ZA" sz="1200">
                <a:solidFill>
                  <a:schemeClr val="dk2"/>
                </a:solidFill>
                <a:latin typeface="Open Sans"/>
                <a:ea typeface="Open Sans"/>
                <a:cs typeface="Open Sans"/>
                <a:sym typeface="Open Sans"/>
              </a:rPr>
              <a:t>Activity data approach: </a:t>
            </a:r>
            <a:r>
              <a:rPr lang="en-ZA" sz="1200">
                <a:solidFill>
                  <a:schemeClr val="dk2"/>
                </a:solidFill>
                <a:latin typeface="Open Sans"/>
                <a:ea typeface="Open Sans"/>
                <a:cs typeface="Open Sans"/>
                <a:sym typeface="Open Sans"/>
              </a:rPr>
              <a:t>Non-forest land converted to forest land</a:t>
            </a:r>
            <a:endParaRPr sz="1200">
              <a:solidFill>
                <a:schemeClr val="dk2"/>
              </a:solidFill>
              <a:latin typeface="Open Sans"/>
              <a:ea typeface="Open Sans"/>
              <a:cs typeface="Open Sans"/>
              <a:sym typeface="Open Sans"/>
            </a:endParaRPr>
          </a:p>
        </p:txBody>
      </p:sp>
      <p:sp>
        <p:nvSpPr>
          <p:cNvPr id="1703" name="Google Shape;1703;p82"/>
          <p:cNvSpPr/>
          <p:nvPr/>
        </p:nvSpPr>
        <p:spPr>
          <a:xfrm>
            <a:off x="794437" y="1249738"/>
            <a:ext cx="1051500" cy="318300"/>
          </a:xfrm>
          <a:prstGeom prst="rect">
            <a:avLst/>
          </a:prstGeom>
          <a:solidFill>
            <a:schemeClr val="dk2"/>
          </a:solidFill>
          <a:ln>
            <a:noFill/>
          </a:ln>
        </p:spPr>
        <p:txBody>
          <a:bodyPr anchorCtr="0" anchor="ctr" bIns="45700" lIns="91425" spcFirstLastPara="1" rIns="91425" wrap="square" tIns="45700">
            <a:noAutofit/>
          </a:bodyPr>
          <a:lstStyle/>
          <a:p>
            <a:pPr indent="0" lvl="0" marL="0" marR="0" rtl="0" algn="ctr">
              <a:lnSpc>
                <a:spcPct val="115000"/>
              </a:lnSpc>
              <a:spcBef>
                <a:spcPts val="0"/>
              </a:spcBef>
              <a:spcAft>
                <a:spcPts val="0"/>
              </a:spcAft>
              <a:buNone/>
            </a:pPr>
            <a:r>
              <a:rPr b="1" lang="en-ZA" sz="1000">
                <a:solidFill>
                  <a:schemeClr val="lt1"/>
                </a:solidFill>
                <a:latin typeface="Open Sans"/>
                <a:ea typeface="Open Sans"/>
                <a:cs typeface="Open Sans"/>
                <a:sym typeface="Open Sans"/>
              </a:rPr>
              <a:t>STEP 1</a:t>
            </a:r>
            <a:endParaRPr sz="1000">
              <a:latin typeface="Open Sans"/>
              <a:ea typeface="Open Sans"/>
              <a:cs typeface="Open Sans"/>
              <a:sym typeface="Open Sans"/>
            </a:endParaRPr>
          </a:p>
        </p:txBody>
      </p:sp>
      <p:sp>
        <p:nvSpPr>
          <p:cNvPr id="1704" name="Google Shape;1704;p82"/>
          <p:cNvSpPr/>
          <p:nvPr/>
        </p:nvSpPr>
        <p:spPr>
          <a:xfrm>
            <a:off x="1960596" y="1249737"/>
            <a:ext cx="6378000" cy="318300"/>
          </a:xfrm>
          <a:prstGeom prst="rect">
            <a:avLst/>
          </a:prstGeom>
          <a:solidFill>
            <a:schemeClr val="dk2"/>
          </a:solidFill>
          <a:ln>
            <a:noFill/>
          </a:ln>
        </p:spPr>
        <p:txBody>
          <a:bodyPr anchorCtr="0" anchor="ctr" bIns="45700" lIns="91425" spcFirstLastPara="1" rIns="91425" wrap="square" tIns="45700">
            <a:noAutofit/>
          </a:bodyPr>
          <a:lstStyle/>
          <a:p>
            <a:pPr indent="0" lvl="0" marL="0" marR="0" rtl="0" algn="l">
              <a:lnSpc>
                <a:spcPct val="115000"/>
              </a:lnSpc>
              <a:spcBef>
                <a:spcPts val="0"/>
              </a:spcBef>
              <a:spcAft>
                <a:spcPts val="0"/>
              </a:spcAft>
              <a:buNone/>
            </a:pPr>
            <a:r>
              <a:rPr lang="en-ZA" sz="1000">
                <a:solidFill>
                  <a:schemeClr val="lt1"/>
                </a:solidFill>
                <a:latin typeface="Open Sans"/>
                <a:ea typeface="Open Sans"/>
                <a:cs typeface="Open Sans"/>
                <a:sym typeface="Open Sans"/>
              </a:rPr>
              <a:t>Estimate the cumulative ha of land in the policy scenario stratum</a:t>
            </a:r>
            <a:endParaRPr sz="1000">
              <a:latin typeface="Open Sans"/>
              <a:ea typeface="Open Sans"/>
              <a:cs typeface="Open Sans"/>
              <a:sym typeface="Open Sans"/>
            </a:endParaRPr>
          </a:p>
        </p:txBody>
      </p:sp>
      <p:sp>
        <p:nvSpPr>
          <p:cNvPr id="1705" name="Google Shape;1705;p82"/>
          <p:cNvSpPr/>
          <p:nvPr/>
        </p:nvSpPr>
        <p:spPr>
          <a:xfrm>
            <a:off x="805308" y="1621253"/>
            <a:ext cx="1051500" cy="776400"/>
          </a:xfrm>
          <a:prstGeom prst="rect">
            <a:avLst/>
          </a:prstGeom>
          <a:solidFill>
            <a:schemeClr val="dk2"/>
          </a:solidFill>
          <a:ln>
            <a:noFill/>
          </a:ln>
        </p:spPr>
        <p:txBody>
          <a:bodyPr anchorCtr="0" anchor="ctr" bIns="45700" lIns="91425" spcFirstLastPara="1" rIns="91425" wrap="square" tIns="45700">
            <a:noAutofit/>
          </a:bodyPr>
          <a:lstStyle/>
          <a:p>
            <a:pPr indent="0" lvl="0" marL="0" marR="0" rtl="0" algn="ctr">
              <a:lnSpc>
                <a:spcPct val="115000"/>
              </a:lnSpc>
              <a:spcBef>
                <a:spcPts val="0"/>
              </a:spcBef>
              <a:spcAft>
                <a:spcPts val="0"/>
              </a:spcAft>
              <a:buNone/>
            </a:pPr>
            <a:r>
              <a:rPr b="1" lang="en-ZA" sz="1000">
                <a:solidFill>
                  <a:schemeClr val="lt1"/>
                </a:solidFill>
                <a:latin typeface="Open Sans"/>
                <a:ea typeface="Open Sans"/>
                <a:cs typeface="Open Sans"/>
                <a:sym typeface="Open Sans"/>
              </a:rPr>
              <a:t>STEP 2</a:t>
            </a:r>
            <a:endParaRPr sz="1000">
              <a:latin typeface="Open Sans"/>
              <a:ea typeface="Open Sans"/>
              <a:cs typeface="Open Sans"/>
              <a:sym typeface="Open Sans"/>
            </a:endParaRPr>
          </a:p>
        </p:txBody>
      </p:sp>
      <p:sp>
        <p:nvSpPr>
          <p:cNvPr id="1706" name="Google Shape;1706;p82"/>
          <p:cNvSpPr/>
          <p:nvPr/>
        </p:nvSpPr>
        <p:spPr>
          <a:xfrm>
            <a:off x="1960596" y="1621257"/>
            <a:ext cx="6378000" cy="776400"/>
          </a:xfrm>
          <a:prstGeom prst="rect">
            <a:avLst/>
          </a:prstGeom>
          <a:solidFill>
            <a:schemeClr val="dk2"/>
          </a:solidFill>
          <a:ln>
            <a:noFill/>
          </a:ln>
        </p:spPr>
        <p:txBody>
          <a:bodyPr anchorCtr="0" anchor="ctr" bIns="45700" lIns="91425" spcFirstLastPara="1" rIns="91425" wrap="square" tIns="45700">
            <a:noAutofit/>
          </a:bodyPr>
          <a:lstStyle/>
          <a:p>
            <a:pPr indent="0" lvl="0" marL="0" marR="0" rtl="0" algn="l">
              <a:lnSpc>
                <a:spcPct val="115000"/>
              </a:lnSpc>
              <a:spcBef>
                <a:spcPts val="0"/>
              </a:spcBef>
              <a:spcAft>
                <a:spcPts val="0"/>
              </a:spcAft>
              <a:buNone/>
            </a:pPr>
            <a:r>
              <a:rPr lang="en-ZA" sz="1000">
                <a:solidFill>
                  <a:schemeClr val="lt1"/>
                </a:solidFill>
                <a:latin typeface="Open Sans"/>
                <a:ea typeface="Open Sans"/>
                <a:cs typeface="Open Sans"/>
                <a:sym typeface="Open Sans"/>
              </a:rPr>
              <a:t>Calculate the change in forest carbon stock from land conversion using equation 7.1 in section 7.2.4.</a:t>
            </a:r>
            <a:endParaRPr sz="1000">
              <a:latin typeface="Open Sans"/>
              <a:ea typeface="Open Sans"/>
              <a:cs typeface="Open Sans"/>
              <a:sym typeface="Open Sans"/>
            </a:endParaRPr>
          </a:p>
          <a:p>
            <a:pPr indent="0" lvl="0" marL="0" marR="0" rtl="0" algn="l">
              <a:lnSpc>
                <a:spcPct val="115000"/>
              </a:lnSpc>
              <a:spcBef>
                <a:spcPts val="0"/>
              </a:spcBef>
              <a:spcAft>
                <a:spcPts val="0"/>
              </a:spcAft>
              <a:buNone/>
            </a:pPr>
            <a:r>
              <a:rPr lang="en-ZA" sz="1000">
                <a:solidFill>
                  <a:schemeClr val="lt1"/>
                </a:solidFill>
                <a:latin typeface="Open Sans"/>
                <a:ea typeface="Open Sans"/>
                <a:cs typeface="Open Sans"/>
                <a:sym typeface="Open Sans"/>
              </a:rPr>
              <a:t>Set the area term equal to the ha of land from step 1</a:t>
            </a:r>
            <a:endParaRPr sz="1000">
              <a:latin typeface="Open Sans"/>
              <a:ea typeface="Open Sans"/>
              <a:cs typeface="Open Sans"/>
              <a:sym typeface="Open Sans"/>
            </a:endParaRPr>
          </a:p>
          <a:p>
            <a:pPr indent="0" lvl="0" marL="0" marR="0" rtl="0" algn="l">
              <a:lnSpc>
                <a:spcPct val="115000"/>
              </a:lnSpc>
              <a:spcBef>
                <a:spcPts val="0"/>
              </a:spcBef>
              <a:spcAft>
                <a:spcPts val="0"/>
              </a:spcAft>
              <a:buNone/>
            </a:pPr>
            <a:r>
              <a:rPr lang="en-ZA" sz="1000">
                <a:solidFill>
                  <a:schemeClr val="lt1"/>
                </a:solidFill>
                <a:latin typeface="Open Sans"/>
                <a:ea typeface="Open Sans"/>
                <a:cs typeface="Open Sans"/>
                <a:sym typeface="Open Sans"/>
              </a:rPr>
              <a:t>This yield the policy impact on living biomass carbon pool</a:t>
            </a:r>
            <a:endParaRPr sz="1000">
              <a:latin typeface="Open Sans"/>
              <a:ea typeface="Open Sans"/>
              <a:cs typeface="Open Sans"/>
              <a:sym typeface="Open Sans"/>
            </a:endParaRPr>
          </a:p>
        </p:txBody>
      </p:sp>
      <p:sp>
        <p:nvSpPr>
          <p:cNvPr id="1707" name="Google Shape;1707;p82"/>
          <p:cNvSpPr/>
          <p:nvPr/>
        </p:nvSpPr>
        <p:spPr>
          <a:xfrm rot="5400000">
            <a:off x="1161074" y="1520844"/>
            <a:ext cx="318300" cy="293100"/>
          </a:xfrm>
          <a:prstGeom prst="rightArrow">
            <a:avLst>
              <a:gd fmla="val 50000" name="adj1"/>
              <a:gd fmla="val 50000" name="adj2"/>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15000"/>
              </a:lnSpc>
              <a:spcBef>
                <a:spcPts val="0"/>
              </a:spcBef>
              <a:spcAft>
                <a:spcPts val="0"/>
              </a:spcAft>
              <a:buNone/>
            </a:pPr>
            <a:r>
              <a:t/>
            </a:r>
            <a:endParaRPr sz="1000">
              <a:solidFill>
                <a:schemeClr val="lt1"/>
              </a:solidFill>
              <a:latin typeface="Open Sans"/>
              <a:ea typeface="Open Sans"/>
              <a:cs typeface="Open Sans"/>
              <a:sym typeface="Open Sans"/>
            </a:endParaRPr>
          </a:p>
        </p:txBody>
      </p:sp>
      <p:sp>
        <p:nvSpPr>
          <p:cNvPr id="1708" name="Google Shape;1708;p82"/>
          <p:cNvSpPr/>
          <p:nvPr/>
        </p:nvSpPr>
        <p:spPr>
          <a:xfrm>
            <a:off x="794437" y="3010450"/>
            <a:ext cx="1051500" cy="539100"/>
          </a:xfrm>
          <a:prstGeom prst="rect">
            <a:avLst/>
          </a:prstGeom>
          <a:solidFill>
            <a:schemeClr val="dk2"/>
          </a:solidFill>
          <a:ln>
            <a:noFill/>
          </a:ln>
        </p:spPr>
        <p:txBody>
          <a:bodyPr anchorCtr="0" anchor="ctr" bIns="45700" lIns="91425" spcFirstLastPara="1" rIns="91425" wrap="square" tIns="45700">
            <a:noAutofit/>
          </a:bodyPr>
          <a:lstStyle/>
          <a:p>
            <a:pPr indent="0" lvl="0" marL="0" marR="0" rtl="0" algn="ctr">
              <a:lnSpc>
                <a:spcPct val="115000"/>
              </a:lnSpc>
              <a:spcBef>
                <a:spcPts val="0"/>
              </a:spcBef>
              <a:spcAft>
                <a:spcPts val="0"/>
              </a:spcAft>
              <a:buNone/>
            </a:pPr>
            <a:r>
              <a:rPr b="1" lang="en-ZA" sz="1000">
                <a:solidFill>
                  <a:schemeClr val="lt1"/>
                </a:solidFill>
                <a:latin typeface="Open Sans"/>
                <a:ea typeface="Open Sans"/>
                <a:cs typeface="Open Sans"/>
                <a:sym typeface="Open Sans"/>
              </a:rPr>
              <a:t>STEP 1</a:t>
            </a:r>
            <a:endParaRPr sz="1000">
              <a:latin typeface="Open Sans"/>
              <a:ea typeface="Open Sans"/>
              <a:cs typeface="Open Sans"/>
              <a:sym typeface="Open Sans"/>
            </a:endParaRPr>
          </a:p>
        </p:txBody>
      </p:sp>
      <p:sp>
        <p:nvSpPr>
          <p:cNvPr id="1709" name="Google Shape;1709;p82"/>
          <p:cNvSpPr/>
          <p:nvPr/>
        </p:nvSpPr>
        <p:spPr>
          <a:xfrm>
            <a:off x="1960596" y="3010450"/>
            <a:ext cx="6378000" cy="539100"/>
          </a:xfrm>
          <a:prstGeom prst="rect">
            <a:avLst/>
          </a:prstGeom>
          <a:solidFill>
            <a:schemeClr val="dk2"/>
          </a:solidFill>
          <a:ln>
            <a:noFill/>
          </a:ln>
        </p:spPr>
        <p:txBody>
          <a:bodyPr anchorCtr="0" anchor="ctr" bIns="45700" lIns="91425" spcFirstLastPara="1" rIns="91425" wrap="square" tIns="45700">
            <a:noAutofit/>
          </a:bodyPr>
          <a:lstStyle/>
          <a:p>
            <a:pPr indent="0" lvl="0" marL="0" marR="0" rtl="0" algn="l">
              <a:lnSpc>
                <a:spcPct val="115000"/>
              </a:lnSpc>
              <a:spcBef>
                <a:spcPts val="0"/>
              </a:spcBef>
              <a:spcAft>
                <a:spcPts val="0"/>
              </a:spcAft>
              <a:buNone/>
            </a:pPr>
            <a:r>
              <a:rPr lang="en-ZA" sz="1000">
                <a:solidFill>
                  <a:schemeClr val="lt1"/>
                </a:solidFill>
                <a:latin typeface="Open Sans"/>
                <a:ea typeface="Open Sans"/>
                <a:cs typeface="Open Sans"/>
                <a:sym typeface="Open Sans"/>
              </a:rPr>
              <a:t>Estimate the cumulative ha of land in the policy scenario</a:t>
            </a:r>
            <a:endParaRPr sz="1000">
              <a:latin typeface="Open Sans"/>
              <a:ea typeface="Open Sans"/>
              <a:cs typeface="Open Sans"/>
              <a:sym typeface="Open Sans"/>
            </a:endParaRPr>
          </a:p>
          <a:p>
            <a:pPr indent="0" lvl="0" marL="0" marR="0" rtl="0" algn="l">
              <a:lnSpc>
                <a:spcPct val="115000"/>
              </a:lnSpc>
              <a:spcBef>
                <a:spcPts val="0"/>
              </a:spcBef>
              <a:spcAft>
                <a:spcPts val="0"/>
              </a:spcAft>
              <a:buNone/>
            </a:pPr>
            <a:r>
              <a:rPr lang="en-ZA" sz="1000">
                <a:solidFill>
                  <a:schemeClr val="lt1"/>
                </a:solidFill>
                <a:latin typeface="Open Sans"/>
                <a:ea typeface="Open Sans"/>
                <a:cs typeface="Open Sans"/>
                <a:sym typeface="Open Sans"/>
              </a:rPr>
              <a:t>For reduced deforestation this will be the estimated amount of forest land not converted to non-forest land as a result of the policy</a:t>
            </a:r>
            <a:endParaRPr sz="1000">
              <a:latin typeface="Open Sans"/>
              <a:ea typeface="Open Sans"/>
              <a:cs typeface="Open Sans"/>
              <a:sym typeface="Open Sans"/>
            </a:endParaRPr>
          </a:p>
        </p:txBody>
      </p:sp>
      <p:sp>
        <p:nvSpPr>
          <p:cNvPr id="1710" name="Google Shape;1710;p82"/>
          <p:cNvSpPr/>
          <p:nvPr/>
        </p:nvSpPr>
        <p:spPr>
          <a:xfrm>
            <a:off x="805308" y="3603560"/>
            <a:ext cx="1051500" cy="776400"/>
          </a:xfrm>
          <a:prstGeom prst="rect">
            <a:avLst/>
          </a:prstGeom>
          <a:solidFill>
            <a:schemeClr val="dk2"/>
          </a:solidFill>
          <a:ln>
            <a:noFill/>
          </a:ln>
        </p:spPr>
        <p:txBody>
          <a:bodyPr anchorCtr="0" anchor="ctr" bIns="45700" lIns="91425" spcFirstLastPara="1" rIns="91425" wrap="square" tIns="45700">
            <a:noAutofit/>
          </a:bodyPr>
          <a:lstStyle/>
          <a:p>
            <a:pPr indent="0" lvl="0" marL="0" marR="0" rtl="0" algn="ctr">
              <a:lnSpc>
                <a:spcPct val="115000"/>
              </a:lnSpc>
              <a:spcBef>
                <a:spcPts val="0"/>
              </a:spcBef>
              <a:spcAft>
                <a:spcPts val="0"/>
              </a:spcAft>
              <a:buNone/>
            </a:pPr>
            <a:r>
              <a:rPr b="1" lang="en-ZA" sz="1000">
                <a:solidFill>
                  <a:schemeClr val="lt1"/>
                </a:solidFill>
                <a:latin typeface="Open Sans"/>
                <a:ea typeface="Open Sans"/>
                <a:cs typeface="Open Sans"/>
                <a:sym typeface="Open Sans"/>
              </a:rPr>
              <a:t>STEP 2</a:t>
            </a:r>
            <a:endParaRPr sz="1000">
              <a:latin typeface="Open Sans"/>
              <a:ea typeface="Open Sans"/>
              <a:cs typeface="Open Sans"/>
              <a:sym typeface="Open Sans"/>
            </a:endParaRPr>
          </a:p>
        </p:txBody>
      </p:sp>
      <p:sp>
        <p:nvSpPr>
          <p:cNvPr id="1711" name="Google Shape;1711;p82"/>
          <p:cNvSpPr/>
          <p:nvPr/>
        </p:nvSpPr>
        <p:spPr>
          <a:xfrm>
            <a:off x="1960596" y="3603562"/>
            <a:ext cx="6378000" cy="776400"/>
          </a:xfrm>
          <a:prstGeom prst="rect">
            <a:avLst/>
          </a:prstGeom>
          <a:solidFill>
            <a:schemeClr val="dk2"/>
          </a:solidFill>
          <a:ln>
            <a:noFill/>
          </a:ln>
        </p:spPr>
        <p:txBody>
          <a:bodyPr anchorCtr="0" anchor="ctr" bIns="45700" lIns="91425" spcFirstLastPara="1" rIns="91425" wrap="square" tIns="45700">
            <a:noAutofit/>
          </a:bodyPr>
          <a:lstStyle/>
          <a:p>
            <a:pPr indent="0" lvl="0" marL="0" marR="0" rtl="0" algn="l">
              <a:lnSpc>
                <a:spcPct val="115000"/>
              </a:lnSpc>
              <a:spcBef>
                <a:spcPts val="0"/>
              </a:spcBef>
              <a:spcAft>
                <a:spcPts val="0"/>
              </a:spcAft>
              <a:buNone/>
            </a:pPr>
            <a:r>
              <a:rPr lang="en-ZA" sz="1000">
                <a:solidFill>
                  <a:schemeClr val="lt1"/>
                </a:solidFill>
                <a:latin typeface="Open Sans"/>
                <a:ea typeface="Open Sans"/>
                <a:cs typeface="Open Sans"/>
                <a:sym typeface="Open Sans"/>
              </a:rPr>
              <a:t>Calculate the change in forest carbon stock from land conversion using equation 7.1 in section 7.2.4.</a:t>
            </a:r>
            <a:endParaRPr sz="1000">
              <a:latin typeface="Open Sans"/>
              <a:ea typeface="Open Sans"/>
              <a:cs typeface="Open Sans"/>
              <a:sym typeface="Open Sans"/>
            </a:endParaRPr>
          </a:p>
          <a:p>
            <a:pPr indent="0" lvl="0" marL="0" marR="0" rtl="0" algn="l">
              <a:lnSpc>
                <a:spcPct val="115000"/>
              </a:lnSpc>
              <a:spcBef>
                <a:spcPts val="0"/>
              </a:spcBef>
              <a:spcAft>
                <a:spcPts val="0"/>
              </a:spcAft>
              <a:buNone/>
            </a:pPr>
            <a:r>
              <a:rPr lang="en-ZA" sz="1000">
                <a:solidFill>
                  <a:schemeClr val="lt1"/>
                </a:solidFill>
                <a:latin typeface="Open Sans"/>
                <a:ea typeface="Open Sans"/>
                <a:cs typeface="Open Sans"/>
                <a:sym typeface="Open Sans"/>
              </a:rPr>
              <a:t>Multiply the result by -1 to convert to carbon stock gain</a:t>
            </a:r>
            <a:endParaRPr sz="1000">
              <a:latin typeface="Open Sans"/>
              <a:ea typeface="Open Sans"/>
              <a:cs typeface="Open Sans"/>
              <a:sym typeface="Open Sans"/>
            </a:endParaRPr>
          </a:p>
          <a:p>
            <a:pPr indent="0" lvl="0" marL="0" marR="0" rtl="0" algn="l">
              <a:lnSpc>
                <a:spcPct val="115000"/>
              </a:lnSpc>
              <a:spcBef>
                <a:spcPts val="0"/>
              </a:spcBef>
              <a:spcAft>
                <a:spcPts val="0"/>
              </a:spcAft>
              <a:buNone/>
            </a:pPr>
            <a:r>
              <a:rPr lang="en-ZA" sz="1000">
                <a:solidFill>
                  <a:schemeClr val="lt1"/>
                </a:solidFill>
                <a:latin typeface="Open Sans"/>
                <a:ea typeface="Open Sans"/>
                <a:cs typeface="Open Sans"/>
                <a:sym typeface="Open Sans"/>
              </a:rPr>
              <a:t>This yield the policy impact on living biomass carbon pool</a:t>
            </a:r>
            <a:endParaRPr sz="1000">
              <a:latin typeface="Open Sans"/>
              <a:ea typeface="Open Sans"/>
              <a:cs typeface="Open Sans"/>
              <a:sym typeface="Open Sans"/>
            </a:endParaRPr>
          </a:p>
        </p:txBody>
      </p:sp>
      <p:sp>
        <p:nvSpPr>
          <p:cNvPr id="1712" name="Google Shape;1712;p82"/>
          <p:cNvSpPr/>
          <p:nvPr/>
        </p:nvSpPr>
        <p:spPr>
          <a:xfrm rot="5400000">
            <a:off x="1161073" y="3430149"/>
            <a:ext cx="318300" cy="293100"/>
          </a:xfrm>
          <a:prstGeom prst="rightArrow">
            <a:avLst>
              <a:gd fmla="val 50000" name="adj1"/>
              <a:gd fmla="val 50000" name="adj2"/>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15000"/>
              </a:lnSpc>
              <a:spcBef>
                <a:spcPts val="0"/>
              </a:spcBef>
              <a:spcAft>
                <a:spcPts val="0"/>
              </a:spcAft>
              <a:buNone/>
            </a:pPr>
            <a:r>
              <a:t/>
            </a:r>
            <a:endParaRPr sz="1000">
              <a:solidFill>
                <a:schemeClr val="lt1"/>
              </a:solidFill>
              <a:latin typeface="Open Sans"/>
              <a:ea typeface="Open Sans"/>
              <a:cs typeface="Open Sans"/>
              <a:sym typeface="Open Sans"/>
            </a:endParaRPr>
          </a:p>
        </p:txBody>
      </p:sp>
      <p:sp>
        <p:nvSpPr>
          <p:cNvPr id="1713" name="Google Shape;1713;p82"/>
          <p:cNvSpPr txBox="1"/>
          <p:nvPr>
            <p:ph type="title"/>
          </p:nvPr>
        </p:nvSpPr>
        <p:spPr>
          <a:xfrm>
            <a:off x="311700" y="216425"/>
            <a:ext cx="8520600" cy="5727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625852"/>
              </a:buClr>
              <a:buSzPts val="2600"/>
              <a:buFont typeface="Arial"/>
              <a:buNone/>
            </a:pPr>
            <a:r>
              <a:rPr lang="en-ZA" sz="2600"/>
              <a:t>8.6 Estimate GHG impacts (3/4)</a:t>
            </a:r>
            <a:endParaRPr/>
          </a:p>
        </p:txBody>
      </p:sp>
      <p:sp>
        <p:nvSpPr>
          <p:cNvPr id="1714" name="Google Shape;1714;p82"/>
          <p:cNvSpPr txBox="1"/>
          <p:nvPr/>
        </p:nvSpPr>
        <p:spPr>
          <a:xfrm>
            <a:off x="589450" y="2541719"/>
            <a:ext cx="8401200" cy="318300"/>
          </a:xfrm>
          <a:prstGeom prst="rect">
            <a:avLst/>
          </a:prstGeom>
          <a:noFill/>
          <a:ln>
            <a:noFill/>
          </a:ln>
        </p:spPr>
        <p:txBody>
          <a:bodyPr anchorCtr="0" anchor="t" bIns="45700" lIns="91425" spcFirstLastPara="1" rIns="91425" wrap="square" tIns="45700">
            <a:normAutofit/>
          </a:bodyPr>
          <a:lstStyle/>
          <a:p>
            <a:pPr indent="0" lvl="0" marL="0" marR="0" rtl="0" algn="l">
              <a:lnSpc>
                <a:spcPct val="115000"/>
              </a:lnSpc>
              <a:spcBef>
                <a:spcPts val="0"/>
              </a:spcBef>
              <a:spcAft>
                <a:spcPts val="0"/>
              </a:spcAft>
              <a:buClr>
                <a:srgbClr val="625852"/>
              </a:buClr>
              <a:buSzPts val="2200"/>
              <a:buFont typeface="Arial"/>
              <a:buNone/>
            </a:pPr>
            <a:r>
              <a:rPr b="1" lang="en-ZA" sz="1200">
                <a:solidFill>
                  <a:schemeClr val="dk2"/>
                </a:solidFill>
                <a:latin typeface="Open Sans"/>
                <a:ea typeface="Open Sans"/>
                <a:cs typeface="Open Sans"/>
                <a:sym typeface="Open Sans"/>
              </a:rPr>
              <a:t>Activity data approach: </a:t>
            </a:r>
            <a:r>
              <a:rPr lang="en-ZA" sz="1200">
                <a:solidFill>
                  <a:schemeClr val="dk2"/>
                </a:solidFill>
                <a:latin typeface="Open Sans"/>
                <a:ea typeface="Open Sans"/>
                <a:cs typeface="Open Sans"/>
                <a:sym typeface="Open Sans"/>
              </a:rPr>
              <a:t>Reduced forest land conversion to non-forest land</a:t>
            </a:r>
            <a:endParaRPr sz="1200">
              <a:solidFill>
                <a:schemeClr val="dk2"/>
              </a:solidFill>
              <a:latin typeface="Open Sans"/>
              <a:ea typeface="Open Sans"/>
              <a:cs typeface="Open Sans"/>
              <a:sym typeface="Open Sans"/>
            </a:endParaRPr>
          </a:p>
        </p:txBody>
      </p:sp>
      <p:sp>
        <p:nvSpPr>
          <p:cNvPr id="1715" name="Google Shape;1715;p82"/>
          <p:cNvSpPr txBox="1"/>
          <p:nvPr>
            <p:ph idx="4294967295" type="body"/>
          </p:nvPr>
        </p:nvSpPr>
        <p:spPr>
          <a:xfrm>
            <a:off x="4648346" y="4697034"/>
            <a:ext cx="681900" cy="153300"/>
          </a:xfrm>
          <a:prstGeom prst="rect">
            <a:avLst/>
          </a:prstGeom>
          <a:solidFill>
            <a:srgbClr val="E7E7E7"/>
          </a:solidFill>
          <a:ln cap="flat" cmpd="sng" w="12700">
            <a:solidFill>
              <a:srgbClr val="BFBFBF"/>
            </a:solidFill>
            <a:prstDash val="solid"/>
            <a:miter lim="800000"/>
            <a:headEnd len="sm" w="sm" type="none"/>
            <a:tailEnd len="sm" w="sm" type="none"/>
          </a:ln>
        </p:spPr>
        <p:txBody>
          <a:bodyPr anchorCtr="0" anchor="ctr" bIns="45700" lIns="91425" spcFirstLastPara="1" rIns="91425" wrap="square" tIns="45700">
            <a:noAutofit/>
          </a:bodyPr>
          <a:lstStyle/>
          <a:p>
            <a:pPr indent="0" lvl="0" marL="0" rtl="0" algn="ctr">
              <a:lnSpc>
                <a:spcPct val="90000"/>
              </a:lnSpc>
              <a:spcBef>
                <a:spcPts val="0"/>
              </a:spcBef>
              <a:spcAft>
                <a:spcPts val="1200"/>
              </a:spcAft>
              <a:buClr>
                <a:srgbClr val="09294E"/>
              </a:buClr>
              <a:buSzPts val="800"/>
              <a:buNone/>
            </a:pPr>
            <a:r>
              <a:rPr lang="en-ZA" sz="800"/>
              <a:t>Chapter 7</a:t>
            </a:r>
            <a:endParaRPr sz="800"/>
          </a:p>
        </p:txBody>
      </p:sp>
      <p:sp>
        <p:nvSpPr>
          <p:cNvPr id="1716" name="Google Shape;1716;p82"/>
          <p:cNvSpPr txBox="1"/>
          <p:nvPr>
            <p:ph idx="4294967295" type="body"/>
          </p:nvPr>
        </p:nvSpPr>
        <p:spPr>
          <a:xfrm>
            <a:off x="6194103" y="4697034"/>
            <a:ext cx="685800" cy="153300"/>
          </a:xfrm>
          <a:prstGeom prst="rect">
            <a:avLst/>
          </a:prstGeom>
          <a:solidFill>
            <a:srgbClr val="E7E7E7"/>
          </a:solidFill>
          <a:ln cap="flat" cmpd="sng" w="12700">
            <a:solidFill>
              <a:srgbClr val="BFBFBF"/>
            </a:solidFill>
            <a:prstDash val="solid"/>
            <a:miter lim="800000"/>
            <a:headEnd len="sm" w="sm" type="none"/>
            <a:tailEnd len="sm" w="sm" type="none"/>
          </a:ln>
        </p:spPr>
        <p:txBody>
          <a:bodyPr anchorCtr="0" anchor="ctr" bIns="45700" lIns="91425" spcFirstLastPara="1" rIns="91425" wrap="square" tIns="45700">
            <a:noAutofit/>
          </a:bodyPr>
          <a:lstStyle/>
          <a:p>
            <a:pPr indent="0" lvl="0" marL="0" rtl="0" algn="l">
              <a:lnSpc>
                <a:spcPct val="90000"/>
              </a:lnSpc>
              <a:spcBef>
                <a:spcPts val="0"/>
              </a:spcBef>
              <a:spcAft>
                <a:spcPts val="1200"/>
              </a:spcAft>
              <a:buClr>
                <a:srgbClr val="09294E"/>
              </a:buClr>
              <a:buSzPts val="800"/>
              <a:buNone/>
            </a:pPr>
            <a:r>
              <a:rPr lang="en-ZA" sz="800"/>
              <a:t>Chapter 9</a:t>
            </a:r>
            <a:endParaRPr sz="800"/>
          </a:p>
        </p:txBody>
      </p:sp>
      <p:sp>
        <p:nvSpPr>
          <p:cNvPr id="1717" name="Google Shape;1717;p82"/>
          <p:cNvSpPr txBox="1"/>
          <p:nvPr>
            <p:ph idx="4294967295" type="body"/>
          </p:nvPr>
        </p:nvSpPr>
        <p:spPr>
          <a:xfrm>
            <a:off x="5421224" y="4697034"/>
            <a:ext cx="681900" cy="153300"/>
          </a:xfrm>
          <a:prstGeom prst="rect">
            <a:avLst/>
          </a:prstGeom>
          <a:solidFill>
            <a:srgbClr val="E7E7E7"/>
          </a:solidFill>
          <a:ln cap="flat" cmpd="sng" w="12700">
            <a:solidFill>
              <a:srgbClr val="BFBFBF"/>
            </a:solidFill>
            <a:prstDash val="solid"/>
            <a:miter lim="800000"/>
            <a:headEnd len="sm" w="sm" type="none"/>
            <a:tailEnd len="sm" w="sm" type="none"/>
          </a:ln>
        </p:spPr>
        <p:txBody>
          <a:bodyPr anchorCtr="0" anchor="ctr" bIns="45700" lIns="91425" spcFirstLastPara="1" rIns="91425" wrap="square" tIns="45700">
            <a:noAutofit/>
          </a:bodyPr>
          <a:lstStyle/>
          <a:p>
            <a:pPr indent="0" lvl="0" marL="0" rtl="0" algn="ctr">
              <a:lnSpc>
                <a:spcPct val="90000"/>
              </a:lnSpc>
              <a:spcBef>
                <a:spcPts val="0"/>
              </a:spcBef>
              <a:spcAft>
                <a:spcPts val="1200"/>
              </a:spcAft>
              <a:buClr>
                <a:srgbClr val="09294E"/>
              </a:buClr>
              <a:buSzPts val="800"/>
              <a:buNone/>
            </a:pPr>
            <a:r>
              <a:rPr lang="en-ZA" sz="800"/>
              <a:t>Chapter 8</a:t>
            </a:r>
            <a:endParaRPr sz="800"/>
          </a:p>
        </p:txBody>
      </p:sp>
      <p:sp>
        <p:nvSpPr>
          <p:cNvPr id="1718" name="Google Shape;1718;p82">
            <a:hlinkClick action="ppaction://hlinksldjump" r:id="rId3"/>
          </p:cNvPr>
          <p:cNvSpPr/>
          <p:nvPr/>
        </p:nvSpPr>
        <p:spPr>
          <a:xfrm>
            <a:off x="4657825" y="4697034"/>
            <a:ext cx="672600" cy="1533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800">
              <a:solidFill>
                <a:schemeClr val="lt1"/>
              </a:solidFill>
              <a:latin typeface="Open Sans"/>
              <a:ea typeface="Open Sans"/>
              <a:cs typeface="Open Sans"/>
              <a:sym typeface="Open Sans"/>
            </a:endParaRPr>
          </a:p>
        </p:txBody>
      </p:sp>
      <p:sp>
        <p:nvSpPr>
          <p:cNvPr id="1719" name="Google Shape;1719;p82">
            <a:hlinkClick action="ppaction://hlinksldjump" r:id="rId4"/>
          </p:cNvPr>
          <p:cNvSpPr/>
          <p:nvPr/>
        </p:nvSpPr>
        <p:spPr>
          <a:xfrm>
            <a:off x="5417449" y="4697034"/>
            <a:ext cx="681900" cy="1533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sp>
        <p:nvSpPr>
          <p:cNvPr id="1720" name="Google Shape;1720;p82">
            <a:hlinkClick action="ppaction://hlinksldjump" r:id="rId5"/>
          </p:cNvPr>
          <p:cNvSpPr/>
          <p:nvPr/>
        </p:nvSpPr>
        <p:spPr>
          <a:xfrm>
            <a:off x="6186552" y="4697034"/>
            <a:ext cx="681900" cy="1533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spTree>
  </p:cSld>
  <p:clrMapOvr>
    <a:masterClrMapping/>
  </p:clrMapOvr>
</p:sld>
</file>

<file path=ppt/slides/slide5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25" name="Shape 1725"/>
        <p:cNvGrpSpPr/>
        <p:nvPr/>
      </p:nvGrpSpPr>
      <p:grpSpPr>
        <a:xfrm>
          <a:off x="0" y="0"/>
          <a:ext cx="0" cy="0"/>
          <a:chOff x="0" y="0"/>
          <a:chExt cx="0" cy="0"/>
        </a:xfrm>
      </p:grpSpPr>
      <p:sp>
        <p:nvSpPr>
          <p:cNvPr id="1726" name="Google Shape;1726;p83"/>
          <p:cNvSpPr txBox="1"/>
          <p:nvPr>
            <p:ph type="title"/>
          </p:nvPr>
        </p:nvSpPr>
        <p:spPr>
          <a:xfrm>
            <a:off x="311700" y="216425"/>
            <a:ext cx="8520600" cy="5727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625852"/>
              </a:buClr>
              <a:buSzPts val="2600"/>
              <a:buFont typeface="Arial"/>
              <a:buNone/>
            </a:pPr>
            <a:r>
              <a:rPr lang="en-ZA" sz="2600"/>
              <a:t>8.6 Estimate GHG impacts (4/4)</a:t>
            </a:r>
            <a:endParaRPr/>
          </a:p>
        </p:txBody>
      </p:sp>
      <p:sp>
        <p:nvSpPr>
          <p:cNvPr id="1727" name="Google Shape;1727;p83"/>
          <p:cNvSpPr/>
          <p:nvPr/>
        </p:nvSpPr>
        <p:spPr>
          <a:xfrm>
            <a:off x="1023953" y="2452773"/>
            <a:ext cx="1080900" cy="810600"/>
          </a:xfrm>
          <a:prstGeom prst="roundRect">
            <a:avLst>
              <a:gd fmla="val 16667" name="adj"/>
            </a:avLst>
          </a:prstGeom>
          <a:solidFill>
            <a:schemeClr val="lt1"/>
          </a:solidFill>
          <a:ln cap="flat" cmpd="sng" w="12700">
            <a:solidFill>
              <a:schemeClr val="lt1"/>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28" name="Google Shape;1728;p83"/>
          <p:cNvSpPr txBox="1"/>
          <p:nvPr/>
        </p:nvSpPr>
        <p:spPr>
          <a:xfrm>
            <a:off x="1076718" y="2492347"/>
            <a:ext cx="975300" cy="731400"/>
          </a:xfrm>
          <a:prstGeom prst="rect">
            <a:avLst/>
          </a:prstGeom>
          <a:solidFill>
            <a:schemeClr val="lt2"/>
          </a:solidFill>
          <a:ln>
            <a:noFill/>
          </a:ln>
        </p:spPr>
        <p:txBody>
          <a:bodyPr anchorCtr="0" anchor="ctr" bIns="16500" lIns="16500" spcFirstLastPara="1" rIns="16500" wrap="square" tIns="16500">
            <a:noAutofit/>
          </a:bodyPr>
          <a:lstStyle/>
          <a:p>
            <a:pPr indent="0" lvl="0" marL="0" marR="0" rtl="0" algn="ctr">
              <a:lnSpc>
                <a:spcPct val="90000"/>
              </a:lnSpc>
              <a:spcBef>
                <a:spcPts val="455"/>
              </a:spcBef>
              <a:spcAft>
                <a:spcPts val="0"/>
              </a:spcAft>
              <a:buNone/>
            </a:pPr>
            <a:r>
              <a:rPr lang="en-ZA" sz="700">
                <a:solidFill>
                  <a:srgbClr val="3F3F3F"/>
                </a:solidFill>
                <a:latin typeface="Open Sans"/>
                <a:ea typeface="Open Sans"/>
                <a:cs typeface="Open Sans"/>
                <a:sym typeface="Open Sans"/>
              </a:rPr>
              <a:t>Cumulative carbon stock change </a:t>
            </a:r>
            <a:endParaRPr sz="700">
              <a:solidFill>
                <a:srgbClr val="3F3F3F"/>
              </a:solidFill>
              <a:latin typeface="Open Sans"/>
              <a:ea typeface="Open Sans"/>
              <a:cs typeface="Open Sans"/>
              <a:sym typeface="Open Sans"/>
            </a:endParaRPr>
          </a:p>
          <a:p>
            <a:pPr indent="0" lvl="0" marL="0" marR="0" rtl="0" algn="ctr">
              <a:lnSpc>
                <a:spcPct val="90000"/>
              </a:lnSpc>
              <a:spcBef>
                <a:spcPts val="455"/>
              </a:spcBef>
              <a:spcAft>
                <a:spcPts val="0"/>
              </a:spcAft>
              <a:buNone/>
            </a:pPr>
            <a:r>
              <a:rPr lang="en-ZA" sz="700">
                <a:solidFill>
                  <a:srgbClr val="3F3F3F"/>
                </a:solidFill>
                <a:latin typeface="Open Sans"/>
                <a:ea typeface="Open Sans"/>
                <a:cs typeface="Open Sans"/>
                <a:sym typeface="Open Sans"/>
              </a:rPr>
              <a:t>(t C)</a:t>
            </a:r>
            <a:endParaRPr sz="700">
              <a:solidFill>
                <a:srgbClr val="3F3F3F"/>
              </a:solidFill>
              <a:latin typeface="Open Sans"/>
              <a:ea typeface="Open Sans"/>
              <a:cs typeface="Open Sans"/>
              <a:sym typeface="Open Sans"/>
            </a:endParaRPr>
          </a:p>
        </p:txBody>
      </p:sp>
      <p:sp>
        <p:nvSpPr>
          <p:cNvPr id="1729" name="Google Shape;1729;p83"/>
          <p:cNvSpPr/>
          <p:nvPr/>
        </p:nvSpPr>
        <p:spPr>
          <a:xfrm>
            <a:off x="2192611" y="2623013"/>
            <a:ext cx="627000" cy="470100"/>
          </a:xfrm>
          <a:prstGeom prst="mathMultiply">
            <a:avLst>
              <a:gd fmla="val 23520" name="adj1"/>
            </a:avLst>
          </a:prstGeom>
          <a:solidFill>
            <a:srgbClr val="09294E"/>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30" name="Google Shape;1730;p83"/>
          <p:cNvSpPr/>
          <p:nvPr/>
        </p:nvSpPr>
        <p:spPr>
          <a:xfrm>
            <a:off x="2907295" y="2452773"/>
            <a:ext cx="1080900" cy="810600"/>
          </a:xfrm>
          <a:prstGeom prst="roundRect">
            <a:avLst>
              <a:gd fmla="val 16667" name="adj"/>
            </a:avLst>
          </a:prstGeom>
          <a:solidFill>
            <a:schemeClr val="lt1"/>
          </a:solidFill>
          <a:ln cap="flat" cmpd="sng" w="12700">
            <a:solidFill>
              <a:schemeClr val="lt1"/>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31" name="Google Shape;1731;p83"/>
          <p:cNvSpPr txBox="1"/>
          <p:nvPr/>
        </p:nvSpPr>
        <p:spPr>
          <a:xfrm>
            <a:off x="2960060" y="2492347"/>
            <a:ext cx="975300" cy="731400"/>
          </a:xfrm>
          <a:prstGeom prst="rect">
            <a:avLst/>
          </a:prstGeom>
          <a:solidFill>
            <a:schemeClr val="accent3"/>
          </a:solidFill>
          <a:ln>
            <a:noFill/>
          </a:ln>
        </p:spPr>
        <p:txBody>
          <a:bodyPr anchorCtr="0" anchor="ctr" bIns="16500" lIns="16500" spcFirstLastPara="1" rIns="16500" wrap="square" tIns="16500">
            <a:noAutofit/>
          </a:bodyPr>
          <a:lstStyle/>
          <a:p>
            <a:pPr indent="0" lvl="0" marL="0" marR="0" rtl="0" algn="ctr">
              <a:lnSpc>
                <a:spcPct val="90000"/>
              </a:lnSpc>
              <a:spcBef>
                <a:spcPts val="455"/>
              </a:spcBef>
              <a:spcAft>
                <a:spcPts val="0"/>
              </a:spcAft>
              <a:buNone/>
            </a:pPr>
            <a:r>
              <a:rPr lang="en-ZA" sz="700">
                <a:solidFill>
                  <a:schemeClr val="dk2"/>
                </a:solidFill>
                <a:latin typeface="Open Sans"/>
                <a:ea typeface="Open Sans"/>
                <a:cs typeface="Open Sans"/>
                <a:sym typeface="Open Sans"/>
              </a:rPr>
              <a:t>Conversion for C to CO2</a:t>
            </a:r>
            <a:endParaRPr sz="700">
              <a:solidFill>
                <a:schemeClr val="dk2"/>
              </a:solidFill>
              <a:latin typeface="Open Sans"/>
              <a:ea typeface="Open Sans"/>
              <a:cs typeface="Open Sans"/>
              <a:sym typeface="Open Sans"/>
            </a:endParaRPr>
          </a:p>
          <a:p>
            <a:pPr indent="0" lvl="0" marL="0" marR="0" rtl="0" algn="ctr">
              <a:lnSpc>
                <a:spcPct val="90000"/>
              </a:lnSpc>
              <a:spcBef>
                <a:spcPts val="455"/>
              </a:spcBef>
              <a:spcAft>
                <a:spcPts val="0"/>
              </a:spcAft>
              <a:buNone/>
            </a:pPr>
            <a:r>
              <a:rPr lang="en-ZA" sz="700">
                <a:solidFill>
                  <a:schemeClr val="dk2"/>
                </a:solidFill>
                <a:latin typeface="Open Sans"/>
                <a:ea typeface="Open Sans"/>
                <a:cs typeface="Open Sans"/>
                <a:sym typeface="Open Sans"/>
              </a:rPr>
              <a:t>(44/12)</a:t>
            </a:r>
            <a:endParaRPr sz="700">
              <a:solidFill>
                <a:schemeClr val="dk2"/>
              </a:solidFill>
              <a:latin typeface="Open Sans"/>
              <a:ea typeface="Open Sans"/>
              <a:cs typeface="Open Sans"/>
              <a:sym typeface="Open Sans"/>
            </a:endParaRPr>
          </a:p>
        </p:txBody>
      </p:sp>
      <p:sp>
        <p:nvSpPr>
          <p:cNvPr id="1732" name="Google Shape;1732;p83"/>
          <p:cNvSpPr/>
          <p:nvPr/>
        </p:nvSpPr>
        <p:spPr>
          <a:xfrm>
            <a:off x="4075953" y="2623013"/>
            <a:ext cx="627000" cy="470100"/>
          </a:xfrm>
          <a:prstGeom prst="mathMultiply">
            <a:avLst>
              <a:gd fmla="val 23520" name="adj1"/>
            </a:avLst>
          </a:prstGeom>
          <a:solidFill>
            <a:srgbClr val="09294E"/>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33" name="Google Shape;1733;p83"/>
          <p:cNvSpPr/>
          <p:nvPr/>
        </p:nvSpPr>
        <p:spPr>
          <a:xfrm>
            <a:off x="4790638" y="2452773"/>
            <a:ext cx="1080900" cy="810600"/>
          </a:xfrm>
          <a:prstGeom prst="roundRect">
            <a:avLst>
              <a:gd fmla="val 16667" name="adj"/>
            </a:avLst>
          </a:prstGeom>
          <a:solidFill>
            <a:schemeClr val="lt1"/>
          </a:solidFill>
          <a:ln cap="flat" cmpd="sng" w="12700">
            <a:solidFill>
              <a:schemeClr val="lt1"/>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34" name="Google Shape;1734;p83"/>
          <p:cNvSpPr txBox="1"/>
          <p:nvPr/>
        </p:nvSpPr>
        <p:spPr>
          <a:xfrm>
            <a:off x="4843403" y="2492347"/>
            <a:ext cx="975300" cy="731400"/>
          </a:xfrm>
          <a:prstGeom prst="rect">
            <a:avLst/>
          </a:prstGeom>
          <a:solidFill>
            <a:schemeClr val="dk1"/>
          </a:solidFill>
          <a:ln>
            <a:noFill/>
          </a:ln>
        </p:spPr>
        <p:txBody>
          <a:bodyPr anchorCtr="0" anchor="ctr" bIns="16500" lIns="16500" spcFirstLastPara="1" rIns="16500" wrap="square" tIns="16500">
            <a:noAutofit/>
          </a:bodyPr>
          <a:lstStyle/>
          <a:p>
            <a:pPr indent="0" lvl="0" marL="0" marR="0" rtl="0" algn="ctr">
              <a:lnSpc>
                <a:spcPct val="90000"/>
              </a:lnSpc>
              <a:spcBef>
                <a:spcPts val="455"/>
              </a:spcBef>
              <a:spcAft>
                <a:spcPts val="0"/>
              </a:spcAft>
              <a:buNone/>
            </a:pPr>
            <a:r>
              <a:rPr lang="en-ZA" sz="700">
                <a:solidFill>
                  <a:schemeClr val="lt1"/>
                </a:solidFill>
                <a:latin typeface="Open Sans"/>
                <a:ea typeface="Open Sans"/>
                <a:cs typeface="Open Sans"/>
                <a:sym typeface="Open Sans"/>
              </a:rPr>
              <a:t>Sign change</a:t>
            </a:r>
            <a:endParaRPr sz="700">
              <a:solidFill>
                <a:schemeClr val="lt1"/>
              </a:solidFill>
              <a:latin typeface="Open Sans"/>
              <a:ea typeface="Open Sans"/>
              <a:cs typeface="Open Sans"/>
              <a:sym typeface="Open Sans"/>
            </a:endParaRPr>
          </a:p>
          <a:p>
            <a:pPr indent="0" lvl="0" marL="0" marR="0" rtl="0" algn="ctr">
              <a:lnSpc>
                <a:spcPct val="90000"/>
              </a:lnSpc>
              <a:spcBef>
                <a:spcPts val="455"/>
              </a:spcBef>
              <a:spcAft>
                <a:spcPts val="0"/>
              </a:spcAft>
              <a:buNone/>
            </a:pPr>
            <a:r>
              <a:rPr lang="en-ZA" sz="700">
                <a:solidFill>
                  <a:schemeClr val="lt1"/>
                </a:solidFill>
                <a:latin typeface="Open Sans"/>
                <a:ea typeface="Open Sans"/>
                <a:cs typeface="Open Sans"/>
                <a:sym typeface="Open Sans"/>
              </a:rPr>
              <a:t>(-1)</a:t>
            </a:r>
            <a:endParaRPr sz="700">
              <a:solidFill>
                <a:schemeClr val="lt1"/>
              </a:solidFill>
              <a:latin typeface="Open Sans"/>
              <a:ea typeface="Open Sans"/>
              <a:cs typeface="Open Sans"/>
              <a:sym typeface="Open Sans"/>
            </a:endParaRPr>
          </a:p>
        </p:txBody>
      </p:sp>
      <p:sp>
        <p:nvSpPr>
          <p:cNvPr id="1735" name="Google Shape;1735;p83"/>
          <p:cNvSpPr/>
          <p:nvPr/>
        </p:nvSpPr>
        <p:spPr>
          <a:xfrm>
            <a:off x="5959296" y="2623013"/>
            <a:ext cx="627000" cy="470100"/>
          </a:xfrm>
          <a:prstGeom prst="mathEqual">
            <a:avLst>
              <a:gd fmla="val 23520" name="adj1"/>
              <a:gd fmla="val 11760" name="adj2"/>
            </a:avLst>
          </a:prstGeom>
          <a:solidFill>
            <a:srgbClr val="09294E"/>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36" name="Google Shape;1736;p83"/>
          <p:cNvSpPr/>
          <p:nvPr/>
        </p:nvSpPr>
        <p:spPr>
          <a:xfrm>
            <a:off x="6673980" y="2452773"/>
            <a:ext cx="1339200" cy="810600"/>
          </a:xfrm>
          <a:prstGeom prst="roundRect">
            <a:avLst>
              <a:gd fmla="val 16667" name="adj"/>
            </a:avLst>
          </a:prstGeom>
          <a:solidFill>
            <a:schemeClr val="lt1"/>
          </a:solidFill>
          <a:ln cap="flat" cmpd="sng" w="12700">
            <a:solidFill>
              <a:schemeClr val="lt1"/>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37" name="Google Shape;1737;p83"/>
          <p:cNvSpPr txBox="1"/>
          <p:nvPr/>
        </p:nvSpPr>
        <p:spPr>
          <a:xfrm>
            <a:off x="6726745" y="2492347"/>
            <a:ext cx="1233900" cy="731400"/>
          </a:xfrm>
          <a:prstGeom prst="rect">
            <a:avLst/>
          </a:prstGeom>
          <a:solidFill>
            <a:schemeClr val="dk2"/>
          </a:solidFill>
          <a:ln>
            <a:noFill/>
          </a:ln>
        </p:spPr>
        <p:txBody>
          <a:bodyPr anchorCtr="0" anchor="ctr" bIns="16500" lIns="16500" spcFirstLastPara="1" rIns="16500" wrap="square" tIns="16500">
            <a:noAutofit/>
          </a:bodyPr>
          <a:lstStyle/>
          <a:p>
            <a:pPr indent="0" lvl="0" marL="0" marR="0" rtl="0" algn="ctr">
              <a:lnSpc>
                <a:spcPct val="90000"/>
              </a:lnSpc>
              <a:spcBef>
                <a:spcPts val="455"/>
              </a:spcBef>
              <a:spcAft>
                <a:spcPts val="0"/>
              </a:spcAft>
              <a:buNone/>
            </a:pPr>
            <a:r>
              <a:rPr lang="en-ZA" sz="700">
                <a:solidFill>
                  <a:schemeClr val="lt1"/>
                </a:solidFill>
                <a:latin typeface="Open Sans"/>
                <a:ea typeface="Open Sans"/>
                <a:cs typeface="Open Sans"/>
                <a:sym typeface="Open Sans"/>
              </a:rPr>
              <a:t>Cumulative GHG emissions or removals for baseline </a:t>
            </a:r>
            <a:endParaRPr sz="700">
              <a:solidFill>
                <a:schemeClr val="lt1"/>
              </a:solidFill>
              <a:latin typeface="Open Sans"/>
              <a:ea typeface="Open Sans"/>
              <a:cs typeface="Open Sans"/>
              <a:sym typeface="Open Sans"/>
            </a:endParaRPr>
          </a:p>
          <a:p>
            <a:pPr indent="0" lvl="0" marL="0" marR="0" rtl="0" algn="ctr">
              <a:lnSpc>
                <a:spcPct val="90000"/>
              </a:lnSpc>
              <a:spcBef>
                <a:spcPts val="455"/>
              </a:spcBef>
              <a:spcAft>
                <a:spcPts val="0"/>
              </a:spcAft>
              <a:buNone/>
            </a:pPr>
            <a:r>
              <a:rPr lang="en-ZA" sz="700">
                <a:solidFill>
                  <a:schemeClr val="lt1"/>
                </a:solidFill>
                <a:latin typeface="Open Sans"/>
                <a:ea typeface="Open Sans"/>
                <a:cs typeface="Open Sans"/>
                <a:sym typeface="Open Sans"/>
              </a:rPr>
              <a:t>(t CO2e)</a:t>
            </a:r>
            <a:endParaRPr sz="700">
              <a:solidFill>
                <a:schemeClr val="lt1"/>
              </a:solidFill>
              <a:latin typeface="Open Sans"/>
              <a:ea typeface="Open Sans"/>
              <a:cs typeface="Open Sans"/>
              <a:sym typeface="Open Sans"/>
            </a:endParaRPr>
          </a:p>
        </p:txBody>
      </p:sp>
      <p:sp>
        <p:nvSpPr>
          <p:cNvPr id="1738" name="Google Shape;1738;p83"/>
          <p:cNvSpPr txBox="1"/>
          <p:nvPr/>
        </p:nvSpPr>
        <p:spPr>
          <a:xfrm>
            <a:off x="609600" y="1021221"/>
            <a:ext cx="8153400" cy="1462500"/>
          </a:xfrm>
          <a:prstGeom prst="rect">
            <a:avLst/>
          </a:prstGeom>
          <a:noFill/>
          <a:ln>
            <a:noFill/>
          </a:ln>
        </p:spPr>
        <p:txBody>
          <a:bodyPr anchorCtr="0" anchor="t" bIns="45700" lIns="91425" spcFirstLastPara="1" rIns="91425" wrap="square" tIns="45700">
            <a:noAutofit/>
          </a:bodyPr>
          <a:lstStyle/>
          <a:p>
            <a:pPr indent="-209550" lvl="0" marL="228600" marR="0" rtl="0" algn="l">
              <a:lnSpc>
                <a:spcPct val="110000"/>
              </a:lnSpc>
              <a:spcBef>
                <a:spcPts val="0"/>
              </a:spcBef>
              <a:spcAft>
                <a:spcPts val="0"/>
              </a:spcAft>
              <a:buClr>
                <a:srgbClr val="595959"/>
              </a:buClr>
              <a:buSzPts val="1400"/>
              <a:buFont typeface="Open Sans"/>
              <a:buChar char="•"/>
            </a:pPr>
            <a:r>
              <a:rPr lang="en-ZA">
                <a:solidFill>
                  <a:srgbClr val="595959"/>
                </a:solidFill>
                <a:latin typeface="Open Sans"/>
                <a:ea typeface="Open Sans"/>
                <a:cs typeface="Open Sans"/>
                <a:sym typeface="Open Sans"/>
              </a:rPr>
              <a:t>Calculate the total policy impact on the living biomass pool by summing the results for all policy strata</a:t>
            </a:r>
            <a:endParaRPr>
              <a:solidFill>
                <a:srgbClr val="595959"/>
              </a:solidFill>
              <a:latin typeface="Open Sans"/>
              <a:ea typeface="Open Sans"/>
              <a:cs typeface="Open Sans"/>
              <a:sym typeface="Open Sans"/>
            </a:endParaRPr>
          </a:p>
          <a:p>
            <a:pPr indent="-209550" lvl="0" marL="228600" marR="0" rtl="0" algn="l">
              <a:lnSpc>
                <a:spcPct val="110000"/>
              </a:lnSpc>
              <a:spcBef>
                <a:spcPts val="0"/>
              </a:spcBef>
              <a:spcAft>
                <a:spcPts val="0"/>
              </a:spcAft>
              <a:buClr>
                <a:srgbClr val="595959"/>
              </a:buClr>
              <a:buSzPts val="1400"/>
              <a:buFont typeface="Open Sans"/>
              <a:buChar char="•"/>
            </a:pPr>
            <a:r>
              <a:rPr lang="en-ZA">
                <a:solidFill>
                  <a:srgbClr val="595959"/>
                </a:solidFill>
                <a:latin typeface="Open Sans"/>
                <a:ea typeface="Open Sans"/>
                <a:cs typeface="Open Sans"/>
                <a:sym typeface="Open Sans"/>
              </a:rPr>
              <a:t>Convert to GHG emission or removal reductions:</a:t>
            </a:r>
            <a:endParaRPr>
              <a:solidFill>
                <a:srgbClr val="595959"/>
              </a:solidFill>
              <a:latin typeface="Open Sans"/>
              <a:ea typeface="Open Sans"/>
              <a:cs typeface="Open Sans"/>
              <a:sym typeface="Open Sans"/>
            </a:endParaRPr>
          </a:p>
        </p:txBody>
      </p:sp>
      <p:sp>
        <p:nvSpPr>
          <p:cNvPr id="1739" name="Google Shape;1739;p83"/>
          <p:cNvSpPr/>
          <p:nvPr/>
        </p:nvSpPr>
        <p:spPr>
          <a:xfrm>
            <a:off x="5092575" y="1928775"/>
            <a:ext cx="1339200" cy="667200"/>
          </a:xfrm>
          <a:prstGeom prst="roundRect">
            <a:avLst>
              <a:gd fmla="val 16667" name="adj"/>
            </a:avLst>
          </a:prstGeom>
          <a:solidFill>
            <a:srgbClr val="FAFAFA"/>
          </a:solidFill>
          <a:ln cap="flat" cmpd="sng" w="28575">
            <a:solidFill>
              <a:schemeClr val="accent3"/>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ZA" sz="700">
                <a:solidFill>
                  <a:srgbClr val="000A3A"/>
                </a:solidFill>
                <a:latin typeface="Open Sans"/>
                <a:ea typeface="Open Sans"/>
                <a:cs typeface="Open Sans"/>
                <a:sym typeface="Open Sans"/>
              </a:rPr>
              <a:t>Sign change required to show emissions (positive) and removals (negative)</a:t>
            </a:r>
            <a:endParaRPr sz="700">
              <a:solidFill>
                <a:srgbClr val="000A3A"/>
              </a:solidFill>
              <a:latin typeface="Open Sans"/>
              <a:ea typeface="Open Sans"/>
              <a:cs typeface="Open Sans"/>
              <a:sym typeface="Open Sans"/>
            </a:endParaRPr>
          </a:p>
        </p:txBody>
      </p:sp>
      <p:sp>
        <p:nvSpPr>
          <p:cNvPr id="1740" name="Google Shape;1740;p83"/>
          <p:cNvSpPr txBox="1"/>
          <p:nvPr>
            <p:ph idx="4294967295" type="body"/>
          </p:nvPr>
        </p:nvSpPr>
        <p:spPr>
          <a:xfrm>
            <a:off x="4648346" y="4697034"/>
            <a:ext cx="681900" cy="153300"/>
          </a:xfrm>
          <a:prstGeom prst="rect">
            <a:avLst/>
          </a:prstGeom>
          <a:solidFill>
            <a:srgbClr val="E7E7E7"/>
          </a:solidFill>
          <a:ln cap="flat" cmpd="sng" w="12700">
            <a:solidFill>
              <a:srgbClr val="BFBFBF"/>
            </a:solidFill>
            <a:prstDash val="solid"/>
            <a:miter lim="800000"/>
            <a:headEnd len="sm" w="sm" type="none"/>
            <a:tailEnd len="sm" w="sm" type="none"/>
          </a:ln>
        </p:spPr>
        <p:txBody>
          <a:bodyPr anchorCtr="0" anchor="ctr" bIns="45700" lIns="91425" spcFirstLastPara="1" rIns="91425" wrap="square" tIns="45700">
            <a:noAutofit/>
          </a:bodyPr>
          <a:lstStyle/>
          <a:p>
            <a:pPr indent="0" lvl="0" marL="0" rtl="0" algn="ctr">
              <a:lnSpc>
                <a:spcPct val="90000"/>
              </a:lnSpc>
              <a:spcBef>
                <a:spcPts val="0"/>
              </a:spcBef>
              <a:spcAft>
                <a:spcPts val="1200"/>
              </a:spcAft>
              <a:buClr>
                <a:srgbClr val="09294E"/>
              </a:buClr>
              <a:buSzPts val="800"/>
              <a:buNone/>
            </a:pPr>
            <a:r>
              <a:rPr lang="en-ZA" sz="800"/>
              <a:t>Chapter 7</a:t>
            </a:r>
            <a:endParaRPr sz="800"/>
          </a:p>
        </p:txBody>
      </p:sp>
      <p:sp>
        <p:nvSpPr>
          <p:cNvPr id="1741" name="Google Shape;1741;p83"/>
          <p:cNvSpPr txBox="1"/>
          <p:nvPr>
            <p:ph idx="4294967295" type="body"/>
          </p:nvPr>
        </p:nvSpPr>
        <p:spPr>
          <a:xfrm>
            <a:off x="6194103" y="4697034"/>
            <a:ext cx="685800" cy="153300"/>
          </a:xfrm>
          <a:prstGeom prst="rect">
            <a:avLst/>
          </a:prstGeom>
          <a:solidFill>
            <a:srgbClr val="E7E7E7"/>
          </a:solidFill>
          <a:ln cap="flat" cmpd="sng" w="12700">
            <a:solidFill>
              <a:srgbClr val="BFBFBF"/>
            </a:solidFill>
            <a:prstDash val="solid"/>
            <a:miter lim="800000"/>
            <a:headEnd len="sm" w="sm" type="none"/>
            <a:tailEnd len="sm" w="sm" type="none"/>
          </a:ln>
        </p:spPr>
        <p:txBody>
          <a:bodyPr anchorCtr="0" anchor="ctr" bIns="45700" lIns="91425" spcFirstLastPara="1" rIns="91425" wrap="square" tIns="45700">
            <a:noAutofit/>
          </a:bodyPr>
          <a:lstStyle/>
          <a:p>
            <a:pPr indent="0" lvl="0" marL="0" rtl="0" algn="l">
              <a:lnSpc>
                <a:spcPct val="90000"/>
              </a:lnSpc>
              <a:spcBef>
                <a:spcPts val="0"/>
              </a:spcBef>
              <a:spcAft>
                <a:spcPts val="1200"/>
              </a:spcAft>
              <a:buClr>
                <a:srgbClr val="09294E"/>
              </a:buClr>
              <a:buSzPts val="800"/>
              <a:buNone/>
            </a:pPr>
            <a:r>
              <a:rPr lang="en-ZA" sz="800"/>
              <a:t>Chapter 9</a:t>
            </a:r>
            <a:endParaRPr sz="800"/>
          </a:p>
        </p:txBody>
      </p:sp>
      <p:sp>
        <p:nvSpPr>
          <p:cNvPr id="1742" name="Google Shape;1742;p83"/>
          <p:cNvSpPr txBox="1"/>
          <p:nvPr>
            <p:ph idx="4294967295" type="body"/>
          </p:nvPr>
        </p:nvSpPr>
        <p:spPr>
          <a:xfrm>
            <a:off x="5421224" y="4697034"/>
            <a:ext cx="681900" cy="153300"/>
          </a:xfrm>
          <a:prstGeom prst="rect">
            <a:avLst/>
          </a:prstGeom>
          <a:solidFill>
            <a:srgbClr val="E7E7E7"/>
          </a:solidFill>
          <a:ln cap="flat" cmpd="sng" w="12700">
            <a:solidFill>
              <a:srgbClr val="BFBFBF"/>
            </a:solidFill>
            <a:prstDash val="solid"/>
            <a:miter lim="800000"/>
            <a:headEnd len="sm" w="sm" type="none"/>
            <a:tailEnd len="sm" w="sm" type="none"/>
          </a:ln>
        </p:spPr>
        <p:txBody>
          <a:bodyPr anchorCtr="0" anchor="ctr" bIns="45700" lIns="91425" spcFirstLastPara="1" rIns="91425" wrap="square" tIns="45700">
            <a:noAutofit/>
          </a:bodyPr>
          <a:lstStyle/>
          <a:p>
            <a:pPr indent="0" lvl="0" marL="0" rtl="0" algn="ctr">
              <a:lnSpc>
                <a:spcPct val="90000"/>
              </a:lnSpc>
              <a:spcBef>
                <a:spcPts val="0"/>
              </a:spcBef>
              <a:spcAft>
                <a:spcPts val="1200"/>
              </a:spcAft>
              <a:buClr>
                <a:srgbClr val="09294E"/>
              </a:buClr>
              <a:buSzPts val="800"/>
              <a:buNone/>
            </a:pPr>
            <a:r>
              <a:rPr lang="en-ZA" sz="800"/>
              <a:t>Chapter 8</a:t>
            </a:r>
            <a:endParaRPr sz="800"/>
          </a:p>
        </p:txBody>
      </p:sp>
      <p:sp>
        <p:nvSpPr>
          <p:cNvPr id="1743" name="Google Shape;1743;p83">
            <a:hlinkClick action="ppaction://hlinksldjump" r:id="rId3"/>
          </p:cNvPr>
          <p:cNvSpPr/>
          <p:nvPr/>
        </p:nvSpPr>
        <p:spPr>
          <a:xfrm>
            <a:off x="4657825" y="4697034"/>
            <a:ext cx="672600" cy="1533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800">
              <a:solidFill>
                <a:schemeClr val="lt1"/>
              </a:solidFill>
              <a:latin typeface="Open Sans"/>
              <a:ea typeface="Open Sans"/>
              <a:cs typeface="Open Sans"/>
              <a:sym typeface="Open Sans"/>
            </a:endParaRPr>
          </a:p>
        </p:txBody>
      </p:sp>
      <p:sp>
        <p:nvSpPr>
          <p:cNvPr id="1744" name="Google Shape;1744;p83">
            <a:hlinkClick action="ppaction://hlinksldjump" r:id="rId4"/>
          </p:cNvPr>
          <p:cNvSpPr/>
          <p:nvPr/>
        </p:nvSpPr>
        <p:spPr>
          <a:xfrm>
            <a:off x="5417449" y="4697034"/>
            <a:ext cx="681900" cy="1533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sp>
        <p:nvSpPr>
          <p:cNvPr id="1745" name="Google Shape;1745;p83">
            <a:hlinkClick action="ppaction://hlinksldjump" r:id="rId5"/>
          </p:cNvPr>
          <p:cNvSpPr/>
          <p:nvPr/>
        </p:nvSpPr>
        <p:spPr>
          <a:xfrm>
            <a:off x="6186552" y="4697034"/>
            <a:ext cx="681900" cy="1533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sp>
        <p:nvSpPr>
          <p:cNvPr id="1746" name="Google Shape;1746;p83"/>
          <p:cNvSpPr txBox="1"/>
          <p:nvPr/>
        </p:nvSpPr>
        <p:spPr>
          <a:xfrm>
            <a:off x="609600" y="3660400"/>
            <a:ext cx="8319900" cy="810600"/>
          </a:xfrm>
          <a:prstGeom prst="rect">
            <a:avLst/>
          </a:prstGeom>
          <a:noFill/>
          <a:ln>
            <a:noFill/>
          </a:ln>
        </p:spPr>
        <p:txBody>
          <a:bodyPr anchorCtr="0" anchor="t" bIns="45700" lIns="91425" spcFirstLastPara="1" rIns="91425" wrap="square" tIns="45700">
            <a:noAutofit/>
          </a:bodyPr>
          <a:lstStyle/>
          <a:p>
            <a:pPr indent="-209550" lvl="0" marL="228600" marR="0" rtl="0" algn="l">
              <a:lnSpc>
                <a:spcPct val="110000"/>
              </a:lnSpc>
              <a:spcBef>
                <a:spcPts val="0"/>
              </a:spcBef>
              <a:spcAft>
                <a:spcPts val="0"/>
              </a:spcAft>
              <a:buClr>
                <a:srgbClr val="595959"/>
              </a:buClr>
              <a:buSzPts val="1400"/>
              <a:buFont typeface="Open Sans"/>
              <a:buChar char="•"/>
            </a:pPr>
            <a:r>
              <a:rPr lang="en-ZA">
                <a:solidFill>
                  <a:srgbClr val="595959"/>
                </a:solidFill>
                <a:latin typeface="Open Sans"/>
                <a:ea typeface="Open Sans"/>
                <a:cs typeface="Open Sans"/>
                <a:sym typeface="Open Sans"/>
              </a:rPr>
              <a:t>Divide the cumulative policy impact by the number of years in the assessment period for the annual GHG impacts of the policy</a:t>
            </a:r>
            <a:endParaRPr>
              <a:solidFill>
                <a:srgbClr val="595959"/>
              </a:solidFill>
              <a:latin typeface="Open Sans"/>
              <a:ea typeface="Open Sans"/>
              <a:cs typeface="Open Sans"/>
              <a:sym typeface="Open Sans"/>
            </a:endParaRPr>
          </a:p>
        </p:txBody>
      </p:sp>
    </p:spTree>
  </p:cSld>
  <p:clrMapOvr>
    <a:masterClrMapping/>
  </p:clrMapOvr>
</p:sld>
</file>

<file path=ppt/slides/slide5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51" name="Shape 1751"/>
        <p:cNvGrpSpPr/>
        <p:nvPr/>
      </p:nvGrpSpPr>
      <p:grpSpPr>
        <a:xfrm>
          <a:off x="0" y="0"/>
          <a:ext cx="0" cy="0"/>
          <a:chOff x="0" y="0"/>
          <a:chExt cx="0" cy="0"/>
        </a:xfrm>
      </p:grpSpPr>
      <p:sp>
        <p:nvSpPr>
          <p:cNvPr id="1752" name="Google Shape;1752;p84"/>
          <p:cNvSpPr txBox="1"/>
          <p:nvPr>
            <p:ph idx="2" type="title"/>
          </p:nvPr>
        </p:nvSpPr>
        <p:spPr>
          <a:xfrm>
            <a:off x="311700" y="2164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ZA"/>
              <a:t>Part III: QUIZ 8</a:t>
            </a:r>
            <a:endParaRPr/>
          </a:p>
        </p:txBody>
      </p:sp>
      <p:sp>
        <p:nvSpPr>
          <p:cNvPr id="1753" name="Google Shape;1753;p84"/>
          <p:cNvSpPr txBox="1"/>
          <p:nvPr>
            <p:ph idx="4294967295" type="body"/>
          </p:nvPr>
        </p:nvSpPr>
        <p:spPr>
          <a:xfrm>
            <a:off x="600075" y="2207740"/>
            <a:ext cx="8007300" cy="21870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lt1"/>
              </a:buClr>
              <a:buSzPts val="2100"/>
              <a:buNone/>
            </a:pPr>
            <a:r>
              <a:rPr lang="en-ZA" sz="1400"/>
              <a:t>Answers:</a:t>
            </a:r>
            <a:endParaRPr sz="1400"/>
          </a:p>
          <a:p>
            <a:pPr indent="-412750" lvl="0" marL="457200" rtl="0" algn="l">
              <a:lnSpc>
                <a:spcPct val="90000"/>
              </a:lnSpc>
              <a:spcBef>
                <a:spcPts val="1000"/>
              </a:spcBef>
              <a:spcAft>
                <a:spcPts val="0"/>
              </a:spcAft>
              <a:buSzPts val="1400"/>
              <a:buFont typeface="Arial"/>
              <a:buAutoNum type="alphaLcParenR"/>
            </a:pPr>
            <a:r>
              <a:rPr lang="en-ZA" sz="1400"/>
              <a:t>Yes</a:t>
            </a:r>
            <a:endParaRPr baseline="-25000" sz="1400"/>
          </a:p>
          <a:p>
            <a:pPr indent="-412750" lvl="0" marL="457200" rtl="0" algn="l">
              <a:lnSpc>
                <a:spcPct val="90000"/>
              </a:lnSpc>
              <a:spcBef>
                <a:spcPts val="1000"/>
              </a:spcBef>
              <a:spcAft>
                <a:spcPts val="1200"/>
              </a:spcAft>
              <a:buSzPts val="1400"/>
              <a:buFont typeface="Arial"/>
              <a:buAutoNum type="alphaLcParenR"/>
            </a:pPr>
            <a:r>
              <a:rPr lang="en-ZA" sz="1400"/>
              <a:t>No</a:t>
            </a:r>
            <a:endParaRPr baseline="-25000" sz="1400"/>
          </a:p>
        </p:txBody>
      </p:sp>
      <p:sp>
        <p:nvSpPr>
          <p:cNvPr id="1754" name="Google Shape;1754;p84"/>
          <p:cNvSpPr txBox="1"/>
          <p:nvPr>
            <p:ph idx="4294967295" type="body"/>
          </p:nvPr>
        </p:nvSpPr>
        <p:spPr>
          <a:xfrm>
            <a:off x="600075" y="1249308"/>
            <a:ext cx="8026200" cy="962400"/>
          </a:xfrm>
          <a:prstGeom prst="rect">
            <a:avLst/>
          </a:prstGeom>
          <a:noFill/>
          <a:ln>
            <a:noFill/>
          </a:ln>
        </p:spPr>
        <p:txBody>
          <a:bodyPr anchorCtr="0" anchor="ctr" bIns="45700" lIns="91425" spcFirstLastPara="1" rIns="91425" wrap="square" tIns="45700">
            <a:normAutofit/>
          </a:bodyPr>
          <a:lstStyle/>
          <a:p>
            <a:pPr indent="0" lvl="0" marL="0" rtl="0" algn="l">
              <a:lnSpc>
                <a:spcPct val="120000"/>
              </a:lnSpc>
              <a:spcBef>
                <a:spcPts val="0"/>
              </a:spcBef>
              <a:spcAft>
                <a:spcPts val="0"/>
              </a:spcAft>
              <a:buClr>
                <a:srgbClr val="F4D63A"/>
              </a:buClr>
              <a:buSzPts val="2200"/>
              <a:buNone/>
            </a:pPr>
            <a:r>
              <a:rPr b="1" lang="en-ZA" sz="1400"/>
              <a:t>Is the actual implementation potential likely to be the same as the maximum implementation potential?</a:t>
            </a:r>
            <a:endParaRPr b="1" sz="1400"/>
          </a:p>
        </p:txBody>
      </p:sp>
      <p:sp>
        <p:nvSpPr>
          <p:cNvPr id="1755" name="Google Shape;1755;p84"/>
          <p:cNvSpPr/>
          <p:nvPr/>
        </p:nvSpPr>
        <p:spPr>
          <a:xfrm>
            <a:off x="605117" y="2822679"/>
            <a:ext cx="8002200" cy="329400"/>
          </a:xfrm>
          <a:prstGeom prst="rect">
            <a:avLst/>
          </a:prstGeom>
          <a:noFill/>
          <a:ln cap="flat" cmpd="sng" w="57150">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sp>
        <p:nvSpPr>
          <p:cNvPr id="1756" name="Google Shape;1756;p84"/>
          <p:cNvSpPr/>
          <p:nvPr/>
        </p:nvSpPr>
        <p:spPr>
          <a:xfrm>
            <a:off x="605134" y="3624908"/>
            <a:ext cx="1093800" cy="275700"/>
          </a:xfrm>
          <a:prstGeom prst="rect">
            <a:avLst/>
          </a:prstGeom>
          <a:solidFill>
            <a:schemeClr val="accent1"/>
          </a:solidFill>
          <a:ln cap="flat" cmpd="sng" w="12700">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ZA" sz="1400">
                <a:solidFill>
                  <a:srgbClr val="09294E"/>
                </a:solidFill>
                <a:latin typeface="Open Sans"/>
                <a:ea typeface="Open Sans"/>
                <a:cs typeface="Open Sans"/>
                <a:sym typeface="Open Sans"/>
              </a:rPr>
              <a:t>Answer</a:t>
            </a:r>
            <a:endParaRPr>
              <a:latin typeface="Open Sans"/>
              <a:ea typeface="Open Sans"/>
              <a:cs typeface="Open Sans"/>
              <a:sym typeface="Open Sans"/>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755"/>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5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61" name="Shape 1761"/>
        <p:cNvGrpSpPr/>
        <p:nvPr/>
      </p:nvGrpSpPr>
      <p:grpSpPr>
        <a:xfrm>
          <a:off x="0" y="0"/>
          <a:ext cx="0" cy="0"/>
          <a:chOff x="0" y="0"/>
          <a:chExt cx="0" cy="0"/>
        </a:xfrm>
      </p:grpSpPr>
      <p:sp>
        <p:nvSpPr>
          <p:cNvPr id="1762" name="Google Shape;1762;p85"/>
          <p:cNvSpPr txBox="1"/>
          <p:nvPr>
            <p:ph idx="4294967295" type="body"/>
          </p:nvPr>
        </p:nvSpPr>
        <p:spPr>
          <a:xfrm>
            <a:off x="600075" y="1598140"/>
            <a:ext cx="8007300" cy="21870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lt1"/>
              </a:buClr>
              <a:buSzPts val="2100"/>
              <a:buNone/>
            </a:pPr>
            <a:r>
              <a:rPr lang="en-ZA" sz="1400"/>
              <a:t>Answers:</a:t>
            </a:r>
            <a:endParaRPr sz="1400"/>
          </a:p>
          <a:p>
            <a:pPr indent="-412750" lvl="0" marL="457200" rtl="0" algn="l">
              <a:lnSpc>
                <a:spcPct val="90000"/>
              </a:lnSpc>
              <a:spcBef>
                <a:spcPts val="1000"/>
              </a:spcBef>
              <a:spcAft>
                <a:spcPts val="0"/>
              </a:spcAft>
              <a:buSzPts val="1400"/>
              <a:buFont typeface="Arial"/>
              <a:buAutoNum type="alphaLcParenR"/>
            </a:pPr>
            <a:r>
              <a:rPr lang="en-ZA" sz="1400"/>
              <a:t>Finances</a:t>
            </a:r>
            <a:endParaRPr sz="1400"/>
          </a:p>
          <a:p>
            <a:pPr indent="-412750" lvl="0" marL="457200" rtl="0" algn="l">
              <a:lnSpc>
                <a:spcPct val="90000"/>
              </a:lnSpc>
              <a:spcBef>
                <a:spcPts val="1000"/>
              </a:spcBef>
              <a:spcAft>
                <a:spcPts val="0"/>
              </a:spcAft>
              <a:buSzPts val="1400"/>
              <a:buFont typeface="Arial"/>
              <a:buAutoNum type="alphaLcParenR"/>
            </a:pPr>
            <a:r>
              <a:rPr lang="en-ZA" sz="1400"/>
              <a:t>National circumstances</a:t>
            </a:r>
            <a:endParaRPr sz="1400"/>
          </a:p>
          <a:p>
            <a:pPr indent="-412750" lvl="0" marL="457200" rtl="0" algn="l">
              <a:lnSpc>
                <a:spcPct val="90000"/>
              </a:lnSpc>
              <a:spcBef>
                <a:spcPts val="1000"/>
              </a:spcBef>
              <a:spcAft>
                <a:spcPts val="0"/>
              </a:spcAft>
              <a:buSzPts val="1400"/>
              <a:buFont typeface="Arial"/>
              <a:buAutoNum type="alphaLcParenR"/>
            </a:pPr>
            <a:r>
              <a:rPr lang="en-ZA" sz="1400"/>
              <a:t>Culture and language</a:t>
            </a:r>
            <a:endParaRPr sz="1400"/>
          </a:p>
          <a:p>
            <a:pPr indent="-412750" lvl="0" marL="457200" rtl="0" algn="l">
              <a:lnSpc>
                <a:spcPct val="90000"/>
              </a:lnSpc>
              <a:spcBef>
                <a:spcPts val="1000"/>
              </a:spcBef>
              <a:spcAft>
                <a:spcPts val="0"/>
              </a:spcAft>
              <a:buSzPts val="1400"/>
              <a:buFont typeface="Arial"/>
              <a:buAutoNum type="alphaLcParenR"/>
            </a:pPr>
            <a:r>
              <a:rPr lang="en-ZA" sz="1400"/>
              <a:t>All of the above</a:t>
            </a:r>
            <a:endParaRPr sz="1400"/>
          </a:p>
          <a:p>
            <a:pPr indent="-412750" lvl="0" marL="457200" rtl="0" algn="l">
              <a:lnSpc>
                <a:spcPct val="90000"/>
              </a:lnSpc>
              <a:spcBef>
                <a:spcPts val="1000"/>
              </a:spcBef>
              <a:spcAft>
                <a:spcPts val="1200"/>
              </a:spcAft>
              <a:buSzPts val="1400"/>
              <a:buFont typeface="Arial"/>
              <a:buAutoNum type="alphaLcParenR"/>
            </a:pPr>
            <a:r>
              <a:rPr lang="en-ZA" sz="1400"/>
              <a:t>a) and b) above</a:t>
            </a:r>
            <a:endParaRPr sz="1400"/>
          </a:p>
        </p:txBody>
      </p:sp>
      <p:sp>
        <p:nvSpPr>
          <p:cNvPr id="1763" name="Google Shape;1763;p85"/>
          <p:cNvSpPr txBox="1"/>
          <p:nvPr>
            <p:ph idx="4294967295" type="body"/>
          </p:nvPr>
        </p:nvSpPr>
        <p:spPr>
          <a:xfrm>
            <a:off x="600075" y="792108"/>
            <a:ext cx="8026200" cy="962400"/>
          </a:xfrm>
          <a:prstGeom prst="rect">
            <a:avLst/>
          </a:prstGeom>
          <a:noFill/>
          <a:ln>
            <a:noFill/>
          </a:ln>
        </p:spPr>
        <p:txBody>
          <a:bodyPr anchorCtr="0" anchor="ctr" bIns="45700" lIns="91425" spcFirstLastPara="1" rIns="91425" wrap="square" tIns="45700">
            <a:normAutofit/>
          </a:bodyPr>
          <a:lstStyle/>
          <a:p>
            <a:pPr indent="0" lvl="0" marL="0" rtl="0" algn="l">
              <a:lnSpc>
                <a:spcPct val="120000"/>
              </a:lnSpc>
              <a:spcBef>
                <a:spcPts val="0"/>
              </a:spcBef>
              <a:spcAft>
                <a:spcPts val="0"/>
              </a:spcAft>
              <a:buClr>
                <a:srgbClr val="F4D63A"/>
              </a:buClr>
              <a:buSzPts val="2200"/>
              <a:buNone/>
            </a:pPr>
            <a:r>
              <a:rPr b="1" lang="en-ZA" sz="1400"/>
              <a:t>Which of these factors could impact the implementation potential?</a:t>
            </a:r>
            <a:endParaRPr b="1" sz="1400"/>
          </a:p>
        </p:txBody>
      </p:sp>
      <p:sp>
        <p:nvSpPr>
          <p:cNvPr id="1764" name="Google Shape;1764;p85"/>
          <p:cNvSpPr/>
          <p:nvPr/>
        </p:nvSpPr>
        <p:spPr>
          <a:xfrm>
            <a:off x="602625" y="2872815"/>
            <a:ext cx="8002200" cy="329400"/>
          </a:xfrm>
          <a:prstGeom prst="rect">
            <a:avLst/>
          </a:prstGeom>
          <a:noFill/>
          <a:ln cap="flat" cmpd="sng" w="57150">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sp>
        <p:nvSpPr>
          <p:cNvPr id="1765" name="Google Shape;1765;p85"/>
          <p:cNvSpPr/>
          <p:nvPr/>
        </p:nvSpPr>
        <p:spPr>
          <a:xfrm>
            <a:off x="602634" y="3850933"/>
            <a:ext cx="1093800" cy="275700"/>
          </a:xfrm>
          <a:prstGeom prst="rect">
            <a:avLst/>
          </a:prstGeom>
          <a:solidFill>
            <a:schemeClr val="accent1"/>
          </a:solidFill>
          <a:ln cap="flat" cmpd="sng" w="12700">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ZA" sz="1400">
                <a:solidFill>
                  <a:srgbClr val="09294E"/>
                </a:solidFill>
                <a:latin typeface="Arial"/>
                <a:ea typeface="Arial"/>
                <a:cs typeface="Arial"/>
                <a:sym typeface="Arial"/>
              </a:rPr>
              <a:t>Answer</a:t>
            </a:r>
            <a:endParaRPr/>
          </a:p>
        </p:txBody>
      </p:sp>
      <p:sp>
        <p:nvSpPr>
          <p:cNvPr id="1766" name="Google Shape;1766;p85"/>
          <p:cNvSpPr txBox="1"/>
          <p:nvPr>
            <p:ph type="title"/>
          </p:nvPr>
        </p:nvSpPr>
        <p:spPr>
          <a:xfrm>
            <a:off x="311700" y="216425"/>
            <a:ext cx="8520600" cy="5727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n-ZA"/>
              <a:t>Part III: QUIZ 9</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764"/>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5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71" name="Shape 1771"/>
        <p:cNvGrpSpPr/>
        <p:nvPr/>
      </p:nvGrpSpPr>
      <p:grpSpPr>
        <a:xfrm>
          <a:off x="0" y="0"/>
          <a:ext cx="0" cy="0"/>
          <a:chOff x="0" y="0"/>
          <a:chExt cx="0" cy="0"/>
        </a:xfrm>
      </p:grpSpPr>
      <p:sp>
        <p:nvSpPr>
          <p:cNvPr id="1772" name="Google Shape;1772;p86"/>
          <p:cNvSpPr txBox="1"/>
          <p:nvPr>
            <p:ph idx="4294967295" type="body"/>
          </p:nvPr>
        </p:nvSpPr>
        <p:spPr>
          <a:xfrm>
            <a:off x="600075" y="2207740"/>
            <a:ext cx="8007300" cy="21870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lt1"/>
              </a:buClr>
              <a:buSzPts val="2100"/>
              <a:buNone/>
            </a:pPr>
            <a:r>
              <a:rPr lang="en-ZA" sz="1400"/>
              <a:t>Answers:</a:t>
            </a:r>
            <a:endParaRPr sz="1400"/>
          </a:p>
          <a:p>
            <a:pPr indent="-412750" lvl="0" marL="457200" rtl="0" algn="l">
              <a:lnSpc>
                <a:spcPct val="90000"/>
              </a:lnSpc>
              <a:spcBef>
                <a:spcPts val="1000"/>
              </a:spcBef>
              <a:spcAft>
                <a:spcPts val="0"/>
              </a:spcAft>
              <a:buSzPts val="1400"/>
              <a:buFont typeface="Arial"/>
              <a:buAutoNum type="alphaLcParenR"/>
            </a:pPr>
            <a:r>
              <a:rPr lang="en-ZA" sz="1400"/>
              <a:t>Net cash flow of baseline scenario &gt; net cash flow of policy scenario</a:t>
            </a:r>
            <a:endParaRPr sz="1400"/>
          </a:p>
          <a:p>
            <a:pPr indent="-412750" lvl="0" marL="457200" rtl="0" algn="l">
              <a:lnSpc>
                <a:spcPct val="90000"/>
              </a:lnSpc>
              <a:spcBef>
                <a:spcPts val="1000"/>
              </a:spcBef>
              <a:spcAft>
                <a:spcPts val="1200"/>
              </a:spcAft>
              <a:buSzPts val="1400"/>
              <a:buFont typeface="Arial"/>
              <a:buAutoNum type="alphaLcParenR"/>
            </a:pPr>
            <a:r>
              <a:rPr lang="en-ZA" sz="1400"/>
              <a:t>Net cash flow of baseline scenario &lt; net cash flow of policy scenario</a:t>
            </a:r>
            <a:endParaRPr sz="1400"/>
          </a:p>
        </p:txBody>
      </p:sp>
      <p:sp>
        <p:nvSpPr>
          <p:cNvPr id="1773" name="Google Shape;1773;p86"/>
          <p:cNvSpPr txBox="1"/>
          <p:nvPr>
            <p:ph idx="4294967295" type="body"/>
          </p:nvPr>
        </p:nvSpPr>
        <p:spPr>
          <a:xfrm>
            <a:off x="600075" y="1249308"/>
            <a:ext cx="8026200" cy="962400"/>
          </a:xfrm>
          <a:prstGeom prst="rect">
            <a:avLst/>
          </a:prstGeom>
          <a:noFill/>
          <a:ln>
            <a:noFill/>
          </a:ln>
        </p:spPr>
        <p:txBody>
          <a:bodyPr anchorCtr="0" anchor="ctr" bIns="45700" lIns="91425" spcFirstLastPara="1" rIns="91425" wrap="square" tIns="45700">
            <a:normAutofit/>
          </a:bodyPr>
          <a:lstStyle/>
          <a:p>
            <a:pPr indent="0" lvl="0" marL="0" rtl="0" algn="l">
              <a:lnSpc>
                <a:spcPct val="120000"/>
              </a:lnSpc>
              <a:spcBef>
                <a:spcPts val="0"/>
              </a:spcBef>
              <a:spcAft>
                <a:spcPts val="0"/>
              </a:spcAft>
              <a:buClr>
                <a:srgbClr val="F4D63A"/>
              </a:buClr>
              <a:buSzPts val="2200"/>
              <a:buNone/>
            </a:pPr>
            <a:r>
              <a:rPr b="1" lang="en-ZA" sz="1400"/>
              <a:t>One of the factors used to assess financial feasibility of a policy is the net cash flow. A policy would be financially feasible if…</a:t>
            </a:r>
            <a:endParaRPr b="1" sz="1400"/>
          </a:p>
        </p:txBody>
      </p:sp>
      <p:sp>
        <p:nvSpPr>
          <p:cNvPr id="1774" name="Google Shape;1774;p86"/>
          <p:cNvSpPr/>
          <p:nvPr/>
        </p:nvSpPr>
        <p:spPr>
          <a:xfrm>
            <a:off x="609525" y="2823198"/>
            <a:ext cx="8007300" cy="374100"/>
          </a:xfrm>
          <a:prstGeom prst="rect">
            <a:avLst/>
          </a:prstGeom>
          <a:noFill/>
          <a:ln cap="flat" cmpd="sng" w="57150">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sp>
        <p:nvSpPr>
          <p:cNvPr id="1775" name="Google Shape;1775;p86"/>
          <p:cNvSpPr/>
          <p:nvPr/>
        </p:nvSpPr>
        <p:spPr>
          <a:xfrm>
            <a:off x="600084" y="3526833"/>
            <a:ext cx="1093800" cy="275700"/>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lang="en-ZA" sz="1400">
                <a:solidFill>
                  <a:srgbClr val="09294E"/>
                </a:solidFill>
                <a:latin typeface="Arial"/>
                <a:ea typeface="Arial"/>
                <a:cs typeface="Arial"/>
                <a:sym typeface="Arial"/>
              </a:rPr>
              <a:t>Answer</a:t>
            </a:r>
            <a:endParaRPr/>
          </a:p>
        </p:txBody>
      </p:sp>
      <p:sp>
        <p:nvSpPr>
          <p:cNvPr id="1776" name="Google Shape;1776;p86"/>
          <p:cNvSpPr txBox="1"/>
          <p:nvPr>
            <p:ph type="title"/>
          </p:nvPr>
        </p:nvSpPr>
        <p:spPr>
          <a:xfrm>
            <a:off x="311700" y="216425"/>
            <a:ext cx="8520600" cy="5727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n-ZA"/>
              <a:t>Part III: QUIZ 10</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774"/>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5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81" name="Shape 1781"/>
        <p:cNvGrpSpPr/>
        <p:nvPr/>
      </p:nvGrpSpPr>
      <p:grpSpPr>
        <a:xfrm>
          <a:off x="0" y="0"/>
          <a:ext cx="0" cy="0"/>
          <a:chOff x="0" y="0"/>
          <a:chExt cx="0" cy="0"/>
        </a:xfrm>
      </p:grpSpPr>
      <p:sp>
        <p:nvSpPr>
          <p:cNvPr id="1782" name="Google Shape;1782;p87"/>
          <p:cNvSpPr txBox="1"/>
          <p:nvPr>
            <p:ph idx="4294967295" type="body"/>
          </p:nvPr>
        </p:nvSpPr>
        <p:spPr>
          <a:xfrm>
            <a:off x="447675" y="2055340"/>
            <a:ext cx="8007300" cy="21870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lt1"/>
              </a:buClr>
              <a:buSzPts val="2100"/>
              <a:buNone/>
            </a:pPr>
            <a:r>
              <a:rPr lang="en-ZA" sz="1400"/>
              <a:t>Answers:</a:t>
            </a:r>
            <a:endParaRPr sz="1400"/>
          </a:p>
          <a:p>
            <a:pPr indent="-412750" lvl="0" marL="457200" rtl="0" algn="l">
              <a:lnSpc>
                <a:spcPct val="90000"/>
              </a:lnSpc>
              <a:spcBef>
                <a:spcPts val="1000"/>
              </a:spcBef>
              <a:spcAft>
                <a:spcPts val="0"/>
              </a:spcAft>
              <a:buSzPts val="1400"/>
              <a:buAutoNum type="alphaLcParenR"/>
            </a:pPr>
            <a:r>
              <a:rPr lang="en-ZA" sz="1400"/>
              <a:t>Adjust the implementation potential down</a:t>
            </a:r>
            <a:endParaRPr sz="1400"/>
          </a:p>
          <a:p>
            <a:pPr indent="-412750" lvl="0" marL="457200" rtl="0" algn="l">
              <a:lnSpc>
                <a:spcPct val="90000"/>
              </a:lnSpc>
              <a:spcBef>
                <a:spcPts val="1000"/>
              </a:spcBef>
              <a:spcAft>
                <a:spcPts val="0"/>
              </a:spcAft>
              <a:buSzPts val="1400"/>
              <a:buAutoNum type="alphaLcParenR"/>
            </a:pPr>
            <a:r>
              <a:rPr lang="en-ZA" sz="1400"/>
              <a:t>Leave the implementation potential as is</a:t>
            </a:r>
            <a:endParaRPr sz="1400"/>
          </a:p>
          <a:p>
            <a:pPr indent="-412750" lvl="0" marL="457200" rtl="0" algn="l">
              <a:lnSpc>
                <a:spcPct val="90000"/>
              </a:lnSpc>
              <a:spcBef>
                <a:spcPts val="1000"/>
              </a:spcBef>
              <a:spcAft>
                <a:spcPts val="1200"/>
              </a:spcAft>
              <a:buSzPts val="1400"/>
              <a:buAutoNum type="alphaLcParenR"/>
            </a:pPr>
            <a:r>
              <a:rPr lang="en-ZA" sz="1400"/>
              <a:t>Adjust the implementation potential up</a:t>
            </a:r>
            <a:endParaRPr sz="1400"/>
          </a:p>
        </p:txBody>
      </p:sp>
      <p:sp>
        <p:nvSpPr>
          <p:cNvPr id="1783" name="Google Shape;1783;p87"/>
          <p:cNvSpPr txBox="1"/>
          <p:nvPr>
            <p:ph idx="4294967295" type="body"/>
          </p:nvPr>
        </p:nvSpPr>
        <p:spPr>
          <a:xfrm>
            <a:off x="447675" y="944508"/>
            <a:ext cx="8026200" cy="962400"/>
          </a:xfrm>
          <a:prstGeom prst="rect">
            <a:avLst/>
          </a:prstGeom>
          <a:noFill/>
          <a:ln>
            <a:noFill/>
          </a:ln>
        </p:spPr>
        <p:txBody>
          <a:bodyPr anchorCtr="0" anchor="ctr" bIns="45700" lIns="91425" spcFirstLastPara="1" rIns="91425" wrap="square" tIns="45700">
            <a:normAutofit/>
          </a:bodyPr>
          <a:lstStyle/>
          <a:p>
            <a:pPr indent="0" lvl="0" marL="0" rtl="0" algn="l">
              <a:lnSpc>
                <a:spcPct val="120000"/>
              </a:lnSpc>
              <a:spcBef>
                <a:spcPts val="0"/>
              </a:spcBef>
              <a:spcAft>
                <a:spcPts val="0"/>
              </a:spcAft>
              <a:buClr>
                <a:srgbClr val="F4D63A"/>
              </a:buClr>
              <a:buSzPts val="2200"/>
              <a:buNone/>
            </a:pPr>
            <a:r>
              <a:rPr b="1" lang="en-ZA" sz="1400"/>
              <a:t>If the majority of the barrier scores indicate that they are likely to limit the implementation of the policy would you…</a:t>
            </a:r>
            <a:endParaRPr b="1" sz="1400"/>
          </a:p>
        </p:txBody>
      </p:sp>
      <p:sp>
        <p:nvSpPr>
          <p:cNvPr id="1784" name="Google Shape;1784;p87"/>
          <p:cNvSpPr/>
          <p:nvPr/>
        </p:nvSpPr>
        <p:spPr>
          <a:xfrm>
            <a:off x="447675" y="2357717"/>
            <a:ext cx="8007300" cy="329400"/>
          </a:xfrm>
          <a:prstGeom prst="rect">
            <a:avLst/>
          </a:prstGeom>
          <a:noFill/>
          <a:ln cap="flat" cmpd="sng" w="57150">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a:solidFill>
                <a:schemeClr val="dk2"/>
              </a:solidFill>
              <a:latin typeface="Open Sans"/>
              <a:ea typeface="Open Sans"/>
              <a:cs typeface="Open Sans"/>
              <a:sym typeface="Open Sans"/>
            </a:endParaRPr>
          </a:p>
        </p:txBody>
      </p:sp>
      <p:sp>
        <p:nvSpPr>
          <p:cNvPr id="1785" name="Google Shape;1785;p87"/>
          <p:cNvSpPr/>
          <p:nvPr/>
        </p:nvSpPr>
        <p:spPr>
          <a:xfrm>
            <a:off x="447684" y="3668733"/>
            <a:ext cx="1093800" cy="275700"/>
          </a:xfrm>
          <a:prstGeom prst="rect">
            <a:avLst/>
          </a:prstGeom>
          <a:solidFill>
            <a:schemeClr val="accent1"/>
          </a:solidFill>
          <a:ln cap="flat" cmpd="sng" w="12700">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ZA" sz="1400">
                <a:solidFill>
                  <a:srgbClr val="09294E"/>
                </a:solidFill>
                <a:latin typeface="Arial"/>
                <a:ea typeface="Arial"/>
                <a:cs typeface="Arial"/>
                <a:sym typeface="Arial"/>
              </a:rPr>
              <a:t>Answer</a:t>
            </a:r>
            <a:endParaRPr/>
          </a:p>
        </p:txBody>
      </p:sp>
      <p:sp>
        <p:nvSpPr>
          <p:cNvPr id="1786" name="Google Shape;1786;p87"/>
          <p:cNvSpPr txBox="1"/>
          <p:nvPr>
            <p:ph type="title"/>
          </p:nvPr>
        </p:nvSpPr>
        <p:spPr>
          <a:xfrm>
            <a:off x="311700" y="216425"/>
            <a:ext cx="8520600" cy="5727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n-ZA"/>
              <a:t>Part III: QUIZ 11</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784"/>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5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91" name="Shape 1791"/>
        <p:cNvGrpSpPr/>
        <p:nvPr/>
      </p:nvGrpSpPr>
      <p:grpSpPr>
        <a:xfrm>
          <a:off x="0" y="0"/>
          <a:ext cx="0" cy="0"/>
          <a:chOff x="0" y="0"/>
          <a:chExt cx="0" cy="0"/>
        </a:xfrm>
      </p:grpSpPr>
      <p:sp>
        <p:nvSpPr>
          <p:cNvPr id="1792" name="Google Shape;1792;p88"/>
          <p:cNvSpPr txBox="1"/>
          <p:nvPr>
            <p:ph idx="2" type="title"/>
          </p:nvPr>
        </p:nvSpPr>
        <p:spPr>
          <a:xfrm>
            <a:off x="418725" y="286500"/>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ZA"/>
              <a:t>Spreadsheet exercise</a:t>
            </a:r>
            <a:endParaRPr/>
          </a:p>
        </p:txBody>
      </p:sp>
      <p:sp>
        <p:nvSpPr>
          <p:cNvPr id="1793" name="Google Shape;1793;p88"/>
          <p:cNvSpPr txBox="1"/>
          <p:nvPr/>
        </p:nvSpPr>
        <p:spPr>
          <a:xfrm>
            <a:off x="689850" y="2011925"/>
            <a:ext cx="7764300" cy="1463700"/>
          </a:xfrm>
          <a:prstGeom prst="rect">
            <a:avLst/>
          </a:prstGeom>
          <a:noFill/>
          <a:ln>
            <a:noFill/>
          </a:ln>
        </p:spPr>
        <p:txBody>
          <a:bodyPr anchorCtr="0" anchor="ctr" bIns="45700" lIns="91425" spcFirstLastPara="1" rIns="91425" wrap="square" tIns="45700">
            <a:noAutofit/>
          </a:bodyPr>
          <a:lstStyle/>
          <a:p>
            <a:pPr indent="0" lvl="0" marL="0" rtl="0" algn="ctr">
              <a:lnSpc>
                <a:spcPct val="120000"/>
              </a:lnSpc>
              <a:spcBef>
                <a:spcPts val="0"/>
              </a:spcBef>
              <a:spcAft>
                <a:spcPts val="0"/>
              </a:spcAft>
              <a:buNone/>
            </a:pPr>
            <a:r>
              <a:rPr b="1" lang="en-ZA" sz="2400">
                <a:solidFill>
                  <a:srgbClr val="FAFAFA"/>
                </a:solidFill>
                <a:highlight>
                  <a:srgbClr val="9D97F0"/>
                </a:highlight>
                <a:latin typeface="Open Sans"/>
                <a:ea typeface="Open Sans"/>
                <a:cs typeface="Open Sans"/>
                <a:sym typeface="Open Sans"/>
              </a:rPr>
              <a:t>Go to Excel spreadsheet for the exercise on the maximum implementation potential, its refinement and an explanation of how to calculate GHG impacts</a:t>
            </a:r>
            <a:endParaRPr b="1" sz="2400">
              <a:solidFill>
                <a:srgbClr val="FAFAFA"/>
              </a:solidFill>
              <a:highlight>
                <a:srgbClr val="9D97F0"/>
              </a:highlight>
              <a:latin typeface="Open Sans"/>
              <a:ea typeface="Open Sans"/>
              <a:cs typeface="Open Sans"/>
              <a:sym typeface="Open Sans"/>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1" name="Shape 361"/>
        <p:cNvGrpSpPr/>
        <p:nvPr/>
      </p:nvGrpSpPr>
      <p:grpSpPr>
        <a:xfrm>
          <a:off x="0" y="0"/>
          <a:ext cx="0" cy="0"/>
          <a:chOff x="0" y="0"/>
          <a:chExt cx="0" cy="0"/>
        </a:xfrm>
      </p:grpSpPr>
      <p:sp>
        <p:nvSpPr>
          <p:cNvPr id="362" name="Google Shape;362;p35">
            <a:hlinkClick action="ppaction://hlinksldjump" r:id="rId3"/>
          </p:cNvPr>
          <p:cNvSpPr/>
          <p:nvPr/>
        </p:nvSpPr>
        <p:spPr>
          <a:xfrm>
            <a:off x="521100" y="2256425"/>
            <a:ext cx="1983000" cy="1536900"/>
          </a:xfrm>
          <a:prstGeom prst="roundRect">
            <a:avLst>
              <a:gd fmla="val 16667" name="adj"/>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ZA" sz="1000">
                <a:solidFill>
                  <a:schemeClr val="dk2"/>
                </a:solidFill>
                <a:latin typeface="Open Sans"/>
                <a:ea typeface="Open Sans"/>
                <a:cs typeface="Open Sans"/>
                <a:sym typeface="Open Sans"/>
              </a:rPr>
              <a:t>Determine the baseline</a:t>
            </a:r>
            <a:endParaRPr sz="1000">
              <a:solidFill>
                <a:schemeClr val="dk2"/>
              </a:solidFill>
              <a:latin typeface="Open Sans"/>
              <a:ea typeface="Open Sans"/>
              <a:cs typeface="Open Sans"/>
              <a:sym typeface="Open Sans"/>
            </a:endParaRPr>
          </a:p>
          <a:p>
            <a:pPr indent="0" lvl="0" marL="0" marR="0" rtl="0" algn="ctr">
              <a:spcBef>
                <a:spcPts val="0"/>
              </a:spcBef>
              <a:spcAft>
                <a:spcPts val="0"/>
              </a:spcAft>
              <a:buNone/>
            </a:pPr>
            <a:r>
              <a:rPr lang="en-ZA" sz="1000">
                <a:solidFill>
                  <a:schemeClr val="dk2"/>
                </a:solidFill>
                <a:latin typeface="Open Sans"/>
                <a:ea typeface="Open Sans"/>
                <a:cs typeface="Open Sans"/>
                <a:sym typeface="Open Sans"/>
              </a:rPr>
              <a:t>scenario</a:t>
            </a:r>
            <a:endParaRPr sz="1000">
              <a:solidFill>
                <a:schemeClr val="dk2"/>
              </a:solidFill>
              <a:latin typeface="Open Sans"/>
              <a:ea typeface="Open Sans"/>
              <a:cs typeface="Open Sans"/>
              <a:sym typeface="Open Sans"/>
            </a:endParaRPr>
          </a:p>
          <a:p>
            <a:pPr indent="0" lvl="0" marL="0" marR="0" rtl="0" algn="ctr">
              <a:spcBef>
                <a:spcPts val="0"/>
              </a:spcBef>
              <a:spcAft>
                <a:spcPts val="0"/>
              </a:spcAft>
              <a:buNone/>
            </a:pPr>
            <a:r>
              <a:rPr lang="en-ZA" sz="1000">
                <a:solidFill>
                  <a:schemeClr val="dk2"/>
                </a:solidFill>
                <a:latin typeface="Open Sans"/>
                <a:ea typeface="Open Sans"/>
                <a:cs typeface="Open Sans"/>
                <a:sym typeface="Open Sans"/>
              </a:rPr>
              <a:t>(Section 7.1)</a:t>
            </a:r>
            <a:endParaRPr sz="1000">
              <a:solidFill>
                <a:schemeClr val="dk2"/>
              </a:solidFill>
              <a:latin typeface="Open Sans"/>
              <a:ea typeface="Open Sans"/>
              <a:cs typeface="Open Sans"/>
              <a:sym typeface="Open Sans"/>
            </a:endParaRPr>
          </a:p>
        </p:txBody>
      </p:sp>
      <p:sp>
        <p:nvSpPr>
          <p:cNvPr id="363" name="Google Shape;363;p35">
            <a:hlinkClick action="ppaction://hlinksldjump" r:id="rId4"/>
          </p:cNvPr>
          <p:cNvSpPr/>
          <p:nvPr/>
        </p:nvSpPr>
        <p:spPr>
          <a:xfrm>
            <a:off x="2908337" y="2256425"/>
            <a:ext cx="1983000" cy="1536900"/>
          </a:xfrm>
          <a:prstGeom prst="roundRect">
            <a:avLst>
              <a:gd fmla="val 16667" name="adj"/>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ZA" sz="1000">
                <a:solidFill>
                  <a:schemeClr val="dk2"/>
                </a:solidFill>
                <a:latin typeface="Open Sans"/>
                <a:ea typeface="Open Sans"/>
                <a:cs typeface="Open Sans"/>
                <a:sym typeface="Open Sans"/>
              </a:rPr>
              <a:t>Estimate the baseline emissions</a:t>
            </a:r>
            <a:endParaRPr sz="1000">
              <a:solidFill>
                <a:schemeClr val="dk2"/>
              </a:solidFill>
              <a:latin typeface="Open Sans"/>
              <a:ea typeface="Open Sans"/>
              <a:cs typeface="Open Sans"/>
              <a:sym typeface="Open Sans"/>
            </a:endParaRPr>
          </a:p>
          <a:p>
            <a:pPr indent="0" lvl="0" marL="0" marR="0" rtl="0" algn="ctr">
              <a:spcBef>
                <a:spcPts val="0"/>
              </a:spcBef>
              <a:spcAft>
                <a:spcPts val="0"/>
              </a:spcAft>
              <a:buNone/>
            </a:pPr>
            <a:r>
              <a:rPr lang="en-ZA" sz="1000">
                <a:solidFill>
                  <a:schemeClr val="dk2"/>
                </a:solidFill>
                <a:latin typeface="Open Sans"/>
                <a:ea typeface="Open Sans"/>
                <a:cs typeface="Open Sans"/>
                <a:sym typeface="Open Sans"/>
              </a:rPr>
              <a:t>(Section 7.2)</a:t>
            </a:r>
            <a:endParaRPr sz="1000">
              <a:solidFill>
                <a:schemeClr val="dk2"/>
              </a:solidFill>
              <a:latin typeface="Open Sans"/>
              <a:ea typeface="Open Sans"/>
              <a:cs typeface="Open Sans"/>
              <a:sym typeface="Open Sans"/>
            </a:endParaRPr>
          </a:p>
        </p:txBody>
      </p:sp>
      <p:sp>
        <p:nvSpPr>
          <p:cNvPr id="364" name="Google Shape;364;p35"/>
          <p:cNvSpPr txBox="1"/>
          <p:nvPr/>
        </p:nvSpPr>
        <p:spPr>
          <a:xfrm>
            <a:off x="448230" y="1310060"/>
            <a:ext cx="7993500" cy="5850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ZA" sz="1600">
                <a:solidFill>
                  <a:srgbClr val="223F60"/>
                </a:solidFill>
                <a:latin typeface="Open Sans"/>
                <a:ea typeface="Open Sans"/>
                <a:cs typeface="Open Sans"/>
                <a:sym typeface="Open Sans"/>
              </a:rPr>
              <a:t>The </a:t>
            </a:r>
            <a:r>
              <a:rPr b="1" lang="en-ZA" sz="1600">
                <a:solidFill>
                  <a:srgbClr val="223F60"/>
                </a:solidFill>
                <a:latin typeface="Open Sans"/>
                <a:ea typeface="Open Sans"/>
                <a:cs typeface="Open Sans"/>
                <a:sym typeface="Open Sans"/>
              </a:rPr>
              <a:t>baseline scenario </a:t>
            </a:r>
            <a:r>
              <a:rPr lang="en-ZA" sz="1600">
                <a:solidFill>
                  <a:srgbClr val="223F60"/>
                </a:solidFill>
                <a:latin typeface="Open Sans"/>
                <a:ea typeface="Open Sans"/>
                <a:cs typeface="Open Sans"/>
                <a:sym typeface="Open Sans"/>
              </a:rPr>
              <a:t>represents what would have happened in the absence of the policy intervention. </a:t>
            </a:r>
            <a:endParaRPr sz="1600">
              <a:latin typeface="Open Sans"/>
              <a:ea typeface="Open Sans"/>
              <a:cs typeface="Open Sans"/>
              <a:sym typeface="Open Sans"/>
            </a:endParaRPr>
          </a:p>
        </p:txBody>
      </p:sp>
      <p:sp>
        <p:nvSpPr>
          <p:cNvPr id="365" name="Google Shape;365;p35"/>
          <p:cNvSpPr txBox="1"/>
          <p:nvPr>
            <p:ph type="title"/>
          </p:nvPr>
        </p:nvSpPr>
        <p:spPr>
          <a:xfrm>
            <a:off x="311700" y="2164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ZA"/>
              <a:t>Chapter 7. Estimating the baseline scenario and emissions </a:t>
            </a:r>
            <a:endParaRPr/>
          </a:p>
        </p:txBody>
      </p:sp>
      <p:cxnSp>
        <p:nvCxnSpPr>
          <p:cNvPr id="366" name="Google Shape;366;p35"/>
          <p:cNvCxnSpPr>
            <a:stCxn id="362" idx="3"/>
            <a:endCxn id="363" idx="1"/>
          </p:cNvCxnSpPr>
          <p:nvPr/>
        </p:nvCxnSpPr>
        <p:spPr>
          <a:xfrm>
            <a:off x="2504100" y="3024875"/>
            <a:ext cx="404100" cy="0"/>
          </a:xfrm>
          <a:prstGeom prst="straightConnector1">
            <a:avLst/>
          </a:prstGeom>
          <a:noFill/>
          <a:ln cap="flat" cmpd="sng" w="9525">
            <a:solidFill>
              <a:schemeClr val="dk2"/>
            </a:solidFill>
            <a:prstDash val="solid"/>
            <a:round/>
            <a:headEnd len="med" w="med" type="none"/>
            <a:tailEnd len="med" w="med" type="triangle"/>
          </a:ln>
        </p:spPr>
      </p:cxnSp>
    </p:spTree>
  </p:cSld>
  <p:clrMapOvr>
    <a:masterClrMapping/>
  </p:clrMapOvr>
</p:sld>
</file>

<file path=ppt/slides/slide6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98" name="Shape 1798"/>
        <p:cNvGrpSpPr/>
        <p:nvPr/>
      </p:nvGrpSpPr>
      <p:grpSpPr>
        <a:xfrm>
          <a:off x="0" y="0"/>
          <a:ext cx="0" cy="0"/>
          <a:chOff x="0" y="0"/>
          <a:chExt cx="0" cy="0"/>
        </a:xfrm>
      </p:grpSpPr>
      <p:sp>
        <p:nvSpPr>
          <p:cNvPr id="1799" name="Google Shape;1799;p89"/>
          <p:cNvSpPr txBox="1"/>
          <p:nvPr/>
        </p:nvSpPr>
        <p:spPr>
          <a:xfrm>
            <a:off x="311700" y="216425"/>
            <a:ext cx="8520600" cy="572700"/>
          </a:xfrm>
          <a:prstGeom prst="rect">
            <a:avLst/>
          </a:prstGeom>
          <a:noFill/>
          <a:ln>
            <a:noFill/>
          </a:ln>
        </p:spPr>
        <p:txBody>
          <a:bodyPr anchorCtr="0" anchor="t" bIns="91425" lIns="91425" spcFirstLastPara="1" rIns="91425" wrap="square" tIns="91425">
            <a:normAutofit/>
          </a:bodyPr>
          <a:lstStyle/>
          <a:p>
            <a:pPr indent="0" lvl="0" marL="0" rtl="0" algn="l">
              <a:spcBef>
                <a:spcPts val="0"/>
              </a:spcBef>
              <a:spcAft>
                <a:spcPts val="0"/>
              </a:spcAft>
              <a:buNone/>
            </a:pPr>
            <a:r>
              <a:rPr b="1" lang="en-ZA" sz="2200">
                <a:solidFill>
                  <a:srgbClr val="9D97F0"/>
                </a:solidFill>
                <a:latin typeface="Open Sans"/>
                <a:ea typeface="Open Sans"/>
                <a:cs typeface="Open Sans"/>
                <a:sym typeface="Open Sans"/>
              </a:rPr>
              <a:t>Part II: Analysis map</a:t>
            </a:r>
            <a:endParaRPr b="1" sz="2200">
              <a:solidFill>
                <a:srgbClr val="9D97F0"/>
              </a:solidFill>
              <a:latin typeface="Open Sans"/>
              <a:ea typeface="Open Sans"/>
              <a:cs typeface="Open Sans"/>
              <a:sym typeface="Open Sans"/>
            </a:endParaRPr>
          </a:p>
        </p:txBody>
      </p:sp>
      <p:sp>
        <p:nvSpPr>
          <p:cNvPr id="1800" name="Google Shape;1800;p89"/>
          <p:cNvSpPr txBox="1"/>
          <p:nvPr/>
        </p:nvSpPr>
        <p:spPr>
          <a:xfrm>
            <a:off x="311700" y="757500"/>
            <a:ext cx="6735600" cy="750600"/>
          </a:xfrm>
          <a:prstGeom prst="rect">
            <a:avLst/>
          </a:prstGeom>
          <a:noFill/>
          <a:ln>
            <a:noFill/>
          </a:ln>
        </p:spPr>
        <p:txBody>
          <a:bodyPr anchorCtr="0" anchor="t" bIns="45700" lIns="91425" spcFirstLastPara="1" rIns="91425" wrap="square" tIns="45700">
            <a:normAutofit/>
          </a:bodyPr>
          <a:lstStyle/>
          <a:p>
            <a:pPr indent="0" lvl="0" marL="0" marR="0" rtl="0" algn="l">
              <a:lnSpc>
                <a:spcPct val="120000"/>
              </a:lnSpc>
              <a:spcBef>
                <a:spcPts val="0"/>
              </a:spcBef>
              <a:spcAft>
                <a:spcPts val="0"/>
              </a:spcAft>
              <a:buNone/>
            </a:pPr>
            <a:r>
              <a:rPr lang="en-ZA" sz="1800">
                <a:solidFill>
                  <a:srgbClr val="000A3A"/>
                </a:solidFill>
                <a:latin typeface="Open Sans"/>
                <a:ea typeface="Open Sans"/>
                <a:cs typeface="Open Sans"/>
                <a:sym typeface="Open Sans"/>
              </a:rPr>
              <a:t>PART III: Assessing impacts</a:t>
            </a:r>
            <a:endParaRPr sz="1800">
              <a:solidFill>
                <a:srgbClr val="000A3A"/>
              </a:solidFill>
              <a:latin typeface="Open Sans"/>
              <a:ea typeface="Open Sans"/>
              <a:cs typeface="Open Sans"/>
              <a:sym typeface="Open Sans"/>
            </a:endParaRPr>
          </a:p>
        </p:txBody>
      </p:sp>
      <p:sp>
        <p:nvSpPr>
          <p:cNvPr id="1801" name="Google Shape;1801;p89"/>
          <p:cNvSpPr/>
          <p:nvPr/>
        </p:nvSpPr>
        <p:spPr>
          <a:xfrm>
            <a:off x="2901275" y="1369900"/>
            <a:ext cx="3476100" cy="3650700"/>
          </a:xfrm>
          <a:prstGeom prst="rect">
            <a:avLst/>
          </a:prstGeom>
          <a:solidFill>
            <a:srgbClr val="A5A5A5"/>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02" name="Google Shape;1802;p89"/>
          <p:cNvSpPr/>
          <p:nvPr/>
        </p:nvSpPr>
        <p:spPr>
          <a:xfrm>
            <a:off x="3027500" y="2200350"/>
            <a:ext cx="1011000" cy="2712900"/>
          </a:xfrm>
          <a:prstGeom prst="rect">
            <a:avLst/>
          </a:prstGeom>
          <a:solidFill>
            <a:schemeClr val="lt2"/>
          </a:solidFill>
          <a:ln cap="flat" cmpd="sng" w="9525">
            <a:solidFill>
              <a:srgbClr val="595959"/>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03" name="Google Shape;1803;p89"/>
          <p:cNvSpPr/>
          <p:nvPr/>
        </p:nvSpPr>
        <p:spPr>
          <a:xfrm>
            <a:off x="4140850" y="2200350"/>
            <a:ext cx="1042200" cy="2712900"/>
          </a:xfrm>
          <a:prstGeom prst="rect">
            <a:avLst/>
          </a:prstGeom>
          <a:solidFill>
            <a:schemeClr val="lt2"/>
          </a:solidFill>
          <a:ln cap="flat" cmpd="sng" w="9525">
            <a:solidFill>
              <a:srgbClr val="595959"/>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04" name="Google Shape;1804;p89"/>
          <p:cNvSpPr/>
          <p:nvPr/>
        </p:nvSpPr>
        <p:spPr>
          <a:xfrm>
            <a:off x="5254217" y="2200350"/>
            <a:ext cx="1011000" cy="2712900"/>
          </a:xfrm>
          <a:prstGeom prst="rect">
            <a:avLst/>
          </a:prstGeom>
          <a:solidFill>
            <a:schemeClr val="lt2"/>
          </a:solidFill>
          <a:ln cap="flat" cmpd="sng" w="9525">
            <a:solidFill>
              <a:srgbClr val="595959"/>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05" name="Google Shape;1805;p89"/>
          <p:cNvSpPr txBox="1"/>
          <p:nvPr/>
        </p:nvSpPr>
        <p:spPr>
          <a:xfrm>
            <a:off x="2955550" y="1508100"/>
            <a:ext cx="2688300" cy="572700"/>
          </a:xfrm>
          <a:prstGeom prst="rect">
            <a:avLst/>
          </a:prstGeom>
          <a:solidFill>
            <a:srgbClr val="A5A5A5"/>
          </a:solidFill>
          <a:ln>
            <a:noFill/>
          </a:ln>
        </p:spPr>
        <p:txBody>
          <a:bodyPr anchorCtr="0" anchor="t" bIns="45700" lIns="91425" spcFirstLastPara="1" rIns="91425" wrap="square" tIns="45700">
            <a:normAutofit/>
          </a:bodyPr>
          <a:lstStyle/>
          <a:p>
            <a:pPr indent="0" lvl="0" marL="0" marR="0" rtl="0" algn="l">
              <a:lnSpc>
                <a:spcPct val="120000"/>
              </a:lnSpc>
              <a:spcBef>
                <a:spcPts val="0"/>
              </a:spcBef>
              <a:spcAft>
                <a:spcPts val="0"/>
              </a:spcAft>
              <a:buNone/>
            </a:pPr>
            <a:r>
              <a:rPr b="1" lang="en-ZA" sz="1200">
                <a:solidFill>
                  <a:schemeClr val="lt1"/>
                </a:solidFill>
                <a:latin typeface="Open Sans"/>
                <a:ea typeface="Open Sans"/>
                <a:cs typeface="Open Sans"/>
                <a:sym typeface="Open Sans"/>
              </a:rPr>
              <a:t>CHAPTER 8: </a:t>
            </a:r>
            <a:r>
              <a:rPr lang="en-ZA" sz="1200">
                <a:solidFill>
                  <a:schemeClr val="lt1"/>
                </a:solidFill>
                <a:latin typeface="Open Sans"/>
                <a:ea typeface="Open Sans"/>
                <a:cs typeface="Open Sans"/>
                <a:sym typeface="Open Sans"/>
              </a:rPr>
              <a:t>Estimate GHG </a:t>
            </a:r>
            <a:br>
              <a:rPr lang="en-ZA" sz="1200">
                <a:solidFill>
                  <a:schemeClr val="lt1"/>
                </a:solidFill>
                <a:latin typeface="Open Sans"/>
                <a:ea typeface="Open Sans"/>
                <a:cs typeface="Open Sans"/>
                <a:sym typeface="Open Sans"/>
              </a:rPr>
            </a:br>
            <a:r>
              <a:rPr lang="en-ZA" sz="1200">
                <a:solidFill>
                  <a:schemeClr val="lt1"/>
                </a:solidFill>
                <a:latin typeface="Open Sans"/>
                <a:ea typeface="Open Sans"/>
                <a:cs typeface="Open Sans"/>
                <a:sym typeface="Open Sans"/>
              </a:rPr>
              <a:t>impacts ex-ante</a:t>
            </a:r>
            <a:endParaRPr sz="1200">
              <a:solidFill>
                <a:schemeClr val="lt1"/>
              </a:solidFill>
              <a:latin typeface="Open Sans"/>
              <a:ea typeface="Open Sans"/>
              <a:cs typeface="Open Sans"/>
              <a:sym typeface="Open Sans"/>
            </a:endParaRPr>
          </a:p>
        </p:txBody>
      </p:sp>
      <p:sp>
        <p:nvSpPr>
          <p:cNvPr id="1806" name="Google Shape;1806;p89"/>
          <p:cNvSpPr/>
          <p:nvPr/>
        </p:nvSpPr>
        <p:spPr>
          <a:xfrm>
            <a:off x="3991570" y="2964020"/>
            <a:ext cx="196200" cy="186600"/>
          </a:xfrm>
          <a:prstGeom prst="rightArrow">
            <a:avLst>
              <a:gd fmla="val 50000" name="adj1"/>
              <a:gd fmla="val 50000" name="adj2"/>
            </a:avLst>
          </a:prstGeom>
          <a:solidFill>
            <a:srgbClr val="FF8E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Arial"/>
              <a:ea typeface="Arial"/>
              <a:cs typeface="Arial"/>
              <a:sym typeface="Arial"/>
            </a:endParaRPr>
          </a:p>
        </p:txBody>
      </p:sp>
      <p:sp>
        <p:nvSpPr>
          <p:cNvPr id="1807" name="Google Shape;1807;p89"/>
          <p:cNvSpPr/>
          <p:nvPr/>
        </p:nvSpPr>
        <p:spPr>
          <a:xfrm>
            <a:off x="5134570" y="2964020"/>
            <a:ext cx="196200" cy="186600"/>
          </a:xfrm>
          <a:prstGeom prst="rightArrow">
            <a:avLst>
              <a:gd fmla="val 50000" name="adj1"/>
              <a:gd fmla="val 50000" name="adj2"/>
            </a:avLst>
          </a:prstGeom>
          <a:solidFill>
            <a:srgbClr val="FF8E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Arial"/>
              <a:ea typeface="Arial"/>
              <a:cs typeface="Arial"/>
              <a:sym typeface="Arial"/>
            </a:endParaRPr>
          </a:p>
        </p:txBody>
      </p:sp>
      <p:sp>
        <p:nvSpPr>
          <p:cNvPr id="1808" name="Google Shape;1808;p89"/>
          <p:cNvSpPr/>
          <p:nvPr/>
        </p:nvSpPr>
        <p:spPr>
          <a:xfrm>
            <a:off x="6227429" y="1687129"/>
            <a:ext cx="351300" cy="334200"/>
          </a:xfrm>
          <a:prstGeom prst="rightArrow">
            <a:avLst>
              <a:gd fmla="val 50000" name="adj1"/>
              <a:gd fmla="val 50000" name="adj2"/>
            </a:avLst>
          </a:prstGeom>
          <a:solidFill>
            <a:schemeClr val="accent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Arial"/>
              <a:ea typeface="Arial"/>
              <a:cs typeface="Arial"/>
              <a:sym typeface="Arial"/>
            </a:endParaRPr>
          </a:p>
        </p:txBody>
      </p:sp>
      <p:sp>
        <p:nvSpPr>
          <p:cNvPr id="1809" name="Google Shape;1809;p89"/>
          <p:cNvSpPr txBox="1"/>
          <p:nvPr/>
        </p:nvSpPr>
        <p:spPr>
          <a:xfrm>
            <a:off x="3045175" y="2288275"/>
            <a:ext cx="993300" cy="845700"/>
          </a:xfrm>
          <a:prstGeom prst="rect">
            <a:avLst/>
          </a:prstGeom>
          <a:noFill/>
          <a:ln>
            <a:noFill/>
          </a:ln>
        </p:spPr>
        <p:txBody>
          <a:bodyPr anchorCtr="0" anchor="t" bIns="45700" lIns="91425" spcFirstLastPara="1" rIns="91425" wrap="square" tIns="45700">
            <a:normAutofit/>
          </a:bodyPr>
          <a:lstStyle/>
          <a:p>
            <a:pPr indent="0" lvl="0" marL="0" marR="0" rtl="0" algn="l">
              <a:lnSpc>
                <a:spcPct val="120000"/>
              </a:lnSpc>
              <a:spcBef>
                <a:spcPts val="0"/>
              </a:spcBef>
              <a:spcAft>
                <a:spcPts val="0"/>
              </a:spcAft>
              <a:buNone/>
            </a:pPr>
            <a:r>
              <a:rPr lang="en-ZA" sz="800">
                <a:solidFill>
                  <a:srgbClr val="000A3A"/>
                </a:solidFill>
                <a:latin typeface="Open Sans"/>
                <a:ea typeface="Open Sans"/>
                <a:cs typeface="Open Sans"/>
                <a:sym typeface="Open Sans"/>
              </a:rPr>
              <a:t>Estimate the maximum implementation potential</a:t>
            </a:r>
            <a:endParaRPr sz="800">
              <a:solidFill>
                <a:srgbClr val="000A3A"/>
              </a:solidFill>
              <a:latin typeface="Open Sans"/>
              <a:ea typeface="Open Sans"/>
              <a:cs typeface="Open Sans"/>
              <a:sym typeface="Open Sans"/>
            </a:endParaRPr>
          </a:p>
        </p:txBody>
      </p:sp>
      <p:sp>
        <p:nvSpPr>
          <p:cNvPr id="1810" name="Google Shape;1810;p89"/>
          <p:cNvSpPr txBox="1"/>
          <p:nvPr/>
        </p:nvSpPr>
        <p:spPr>
          <a:xfrm>
            <a:off x="5254200" y="2329675"/>
            <a:ext cx="993300" cy="572700"/>
          </a:xfrm>
          <a:prstGeom prst="rect">
            <a:avLst/>
          </a:prstGeom>
          <a:noFill/>
          <a:ln>
            <a:noFill/>
          </a:ln>
        </p:spPr>
        <p:txBody>
          <a:bodyPr anchorCtr="0" anchor="t" bIns="45700" lIns="91425" spcFirstLastPara="1" rIns="91425" wrap="square" tIns="45700">
            <a:normAutofit/>
          </a:bodyPr>
          <a:lstStyle/>
          <a:p>
            <a:pPr indent="0" lvl="0" marL="0" marR="0" rtl="0" algn="l">
              <a:lnSpc>
                <a:spcPct val="120000"/>
              </a:lnSpc>
              <a:spcBef>
                <a:spcPts val="0"/>
              </a:spcBef>
              <a:spcAft>
                <a:spcPts val="0"/>
              </a:spcAft>
              <a:buNone/>
            </a:pPr>
            <a:r>
              <a:rPr lang="en-ZA" sz="800">
                <a:solidFill>
                  <a:srgbClr val="000A3A"/>
                </a:solidFill>
                <a:latin typeface="Open Sans"/>
                <a:ea typeface="Open Sans"/>
                <a:cs typeface="Open Sans"/>
                <a:sym typeface="Open Sans"/>
              </a:rPr>
              <a:t>Estimate the GHG impact on the policy</a:t>
            </a:r>
            <a:endParaRPr sz="800">
              <a:solidFill>
                <a:srgbClr val="000A3A"/>
              </a:solidFill>
              <a:latin typeface="Open Sans"/>
              <a:ea typeface="Open Sans"/>
              <a:cs typeface="Open Sans"/>
              <a:sym typeface="Open Sans"/>
            </a:endParaRPr>
          </a:p>
        </p:txBody>
      </p:sp>
      <p:sp>
        <p:nvSpPr>
          <p:cNvPr id="1811" name="Google Shape;1811;p89"/>
          <p:cNvSpPr txBox="1"/>
          <p:nvPr/>
        </p:nvSpPr>
        <p:spPr>
          <a:xfrm>
            <a:off x="4187400" y="2329675"/>
            <a:ext cx="993300" cy="634200"/>
          </a:xfrm>
          <a:prstGeom prst="rect">
            <a:avLst/>
          </a:prstGeom>
          <a:solidFill>
            <a:schemeClr val="lt2"/>
          </a:solidFill>
          <a:ln>
            <a:noFill/>
          </a:ln>
        </p:spPr>
        <p:txBody>
          <a:bodyPr anchorCtr="0" anchor="t" bIns="45700" lIns="91425" spcFirstLastPara="1" rIns="91425" wrap="square" tIns="45700">
            <a:normAutofit lnSpcReduction="10000"/>
          </a:bodyPr>
          <a:lstStyle/>
          <a:p>
            <a:pPr indent="0" lvl="0" marL="0" marR="0" rtl="0" algn="l">
              <a:lnSpc>
                <a:spcPct val="120000"/>
              </a:lnSpc>
              <a:spcBef>
                <a:spcPts val="0"/>
              </a:spcBef>
              <a:spcAft>
                <a:spcPts val="0"/>
              </a:spcAft>
              <a:buNone/>
            </a:pPr>
            <a:r>
              <a:rPr lang="en-ZA" sz="800">
                <a:solidFill>
                  <a:srgbClr val="000A3A"/>
                </a:solidFill>
                <a:latin typeface="Open Sans"/>
                <a:ea typeface="Open Sans"/>
                <a:cs typeface="Open Sans"/>
                <a:sym typeface="Open Sans"/>
              </a:rPr>
              <a:t>Refine the maximum implementation potential</a:t>
            </a:r>
            <a:endParaRPr sz="800">
              <a:solidFill>
                <a:srgbClr val="000A3A"/>
              </a:solidFill>
              <a:latin typeface="Open Sans"/>
              <a:ea typeface="Open Sans"/>
              <a:cs typeface="Open Sans"/>
              <a:sym typeface="Open Sans"/>
            </a:endParaRPr>
          </a:p>
        </p:txBody>
      </p:sp>
      <p:sp>
        <p:nvSpPr>
          <p:cNvPr id="1812" name="Google Shape;1812;p89"/>
          <p:cNvSpPr txBox="1"/>
          <p:nvPr/>
        </p:nvSpPr>
        <p:spPr>
          <a:xfrm>
            <a:off x="4198600" y="4293437"/>
            <a:ext cx="895500" cy="471300"/>
          </a:xfrm>
          <a:prstGeom prst="rect">
            <a:avLst/>
          </a:prstGeom>
          <a:solidFill>
            <a:schemeClr val="lt1"/>
          </a:solidFill>
          <a:ln>
            <a:noFill/>
          </a:ln>
        </p:spPr>
        <p:txBody>
          <a:bodyPr anchorCtr="0" anchor="t" bIns="45700" lIns="91425" spcFirstLastPara="1" rIns="91425" wrap="square" tIns="45700">
            <a:normAutofit lnSpcReduction="10000"/>
          </a:bodyPr>
          <a:lstStyle/>
          <a:p>
            <a:pPr indent="0" lvl="0" marL="0" marR="0" rtl="0" algn="ctr">
              <a:lnSpc>
                <a:spcPct val="120000"/>
              </a:lnSpc>
              <a:spcBef>
                <a:spcPts val="0"/>
              </a:spcBef>
              <a:spcAft>
                <a:spcPts val="0"/>
              </a:spcAft>
              <a:buNone/>
            </a:pPr>
            <a:r>
              <a:rPr lang="en-ZA" sz="550">
                <a:solidFill>
                  <a:srgbClr val="000A3A"/>
                </a:solidFill>
                <a:latin typeface="Open Sans"/>
                <a:ea typeface="Open Sans"/>
                <a:cs typeface="Open Sans"/>
                <a:sym typeface="Open Sans"/>
              </a:rPr>
              <a:t>Refine the implementation potential based on other barriers</a:t>
            </a:r>
            <a:endParaRPr sz="550">
              <a:solidFill>
                <a:srgbClr val="000A3A"/>
              </a:solidFill>
              <a:latin typeface="Open Sans"/>
              <a:ea typeface="Open Sans"/>
              <a:cs typeface="Open Sans"/>
              <a:sym typeface="Open Sans"/>
            </a:endParaRPr>
          </a:p>
        </p:txBody>
      </p:sp>
      <p:sp>
        <p:nvSpPr>
          <p:cNvPr id="1813" name="Google Shape;1813;p89"/>
          <p:cNvSpPr txBox="1"/>
          <p:nvPr/>
        </p:nvSpPr>
        <p:spPr>
          <a:xfrm>
            <a:off x="4350494" y="4824020"/>
            <a:ext cx="613200" cy="157500"/>
          </a:xfrm>
          <a:prstGeom prst="rect">
            <a:avLst/>
          </a:prstGeom>
          <a:solidFill>
            <a:srgbClr val="09294E"/>
          </a:solidFill>
          <a:ln cap="flat" cmpd="sng" w="12700">
            <a:solidFill>
              <a:srgbClr val="BFBFB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90000"/>
              </a:lnSpc>
              <a:spcBef>
                <a:spcPts val="0"/>
              </a:spcBef>
              <a:spcAft>
                <a:spcPts val="0"/>
              </a:spcAft>
              <a:buClr>
                <a:srgbClr val="FFFFFF"/>
              </a:buClr>
              <a:buSzPts val="800"/>
              <a:buFont typeface="Arial"/>
              <a:buNone/>
            </a:pPr>
            <a:r>
              <a:rPr lang="en-ZA" sz="800">
                <a:solidFill>
                  <a:srgbClr val="FFFFFF"/>
                </a:solidFill>
                <a:latin typeface="Open Sans"/>
                <a:ea typeface="Open Sans"/>
                <a:cs typeface="Open Sans"/>
                <a:sym typeface="Open Sans"/>
              </a:rPr>
              <a:t>Exercise</a:t>
            </a:r>
            <a:endParaRPr>
              <a:latin typeface="Open Sans"/>
              <a:ea typeface="Open Sans"/>
              <a:cs typeface="Open Sans"/>
              <a:sym typeface="Open Sans"/>
            </a:endParaRPr>
          </a:p>
        </p:txBody>
      </p:sp>
      <p:cxnSp>
        <p:nvCxnSpPr>
          <p:cNvPr id="1814" name="Google Shape;1814;p89"/>
          <p:cNvCxnSpPr>
            <a:stCxn id="1815" idx="0"/>
            <a:endCxn id="1816" idx="0"/>
          </p:cNvCxnSpPr>
          <p:nvPr/>
        </p:nvCxnSpPr>
        <p:spPr>
          <a:xfrm>
            <a:off x="4661175" y="2964025"/>
            <a:ext cx="0" cy="732600"/>
          </a:xfrm>
          <a:prstGeom prst="straightConnector1">
            <a:avLst/>
          </a:prstGeom>
          <a:noFill/>
          <a:ln cap="flat" cmpd="sng" w="9525">
            <a:solidFill>
              <a:schemeClr val="dk2"/>
            </a:solidFill>
            <a:prstDash val="solid"/>
            <a:round/>
            <a:headEnd len="med" w="med" type="none"/>
            <a:tailEnd len="med" w="med" type="triangle"/>
          </a:ln>
        </p:spPr>
      </p:cxnSp>
      <p:sp>
        <p:nvSpPr>
          <p:cNvPr id="1815" name="Google Shape;1815;p89"/>
          <p:cNvSpPr txBox="1"/>
          <p:nvPr/>
        </p:nvSpPr>
        <p:spPr>
          <a:xfrm>
            <a:off x="4213425" y="2964025"/>
            <a:ext cx="895500" cy="634200"/>
          </a:xfrm>
          <a:prstGeom prst="rect">
            <a:avLst/>
          </a:prstGeom>
          <a:solidFill>
            <a:schemeClr val="lt1"/>
          </a:solidFill>
          <a:ln>
            <a:noFill/>
          </a:ln>
        </p:spPr>
        <p:txBody>
          <a:bodyPr anchorCtr="0" anchor="t" bIns="45700" lIns="91425" spcFirstLastPara="1" rIns="91425" wrap="square" tIns="45700">
            <a:normAutofit lnSpcReduction="20000"/>
          </a:bodyPr>
          <a:lstStyle/>
          <a:p>
            <a:pPr indent="0" lvl="0" marL="0" marR="0" rtl="0" algn="ctr">
              <a:lnSpc>
                <a:spcPct val="120000"/>
              </a:lnSpc>
              <a:spcBef>
                <a:spcPts val="0"/>
              </a:spcBef>
              <a:spcAft>
                <a:spcPts val="0"/>
              </a:spcAft>
              <a:buNone/>
            </a:pPr>
            <a:r>
              <a:rPr lang="en-ZA" sz="550">
                <a:solidFill>
                  <a:srgbClr val="000A3A"/>
                </a:solidFill>
                <a:latin typeface="Open Sans"/>
                <a:ea typeface="Open Sans"/>
                <a:cs typeface="Open Sans"/>
                <a:sym typeface="Open Sans"/>
              </a:rPr>
              <a:t>Refine implementation potential based on policy design and national circumstances</a:t>
            </a:r>
            <a:endParaRPr sz="550">
              <a:solidFill>
                <a:srgbClr val="000A3A"/>
              </a:solidFill>
              <a:latin typeface="Open Sans"/>
              <a:ea typeface="Open Sans"/>
              <a:cs typeface="Open Sans"/>
              <a:sym typeface="Open Sans"/>
            </a:endParaRPr>
          </a:p>
        </p:txBody>
      </p:sp>
      <p:cxnSp>
        <p:nvCxnSpPr>
          <p:cNvPr id="1817" name="Google Shape;1817;p89"/>
          <p:cNvCxnSpPr>
            <a:stCxn id="1815" idx="2"/>
            <a:endCxn id="1812" idx="0"/>
          </p:cNvCxnSpPr>
          <p:nvPr/>
        </p:nvCxnSpPr>
        <p:spPr>
          <a:xfrm flipH="1">
            <a:off x="4646475" y="3598225"/>
            <a:ext cx="14700" cy="695100"/>
          </a:xfrm>
          <a:prstGeom prst="straightConnector1">
            <a:avLst/>
          </a:prstGeom>
          <a:noFill/>
          <a:ln cap="flat" cmpd="sng" w="9525">
            <a:solidFill>
              <a:schemeClr val="dk2"/>
            </a:solidFill>
            <a:prstDash val="solid"/>
            <a:round/>
            <a:headEnd len="med" w="med" type="none"/>
            <a:tailEnd len="med" w="med" type="triangle"/>
          </a:ln>
        </p:spPr>
      </p:cxnSp>
      <p:sp>
        <p:nvSpPr>
          <p:cNvPr id="1816" name="Google Shape;1816;p89"/>
          <p:cNvSpPr txBox="1"/>
          <p:nvPr/>
        </p:nvSpPr>
        <p:spPr>
          <a:xfrm>
            <a:off x="4213425" y="3696557"/>
            <a:ext cx="895500" cy="537600"/>
          </a:xfrm>
          <a:prstGeom prst="rect">
            <a:avLst/>
          </a:prstGeom>
          <a:solidFill>
            <a:schemeClr val="lt1"/>
          </a:solidFill>
          <a:ln>
            <a:noFill/>
          </a:ln>
        </p:spPr>
        <p:txBody>
          <a:bodyPr anchorCtr="0" anchor="t" bIns="45700" lIns="91425" spcFirstLastPara="1" rIns="91425" wrap="square" tIns="45700">
            <a:normAutofit/>
          </a:bodyPr>
          <a:lstStyle/>
          <a:p>
            <a:pPr indent="0" lvl="0" marL="0" marR="0" rtl="0" algn="ctr">
              <a:lnSpc>
                <a:spcPct val="120000"/>
              </a:lnSpc>
              <a:spcBef>
                <a:spcPts val="0"/>
              </a:spcBef>
              <a:spcAft>
                <a:spcPts val="0"/>
              </a:spcAft>
              <a:buNone/>
            </a:pPr>
            <a:r>
              <a:rPr lang="en-ZA" sz="550">
                <a:solidFill>
                  <a:srgbClr val="000A3A"/>
                </a:solidFill>
                <a:latin typeface="Open Sans"/>
                <a:ea typeface="Open Sans"/>
                <a:cs typeface="Open Sans"/>
                <a:sym typeface="Open Sans"/>
              </a:rPr>
              <a:t>Refine the implementation potential based on financial feasibility</a:t>
            </a:r>
            <a:endParaRPr sz="550">
              <a:solidFill>
                <a:srgbClr val="000A3A"/>
              </a:solidFill>
              <a:latin typeface="Open Sans"/>
              <a:ea typeface="Open Sans"/>
              <a:cs typeface="Open Sans"/>
              <a:sym typeface="Open Sans"/>
            </a:endParaRPr>
          </a:p>
        </p:txBody>
      </p:sp>
      <p:sp>
        <p:nvSpPr>
          <p:cNvPr id="1818" name="Google Shape;1818;p89"/>
          <p:cNvSpPr/>
          <p:nvPr/>
        </p:nvSpPr>
        <p:spPr>
          <a:xfrm>
            <a:off x="136050" y="1369900"/>
            <a:ext cx="2688300" cy="3650700"/>
          </a:xfrm>
          <a:prstGeom prst="rect">
            <a:avLst/>
          </a:prstGeom>
          <a:solidFill>
            <a:srgbClr val="A5A5A5"/>
          </a:solidFill>
          <a:ln cap="flat" cmpd="sng" w="9525">
            <a:solidFill>
              <a:srgbClr val="FAFAFA"/>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19" name="Google Shape;1819;p89"/>
          <p:cNvSpPr/>
          <p:nvPr/>
        </p:nvSpPr>
        <p:spPr>
          <a:xfrm>
            <a:off x="212250" y="2200350"/>
            <a:ext cx="993300" cy="2712900"/>
          </a:xfrm>
          <a:prstGeom prst="rect">
            <a:avLst/>
          </a:prstGeom>
          <a:solidFill>
            <a:schemeClr val="lt2"/>
          </a:solidFill>
          <a:ln cap="flat" cmpd="sng" w="9525">
            <a:solidFill>
              <a:srgbClr val="595959"/>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20" name="Google Shape;1820;p89"/>
          <p:cNvSpPr/>
          <p:nvPr/>
        </p:nvSpPr>
        <p:spPr>
          <a:xfrm>
            <a:off x="1340575" y="2200350"/>
            <a:ext cx="1371600" cy="2712900"/>
          </a:xfrm>
          <a:prstGeom prst="rect">
            <a:avLst/>
          </a:prstGeom>
          <a:solidFill>
            <a:schemeClr val="lt2"/>
          </a:solidFill>
          <a:ln cap="flat" cmpd="sng" w="9525">
            <a:solidFill>
              <a:srgbClr val="595959"/>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21" name="Google Shape;1821;p89"/>
          <p:cNvSpPr txBox="1"/>
          <p:nvPr/>
        </p:nvSpPr>
        <p:spPr>
          <a:xfrm>
            <a:off x="212250" y="2288275"/>
            <a:ext cx="993300" cy="845700"/>
          </a:xfrm>
          <a:prstGeom prst="rect">
            <a:avLst/>
          </a:prstGeom>
          <a:noFill/>
          <a:ln>
            <a:noFill/>
          </a:ln>
        </p:spPr>
        <p:txBody>
          <a:bodyPr anchorCtr="0" anchor="t" bIns="45700" lIns="91425" spcFirstLastPara="1" rIns="91425" wrap="square" tIns="45700">
            <a:normAutofit/>
          </a:bodyPr>
          <a:lstStyle/>
          <a:p>
            <a:pPr indent="0" lvl="0" marL="0" marR="0" rtl="0" algn="l">
              <a:lnSpc>
                <a:spcPct val="120000"/>
              </a:lnSpc>
              <a:spcBef>
                <a:spcPts val="0"/>
              </a:spcBef>
              <a:spcAft>
                <a:spcPts val="0"/>
              </a:spcAft>
              <a:buNone/>
            </a:pPr>
            <a:r>
              <a:rPr lang="en-ZA" sz="800">
                <a:solidFill>
                  <a:srgbClr val="000A3A"/>
                </a:solidFill>
                <a:latin typeface="Open Sans"/>
                <a:ea typeface="Open Sans"/>
                <a:cs typeface="Open Sans"/>
                <a:sym typeface="Open Sans"/>
              </a:rPr>
              <a:t>Determine the baseline scenario</a:t>
            </a:r>
            <a:endParaRPr sz="800">
              <a:solidFill>
                <a:srgbClr val="000A3A"/>
              </a:solidFill>
              <a:latin typeface="Open Sans"/>
              <a:ea typeface="Open Sans"/>
              <a:cs typeface="Open Sans"/>
              <a:sym typeface="Open Sans"/>
            </a:endParaRPr>
          </a:p>
        </p:txBody>
      </p:sp>
      <p:sp>
        <p:nvSpPr>
          <p:cNvPr id="1822" name="Google Shape;1822;p89"/>
          <p:cNvSpPr/>
          <p:nvPr/>
        </p:nvSpPr>
        <p:spPr>
          <a:xfrm>
            <a:off x="1144370" y="3046370"/>
            <a:ext cx="196200" cy="186600"/>
          </a:xfrm>
          <a:prstGeom prst="rightArrow">
            <a:avLst>
              <a:gd fmla="val 50000" name="adj1"/>
              <a:gd fmla="val 50000" name="adj2"/>
            </a:avLst>
          </a:prstGeom>
          <a:solidFill>
            <a:srgbClr val="FF8E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Arial"/>
              <a:ea typeface="Arial"/>
              <a:cs typeface="Arial"/>
              <a:sym typeface="Arial"/>
            </a:endParaRPr>
          </a:p>
        </p:txBody>
      </p:sp>
      <p:sp>
        <p:nvSpPr>
          <p:cNvPr id="1823" name="Google Shape;1823;p89"/>
          <p:cNvSpPr txBox="1"/>
          <p:nvPr/>
        </p:nvSpPr>
        <p:spPr>
          <a:xfrm>
            <a:off x="1367613" y="2280838"/>
            <a:ext cx="1371600" cy="471300"/>
          </a:xfrm>
          <a:prstGeom prst="rect">
            <a:avLst/>
          </a:prstGeom>
          <a:noFill/>
          <a:ln>
            <a:noFill/>
          </a:ln>
        </p:spPr>
        <p:txBody>
          <a:bodyPr anchorCtr="0" anchor="t" bIns="45700" lIns="91425" spcFirstLastPara="1" rIns="91425" wrap="square" tIns="45700">
            <a:normAutofit/>
          </a:bodyPr>
          <a:lstStyle/>
          <a:p>
            <a:pPr indent="0" lvl="0" marL="0" marR="0" rtl="0" algn="l">
              <a:lnSpc>
                <a:spcPct val="120000"/>
              </a:lnSpc>
              <a:spcBef>
                <a:spcPts val="0"/>
              </a:spcBef>
              <a:spcAft>
                <a:spcPts val="0"/>
              </a:spcAft>
              <a:buNone/>
            </a:pPr>
            <a:r>
              <a:rPr lang="en-ZA" sz="800">
                <a:solidFill>
                  <a:srgbClr val="000A3A"/>
                </a:solidFill>
                <a:latin typeface="Open Sans"/>
                <a:ea typeface="Open Sans"/>
                <a:cs typeface="Open Sans"/>
                <a:sym typeface="Open Sans"/>
              </a:rPr>
              <a:t>Estimate baseline emissions</a:t>
            </a:r>
            <a:endParaRPr sz="800">
              <a:solidFill>
                <a:srgbClr val="000A3A"/>
              </a:solidFill>
              <a:latin typeface="Open Sans"/>
              <a:ea typeface="Open Sans"/>
              <a:cs typeface="Open Sans"/>
              <a:sym typeface="Open Sans"/>
            </a:endParaRPr>
          </a:p>
        </p:txBody>
      </p:sp>
      <p:sp>
        <p:nvSpPr>
          <p:cNvPr id="1824" name="Google Shape;1824;p89"/>
          <p:cNvSpPr txBox="1"/>
          <p:nvPr/>
        </p:nvSpPr>
        <p:spPr>
          <a:xfrm>
            <a:off x="1406725" y="4432163"/>
            <a:ext cx="1239300" cy="334200"/>
          </a:xfrm>
          <a:prstGeom prst="rect">
            <a:avLst/>
          </a:prstGeom>
          <a:solidFill>
            <a:schemeClr val="lt1"/>
          </a:solidFill>
          <a:ln>
            <a:noFill/>
          </a:ln>
        </p:spPr>
        <p:txBody>
          <a:bodyPr anchorCtr="0" anchor="t" bIns="45700" lIns="91425" spcFirstLastPara="1" rIns="91425" wrap="square" tIns="45700">
            <a:noAutofit/>
          </a:bodyPr>
          <a:lstStyle/>
          <a:p>
            <a:pPr indent="0" lvl="0" marL="0" marR="0" rtl="0" algn="ctr">
              <a:lnSpc>
                <a:spcPct val="120000"/>
              </a:lnSpc>
              <a:spcBef>
                <a:spcPts val="0"/>
              </a:spcBef>
              <a:spcAft>
                <a:spcPts val="0"/>
              </a:spcAft>
              <a:buNone/>
            </a:pPr>
            <a:r>
              <a:rPr lang="en-ZA" sz="550">
                <a:solidFill>
                  <a:srgbClr val="000A3A"/>
                </a:solidFill>
                <a:latin typeface="Open Sans"/>
                <a:ea typeface="Open Sans"/>
                <a:cs typeface="Open Sans"/>
                <a:sym typeface="Open Sans"/>
              </a:rPr>
              <a:t>Calculate GHG emissions and removals</a:t>
            </a:r>
            <a:endParaRPr sz="550">
              <a:solidFill>
                <a:srgbClr val="000A3A"/>
              </a:solidFill>
              <a:latin typeface="Open Sans"/>
              <a:ea typeface="Open Sans"/>
              <a:cs typeface="Open Sans"/>
              <a:sym typeface="Open Sans"/>
            </a:endParaRPr>
          </a:p>
          <a:p>
            <a:pPr indent="0" lvl="0" marL="0" marR="0" rtl="0" algn="ctr">
              <a:lnSpc>
                <a:spcPct val="120000"/>
              </a:lnSpc>
              <a:spcBef>
                <a:spcPts val="0"/>
              </a:spcBef>
              <a:spcAft>
                <a:spcPts val="0"/>
              </a:spcAft>
              <a:buNone/>
            </a:pPr>
            <a:r>
              <a:t/>
            </a:r>
            <a:endParaRPr sz="550">
              <a:solidFill>
                <a:srgbClr val="000A3A"/>
              </a:solidFill>
              <a:latin typeface="Open Sans"/>
              <a:ea typeface="Open Sans"/>
              <a:cs typeface="Open Sans"/>
              <a:sym typeface="Open Sans"/>
            </a:endParaRPr>
          </a:p>
          <a:p>
            <a:pPr indent="0" lvl="0" marL="0" marR="0" rtl="0" algn="ctr">
              <a:lnSpc>
                <a:spcPct val="120000"/>
              </a:lnSpc>
              <a:spcBef>
                <a:spcPts val="0"/>
              </a:spcBef>
              <a:spcAft>
                <a:spcPts val="0"/>
              </a:spcAft>
              <a:buNone/>
            </a:pPr>
            <a:r>
              <a:t/>
            </a:r>
            <a:endParaRPr sz="550">
              <a:solidFill>
                <a:srgbClr val="000A3A"/>
              </a:solidFill>
              <a:latin typeface="Open Sans"/>
              <a:ea typeface="Open Sans"/>
              <a:cs typeface="Open Sans"/>
              <a:sym typeface="Open Sans"/>
            </a:endParaRPr>
          </a:p>
        </p:txBody>
      </p:sp>
      <p:sp>
        <p:nvSpPr>
          <p:cNvPr id="1825" name="Google Shape;1825;p89"/>
          <p:cNvSpPr txBox="1"/>
          <p:nvPr/>
        </p:nvSpPr>
        <p:spPr>
          <a:xfrm>
            <a:off x="1686725" y="4831775"/>
            <a:ext cx="613200" cy="141900"/>
          </a:xfrm>
          <a:prstGeom prst="rect">
            <a:avLst/>
          </a:prstGeom>
          <a:solidFill>
            <a:srgbClr val="09294E"/>
          </a:solidFill>
          <a:ln cap="flat" cmpd="sng" w="12700">
            <a:solidFill>
              <a:srgbClr val="BFBFB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90000"/>
              </a:lnSpc>
              <a:spcBef>
                <a:spcPts val="0"/>
              </a:spcBef>
              <a:spcAft>
                <a:spcPts val="0"/>
              </a:spcAft>
              <a:buClr>
                <a:schemeClr val="lt1"/>
              </a:buClr>
              <a:buSzPts val="800"/>
              <a:buFont typeface="Arial"/>
              <a:buNone/>
            </a:pPr>
            <a:r>
              <a:rPr lang="en-ZA" sz="800">
                <a:solidFill>
                  <a:schemeClr val="lt1"/>
                </a:solidFill>
                <a:latin typeface="Open Sans"/>
                <a:ea typeface="Open Sans"/>
                <a:cs typeface="Open Sans"/>
                <a:sym typeface="Open Sans"/>
              </a:rPr>
              <a:t>Exercise</a:t>
            </a:r>
            <a:endParaRPr>
              <a:latin typeface="Open Sans"/>
              <a:ea typeface="Open Sans"/>
              <a:cs typeface="Open Sans"/>
              <a:sym typeface="Open Sans"/>
            </a:endParaRPr>
          </a:p>
        </p:txBody>
      </p:sp>
      <p:sp>
        <p:nvSpPr>
          <p:cNvPr id="1826" name="Google Shape;1826;p89"/>
          <p:cNvSpPr txBox="1"/>
          <p:nvPr/>
        </p:nvSpPr>
        <p:spPr>
          <a:xfrm>
            <a:off x="1406725" y="2799775"/>
            <a:ext cx="1239300" cy="334200"/>
          </a:xfrm>
          <a:prstGeom prst="rect">
            <a:avLst/>
          </a:prstGeom>
          <a:solidFill>
            <a:schemeClr val="lt1"/>
          </a:solidFill>
          <a:ln>
            <a:noFill/>
          </a:ln>
        </p:spPr>
        <p:txBody>
          <a:bodyPr anchorCtr="0" anchor="t" bIns="45700" lIns="91425" spcFirstLastPara="1" rIns="91425" wrap="square" tIns="45700">
            <a:normAutofit/>
          </a:bodyPr>
          <a:lstStyle/>
          <a:p>
            <a:pPr indent="0" lvl="0" marL="0" marR="0" rtl="0" algn="ctr">
              <a:lnSpc>
                <a:spcPct val="120000"/>
              </a:lnSpc>
              <a:spcBef>
                <a:spcPts val="0"/>
              </a:spcBef>
              <a:spcAft>
                <a:spcPts val="0"/>
              </a:spcAft>
              <a:buNone/>
            </a:pPr>
            <a:r>
              <a:rPr lang="en-ZA" sz="550">
                <a:solidFill>
                  <a:srgbClr val="000A3A"/>
                </a:solidFill>
                <a:latin typeface="Open Sans"/>
                <a:ea typeface="Open Sans"/>
                <a:cs typeface="Open Sans"/>
                <a:sym typeface="Open Sans"/>
              </a:rPr>
              <a:t>Identify intended policy outcomes and target drivers</a:t>
            </a:r>
            <a:endParaRPr sz="550">
              <a:solidFill>
                <a:srgbClr val="000A3A"/>
              </a:solidFill>
              <a:latin typeface="Open Sans"/>
              <a:ea typeface="Open Sans"/>
              <a:cs typeface="Open Sans"/>
              <a:sym typeface="Open Sans"/>
            </a:endParaRPr>
          </a:p>
        </p:txBody>
      </p:sp>
      <p:sp>
        <p:nvSpPr>
          <p:cNvPr id="1827" name="Google Shape;1827;p89"/>
          <p:cNvSpPr txBox="1"/>
          <p:nvPr/>
        </p:nvSpPr>
        <p:spPr>
          <a:xfrm>
            <a:off x="1406725" y="3207863"/>
            <a:ext cx="1239300" cy="334200"/>
          </a:xfrm>
          <a:prstGeom prst="rect">
            <a:avLst/>
          </a:prstGeom>
          <a:solidFill>
            <a:schemeClr val="lt1"/>
          </a:solidFill>
          <a:ln>
            <a:noFill/>
          </a:ln>
        </p:spPr>
        <p:txBody>
          <a:bodyPr anchorCtr="0" anchor="t" bIns="45700" lIns="91425" spcFirstLastPara="1" rIns="91425" wrap="square" tIns="45700">
            <a:noAutofit/>
          </a:bodyPr>
          <a:lstStyle/>
          <a:p>
            <a:pPr indent="0" lvl="0" marL="0" marR="0" rtl="0" algn="ctr">
              <a:lnSpc>
                <a:spcPct val="120000"/>
              </a:lnSpc>
              <a:spcBef>
                <a:spcPts val="0"/>
              </a:spcBef>
              <a:spcAft>
                <a:spcPts val="0"/>
              </a:spcAft>
              <a:buNone/>
            </a:pPr>
            <a:r>
              <a:rPr lang="en-ZA" sz="550">
                <a:solidFill>
                  <a:srgbClr val="000A3A"/>
                </a:solidFill>
                <a:latin typeface="Open Sans"/>
                <a:ea typeface="Open Sans"/>
                <a:cs typeface="Open Sans"/>
                <a:sym typeface="Open Sans"/>
              </a:rPr>
              <a:t>Stratify land</a:t>
            </a:r>
            <a:endParaRPr sz="550">
              <a:solidFill>
                <a:srgbClr val="000A3A"/>
              </a:solidFill>
              <a:latin typeface="Open Sans"/>
              <a:ea typeface="Open Sans"/>
              <a:cs typeface="Open Sans"/>
              <a:sym typeface="Open Sans"/>
            </a:endParaRPr>
          </a:p>
          <a:p>
            <a:pPr indent="0" lvl="0" marL="0" marR="0" rtl="0" algn="ctr">
              <a:lnSpc>
                <a:spcPct val="120000"/>
              </a:lnSpc>
              <a:spcBef>
                <a:spcPts val="0"/>
              </a:spcBef>
              <a:spcAft>
                <a:spcPts val="0"/>
              </a:spcAft>
              <a:buNone/>
            </a:pPr>
            <a:r>
              <a:t/>
            </a:r>
            <a:endParaRPr sz="550">
              <a:solidFill>
                <a:srgbClr val="000A3A"/>
              </a:solidFill>
              <a:latin typeface="Open Sans"/>
              <a:ea typeface="Open Sans"/>
              <a:cs typeface="Open Sans"/>
              <a:sym typeface="Open Sans"/>
            </a:endParaRPr>
          </a:p>
          <a:p>
            <a:pPr indent="0" lvl="0" marL="0" marR="0" rtl="0" algn="ctr">
              <a:lnSpc>
                <a:spcPct val="120000"/>
              </a:lnSpc>
              <a:spcBef>
                <a:spcPts val="0"/>
              </a:spcBef>
              <a:spcAft>
                <a:spcPts val="0"/>
              </a:spcAft>
              <a:buNone/>
            </a:pPr>
            <a:r>
              <a:t/>
            </a:r>
            <a:endParaRPr sz="550">
              <a:solidFill>
                <a:srgbClr val="000A3A"/>
              </a:solidFill>
              <a:latin typeface="Open Sans"/>
              <a:ea typeface="Open Sans"/>
              <a:cs typeface="Open Sans"/>
              <a:sym typeface="Open Sans"/>
            </a:endParaRPr>
          </a:p>
        </p:txBody>
      </p:sp>
      <p:sp>
        <p:nvSpPr>
          <p:cNvPr id="1828" name="Google Shape;1828;p89"/>
          <p:cNvSpPr txBox="1"/>
          <p:nvPr/>
        </p:nvSpPr>
        <p:spPr>
          <a:xfrm>
            <a:off x="1406725" y="3615963"/>
            <a:ext cx="1239300" cy="334200"/>
          </a:xfrm>
          <a:prstGeom prst="rect">
            <a:avLst/>
          </a:prstGeom>
          <a:solidFill>
            <a:schemeClr val="lt1"/>
          </a:solidFill>
          <a:ln>
            <a:noFill/>
          </a:ln>
        </p:spPr>
        <p:txBody>
          <a:bodyPr anchorCtr="0" anchor="t" bIns="45700" lIns="91425" spcFirstLastPara="1" rIns="91425" wrap="square" tIns="45700">
            <a:noAutofit/>
          </a:bodyPr>
          <a:lstStyle/>
          <a:p>
            <a:pPr indent="0" lvl="0" marL="0" marR="0" rtl="0" algn="ctr">
              <a:lnSpc>
                <a:spcPct val="120000"/>
              </a:lnSpc>
              <a:spcBef>
                <a:spcPts val="0"/>
              </a:spcBef>
              <a:spcAft>
                <a:spcPts val="0"/>
              </a:spcAft>
              <a:buNone/>
            </a:pPr>
            <a:r>
              <a:rPr lang="en-ZA" sz="550">
                <a:solidFill>
                  <a:srgbClr val="000A3A"/>
                </a:solidFill>
                <a:latin typeface="Open Sans"/>
                <a:ea typeface="Open Sans"/>
                <a:cs typeface="Open Sans"/>
                <a:sym typeface="Open Sans"/>
              </a:rPr>
              <a:t>Estimate area of land in each stratum</a:t>
            </a:r>
            <a:endParaRPr sz="550">
              <a:solidFill>
                <a:srgbClr val="000A3A"/>
              </a:solidFill>
              <a:latin typeface="Open Sans"/>
              <a:ea typeface="Open Sans"/>
              <a:cs typeface="Open Sans"/>
              <a:sym typeface="Open Sans"/>
            </a:endParaRPr>
          </a:p>
          <a:p>
            <a:pPr indent="0" lvl="0" marL="0" marR="0" rtl="0" algn="ctr">
              <a:lnSpc>
                <a:spcPct val="120000"/>
              </a:lnSpc>
              <a:spcBef>
                <a:spcPts val="0"/>
              </a:spcBef>
              <a:spcAft>
                <a:spcPts val="0"/>
              </a:spcAft>
              <a:buNone/>
            </a:pPr>
            <a:r>
              <a:t/>
            </a:r>
            <a:endParaRPr sz="550">
              <a:solidFill>
                <a:srgbClr val="000A3A"/>
              </a:solidFill>
              <a:latin typeface="Open Sans"/>
              <a:ea typeface="Open Sans"/>
              <a:cs typeface="Open Sans"/>
              <a:sym typeface="Open Sans"/>
            </a:endParaRPr>
          </a:p>
          <a:p>
            <a:pPr indent="0" lvl="0" marL="0" marR="0" rtl="0" algn="ctr">
              <a:lnSpc>
                <a:spcPct val="120000"/>
              </a:lnSpc>
              <a:spcBef>
                <a:spcPts val="0"/>
              </a:spcBef>
              <a:spcAft>
                <a:spcPts val="0"/>
              </a:spcAft>
              <a:buNone/>
            </a:pPr>
            <a:r>
              <a:t/>
            </a:r>
            <a:endParaRPr sz="550">
              <a:solidFill>
                <a:srgbClr val="000A3A"/>
              </a:solidFill>
              <a:latin typeface="Open Sans"/>
              <a:ea typeface="Open Sans"/>
              <a:cs typeface="Open Sans"/>
              <a:sym typeface="Open Sans"/>
            </a:endParaRPr>
          </a:p>
        </p:txBody>
      </p:sp>
      <p:sp>
        <p:nvSpPr>
          <p:cNvPr id="1829" name="Google Shape;1829;p89"/>
          <p:cNvSpPr txBox="1"/>
          <p:nvPr/>
        </p:nvSpPr>
        <p:spPr>
          <a:xfrm>
            <a:off x="1406725" y="4024063"/>
            <a:ext cx="1239300" cy="334200"/>
          </a:xfrm>
          <a:prstGeom prst="rect">
            <a:avLst/>
          </a:prstGeom>
          <a:solidFill>
            <a:schemeClr val="lt1"/>
          </a:solidFill>
          <a:ln>
            <a:noFill/>
          </a:ln>
        </p:spPr>
        <p:txBody>
          <a:bodyPr anchorCtr="0" anchor="t" bIns="45700" lIns="91425" spcFirstLastPara="1" rIns="91425" wrap="square" tIns="45700">
            <a:noAutofit/>
          </a:bodyPr>
          <a:lstStyle/>
          <a:p>
            <a:pPr indent="0" lvl="0" marL="0" marR="0" rtl="0" algn="ctr">
              <a:lnSpc>
                <a:spcPct val="120000"/>
              </a:lnSpc>
              <a:spcBef>
                <a:spcPts val="0"/>
              </a:spcBef>
              <a:spcAft>
                <a:spcPts val="0"/>
              </a:spcAft>
              <a:buNone/>
            </a:pPr>
            <a:r>
              <a:rPr lang="en-ZA" sz="550">
                <a:solidFill>
                  <a:srgbClr val="000A3A"/>
                </a:solidFill>
                <a:latin typeface="Open Sans"/>
                <a:ea typeface="Open Sans"/>
                <a:cs typeface="Open Sans"/>
                <a:sym typeface="Open Sans"/>
              </a:rPr>
              <a:t>Estimate carbon stock change</a:t>
            </a:r>
            <a:endParaRPr sz="550">
              <a:solidFill>
                <a:srgbClr val="000A3A"/>
              </a:solidFill>
              <a:latin typeface="Open Sans"/>
              <a:ea typeface="Open Sans"/>
              <a:cs typeface="Open Sans"/>
              <a:sym typeface="Open Sans"/>
            </a:endParaRPr>
          </a:p>
          <a:p>
            <a:pPr indent="0" lvl="0" marL="0" marR="0" rtl="0" algn="ctr">
              <a:lnSpc>
                <a:spcPct val="120000"/>
              </a:lnSpc>
              <a:spcBef>
                <a:spcPts val="0"/>
              </a:spcBef>
              <a:spcAft>
                <a:spcPts val="0"/>
              </a:spcAft>
              <a:buNone/>
            </a:pPr>
            <a:r>
              <a:t/>
            </a:r>
            <a:endParaRPr sz="550">
              <a:solidFill>
                <a:srgbClr val="000A3A"/>
              </a:solidFill>
              <a:latin typeface="Open Sans"/>
              <a:ea typeface="Open Sans"/>
              <a:cs typeface="Open Sans"/>
              <a:sym typeface="Open Sans"/>
            </a:endParaRPr>
          </a:p>
          <a:p>
            <a:pPr indent="0" lvl="0" marL="0" marR="0" rtl="0" algn="ctr">
              <a:lnSpc>
                <a:spcPct val="120000"/>
              </a:lnSpc>
              <a:spcBef>
                <a:spcPts val="0"/>
              </a:spcBef>
              <a:spcAft>
                <a:spcPts val="0"/>
              </a:spcAft>
              <a:buNone/>
            </a:pPr>
            <a:r>
              <a:t/>
            </a:r>
            <a:endParaRPr sz="550">
              <a:solidFill>
                <a:srgbClr val="000A3A"/>
              </a:solidFill>
              <a:latin typeface="Open Sans"/>
              <a:ea typeface="Open Sans"/>
              <a:cs typeface="Open Sans"/>
              <a:sym typeface="Open Sans"/>
            </a:endParaRPr>
          </a:p>
        </p:txBody>
      </p:sp>
      <p:sp>
        <p:nvSpPr>
          <p:cNvPr id="1830" name="Google Shape;1830;p89"/>
          <p:cNvSpPr txBox="1"/>
          <p:nvPr/>
        </p:nvSpPr>
        <p:spPr>
          <a:xfrm>
            <a:off x="136150" y="1508100"/>
            <a:ext cx="2688300" cy="572700"/>
          </a:xfrm>
          <a:prstGeom prst="rect">
            <a:avLst/>
          </a:prstGeom>
          <a:noFill/>
          <a:ln>
            <a:noFill/>
          </a:ln>
        </p:spPr>
        <p:txBody>
          <a:bodyPr anchorCtr="0" anchor="t" bIns="45700" lIns="91425" spcFirstLastPara="1" rIns="91425" wrap="square" tIns="45700">
            <a:normAutofit/>
          </a:bodyPr>
          <a:lstStyle/>
          <a:p>
            <a:pPr indent="0" lvl="0" marL="0" marR="0" rtl="0" algn="l">
              <a:lnSpc>
                <a:spcPct val="120000"/>
              </a:lnSpc>
              <a:spcBef>
                <a:spcPts val="0"/>
              </a:spcBef>
              <a:spcAft>
                <a:spcPts val="0"/>
              </a:spcAft>
              <a:buNone/>
            </a:pPr>
            <a:r>
              <a:rPr b="1" lang="en-ZA" sz="1200">
                <a:solidFill>
                  <a:srgbClr val="FFFFFF"/>
                </a:solidFill>
                <a:latin typeface="Open Sans"/>
                <a:ea typeface="Open Sans"/>
                <a:cs typeface="Open Sans"/>
                <a:sym typeface="Open Sans"/>
              </a:rPr>
              <a:t>CHAPTER 7: </a:t>
            </a:r>
            <a:r>
              <a:rPr lang="en-ZA" sz="1200">
                <a:solidFill>
                  <a:srgbClr val="FFFFFF"/>
                </a:solidFill>
                <a:latin typeface="Open Sans"/>
                <a:ea typeface="Open Sans"/>
                <a:cs typeface="Open Sans"/>
                <a:sym typeface="Open Sans"/>
              </a:rPr>
              <a:t>Estimate baseline scenario and emissions</a:t>
            </a:r>
            <a:endParaRPr sz="1200">
              <a:solidFill>
                <a:srgbClr val="FFFFFF"/>
              </a:solidFill>
              <a:latin typeface="Open Sans"/>
              <a:ea typeface="Open Sans"/>
              <a:cs typeface="Open Sans"/>
              <a:sym typeface="Open Sans"/>
            </a:endParaRPr>
          </a:p>
        </p:txBody>
      </p:sp>
      <p:sp>
        <p:nvSpPr>
          <p:cNvPr id="1831" name="Google Shape;1831;p89"/>
          <p:cNvSpPr/>
          <p:nvPr/>
        </p:nvSpPr>
        <p:spPr>
          <a:xfrm>
            <a:off x="2646029" y="1687129"/>
            <a:ext cx="351300" cy="334200"/>
          </a:xfrm>
          <a:prstGeom prst="rightArrow">
            <a:avLst>
              <a:gd fmla="val 50000" name="adj1"/>
              <a:gd fmla="val 50000" name="adj2"/>
            </a:avLst>
          </a:prstGeom>
          <a:solidFill>
            <a:srgbClr val="FF8E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Arial"/>
              <a:ea typeface="Arial"/>
              <a:cs typeface="Arial"/>
              <a:sym typeface="Arial"/>
            </a:endParaRPr>
          </a:p>
        </p:txBody>
      </p:sp>
      <p:sp>
        <p:nvSpPr>
          <p:cNvPr id="1832" name="Google Shape;1832;p89"/>
          <p:cNvSpPr/>
          <p:nvPr/>
        </p:nvSpPr>
        <p:spPr>
          <a:xfrm>
            <a:off x="6496874" y="1369900"/>
            <a:ext cx="2500800" cy="3650700"/>
          </a:xfrm>
          <a:prstGeom prst="rect">
            <a:avLst/>
          </a:prstGeom>
          <a:solidFill>
            <a:srgbClr val="9D97F0"/>
          </a:solidFill>
          <a:ln cap="flat" cmpd="sng" w="9525">
            <a:solidFill>
              <a:srgbClr val="FAFAFA"/>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33" name="Google Shape;1833;p89"/>
          <p:cNvSpPr/>
          <p:nvPr/>
        </p:nvSpPr>
        <p:spPr>
          <a:xfrm>
            <a:off x="6671125" y="2200350"/>
            <a:ext cx="1042200" cy="2712900"/>
          </a:xfrm>
          <a:prstGeom prst="rect">
            <a:avLst/>
          </a:prstGeom>
          <a:solidFill>
            <a:srgbClr val="E4DEFF"/>
          </a:solidFill>
          <a:ln cap="flat" cmpd="sng" w="9525">
            <a:solidFill>
              <a:srgbClr val="FAFAFA"/>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34" name="Google Shape;1834;p89"/>
          <p:cNvSpPr/>
          <p:nvPr/>
        </p:nvSpPr>
        <p:spPr>
          <a:xfrm>
            <a:off x="7790096" y="2200350"/>
            <a:ext cx="1042200" cy="2712900"/>
          </a:xfrm>
          <a:prstGeom prst="rect">
            <a:avLst/>
          </a:prstGeom>
          <a:solidFill>
            <a:srgbClr val="E4DEFF"/>
          </a:solidFill>
          <a:ln cap="flat" cmpd="sng" w="9525">
            <a:solidFill>
              <a:srgbClr val="FAFAFA"/>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35" name="Google Shape;1835;p89"/>
          <p:cNvSpPr txBox="1"/>
          <p:nvPr/>
        </p:nvSpPr>
        <p:spPr>
          <a:xfrm>
            <a:off x="6613150" y="1508100"/>
            <a:ext cx="2688300" cy="572700"/>
          </a:xfrm>
          <a:prstGeom prst="rect">
            <a:avLst/>
          </a:prstGeom>
          <a:noFill/>
          <a:ln>
            <a:noFill/>
          </a:ln>
        </p:spPr>
        <p:txBody>
          <a:bodyPr anchorCtr="0" anchor="t" bIns="45700" lIns="91425" spcFirstLastPara="1" rIns="91425" wrap="square" tIns="45700">
            <a:normAutofit/>
          </a:bodyPr>
          <a:lstStyle/>
          <a:p>
            <a:pPr indent="0" lvl="0" marL="0" marR="0" rtl="0" algn="l">
              <a:lnSpc>
                <a:spcPct val="120000"/>
              </a:lnSpc>
              <a:spcBef>
                <a:spcPts val="0"/>
              </a:spcBef>
              <a:spcAft>
                <a:spcPts val="0"/>
              </a:spcAft>
              <a:buNone/>
            </a:pPr>
            <a:r>
              <a:rPr b="1" lang="en-ZA" sz="1200">
                <a:solidFill>
                  <a:srgbClr val="FFFFFF"/>
                </a:solidFill>
                <a:latin typeface="Open Sans"/>
                <a:ea typeface="Open Sans"/>
                <a:cs typeface="Open Sans"/>
                <a:sym typeface="Open Sans"/>
              </a:rPr>
              <a:t>CHAPTER 9: </a:t>
            </a:r>
            <a:r>
              <a:rPr lang="en-ZA" sz="1200">
                <a:solidFill>
                  <a:srgbClr val="FFFFFF"/>
                </a:solidFill>
                <a:latin typeface="Open Sans"/>
                <a:ea typeface="Open Sans"/>
                <a:cs typeface="Open Sans"/>
                <a:sym typeface="Open Sans"/>
              </a:rPr>
              <a:t>Estimate GHG </a:t>
            </a:r>
            <a:br>
              <a:rPr lang="en-ZA" sz="1200">
                <a:solidFill>
                  <a:srgbClr val="FFFFFF"/>
                </a:solidFill>
                <a:latin typeface="Open Sans"/>
                <a:ea typeface="Open Sans"/>
                <a:cs typeface="Open Sans"/>
                <a:sym typeface="Open Sans"/>
              </a:rPr>
            </a:br>
            <a:r>
              <a:rPr lang="en-ZA" sz="1200">
                <a:solidFill>
                  <a:srgbClr val="FFFFFF"/>
                </a:solidFill>
                <a:latin typeface="Open Sans"/>
                <a:ea typeface="Open Sans"/>
                <a:cs typeface="Open Sans"/>
                <a:sym typeface="Open Sans"/>
              </a:rPr>
              <a:t>impacts ex-post</a:t>
            </a:r>
            <a:endParaRPr sz="1200">
              <a:solidFill>
                <a:srgbClr val="FFFFFF"/>
              </a:solidFill>
              <a:latin typeface="Open Sans"/>
              <a:ea typeface="Open Sans"/>
              <a:cs typeface="Open Sans"/>
              <a:sym typeface="Open Sans"/>
            </a:endParaRPr>
          </a:p>
        </p:txBody>
      </p:sp>
      <p:sp>
        <p:nvSpPr>
          <p:cNvPr id="1836" name="Google Shape;1836;p89"/>
          <p:cNvSpPr txBox="1"/>
          <p:nvPr/>
        </p:nvSpPr>
        <p:spPr>
          <a:xfrm>
            <a:off x="6695575" y="2288275"/>
            <a:ext cx="993300" cy="845700"/>
          </a:xfrm>
          <a:prstGeom prst="rect">
            <a:avLst/>
          </a:prstGeom>
          <a:noFill/>
          <a:ln>
            <a:noFill/>
          </a:ln>
        </p:spPr>
        <p:txBody>
          <a:bodyPr anchorCtr="0" anchor="t" bIns="45700" lIns="91425" spcFirstLastPara="1" rIns="91425" wrap="square" tIns="45700">
            <a:normAutofit/>
          </a:bodyPr>
          <a:lstStyle/>
          <a:p>
            <a:pPr indent="0" lvl="0" marL="0" marR="0" rtl="0" algn="l">
              <a:lnSpc>
                <a:spcPct val="120000"/>
              </a:lnSpc>
              <a:spcBef>
                <a:spcPts val="0"/>
              </a:spcBef>
              <a:spcAft>
                <a:spcPts val="0"/>
              </a:spcAft>
              <a:buNone/>
            </a:pPr>
            <a:r>
              <a:rPr lang="en-ZA" sz="800">
                <a:solidFill>
                  <a:srgbClr val="000A3A"/>
                </a:solidFill>
                <a:latin typeface="Open Sans"/>
                <a:ea typeface="Open Sans"/>
                <a:cs typeface="Open Sans"/>
                <a:sym typeface="Open Sans"/>
              </a:rPr>
              <a:t>Estimate or update baseline</a:t>
            </a:r>
            <a:endParaRPr sz="800">
              <a:solidFill>
                <a:srgbClr val="000A3A"/>
              </a:solidFill>
              <a:latin typeface="Open Sans"/>
              <a:ea typeface="Open Sans"/>
              <a:cs typeface="Open Sans"/>
              <a:sym typeface="Open Sans"/>
            </a:endParaRPr>
          </a:p>
        </p:txBody>
      </p:sp>
      <p:sp>
        <p:nvSpPr>
          <p:cNvPr id="1837" name="Google Shape;1837;p89"/>
          <p:cNvSpPr txBox="1"/>
          <p:nvPr/>
        </p:nvSpPr>
        <p:spPr>
          <a:xfrm>
            <a:off x="7814550" y="2288275"/>
            <a:ext cx="993300" cy="845700"/>
          </a:xfrm>
          <a:prstGeom prst="rect">
            <a:avLst/>
          </a:prstGeom>
          <a:noFill/>
          <a:ln>
            <a:noFill/>
          </a:ln>
        </p:spPr>
        <p:txBody>
          <a:bodyPr anchorCtr="0" anchor="t" bIns="45700" lIns="91425" spcFirstLastPara="1" rIns="91425" wrap="square" tIns="45700">
            <a:normAutofit/>
          </a:bodyPr>
          <a:lstStyle/>
          <a:p>
            <a:pPr indent="0" lvl="0" marL="0" marR="0" rtl="0" algn="l">
              <a:lnSpc>
                <a:spcPct val="120000"/>
              </a:lnSpc>
              <a:spcBef>
                <a:spcPts val="0"/>
              </a:spcBef>
              <a:spcAft>
                <a:spcPts val="0"/>
              </a:spcAft>
              <a:buNone/>
            </a:pPr>
            <a:r>
              <a:rPr lang="en-ZA" sz="800">
                <a:solidFill>
                  <a:srgbClr val="000A3A"/>
                </a:solidFill>
                <a:latin typeface="Open Sans"/>
                <a:ea typeface="Open Sans"/>
                <a:cs typeface="Open Sans"/>
                <a:sym typeface="Open Sans"/>
              </a:rPr>
              <a:t>Estimate GHG impacts</a:t>
            </a:r>
            <a:endParaRPr sz="800">
              <a:solidFill>
                <a:srgbClr val="000A3A"/>
              </a:solidFill>
              <a:latin typeface="Open Sans"/>
              <a:ea typeface="Open Sans"/>
              <a:cs typeface="Open Sans"/>
              <a:sym typeface="Open Sans"/>
            </a:endParaRPr>
          </a:p>
        </p:txBody>
      </p:sp>
      <p:sp>
        <p:nvSpPr>
          <p:cNvPr id="1838" name="Google Shape;1838;p89"/>
          <p:cNvSpPr/>
          <p:nvPr/>
        </p:nvSpPr>
        <p:spPr>
          <a:xfrm>
            <a:off x="7649170" y="2430620"/>
            <a:ext cx="196200" cy="186600"/>
          </a:xfrm>
          <a:prstGeom prst="rightArrow">
            <a:avLst>
              <a:gd fmla="val 50000" name="adj1"/>
              <a:gd fmla="val 50000" name="adj2"/>
            </a:avLst>
          </a:prstGeom>
          <a:solidFill>
            <a:srgbClr val="FF8E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Arial"/>
              <a:ea typeface="Arial"/>
              <a:cs typeface="Arial"/>
              <a:sym typeface="Arial"/>
            </a:endParaRPr>
          </a:p>
        </p:txBody>
      </p:sp>
    </p:spTree>
  </p:cSld>
  <p:clrMapOvr>
    <a:masterClrMapping/>
  </p:clrMapOvr>
</p:sld>
</file>

<file path=ppt/slides/slide6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43" name="Shape 1843"/>
        <p:cNvGrpSpPr/>
        <p:nvPr/>
      </p:nvGrpSpPr>
      <p:grpSpPr>
        <a:xfrm>
          <a:off x="0" y="0"/>
          <a:ext cx="0" cy="0"/>
          <a:chOff x="0" y="0"/>
          <a:chExt cx="0" cy="0"/>
        </a:xfrm>
      </p:grpSpPr>
      <p:sp>
        <p:nvSpPr>
          <p:cNvPr id="1844" name="Google Shape;1844;p90">
            <a:hlinkClick action="ppaction://hlinksldjump" r:id="rId3"/>
          </p:cNvPr>
          <p:cNvSpPr/>
          <p:nvPr/>
        </p:nvSpPr>
        <p:spPr>
          <a:xfrm>
            <a:off x="586150" y="2228525"/>
            <a:ext cx="2058900" cy="1415400"/>
          </a:xfrm>
          <a:prstGeom prst="roundRect">
            <a:avLst>
              <a:gd fmla="val 16667" name="adj"/>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ZA" sz="1000">
                <a:solidFill>
                  <a:schemeClr val="dk2"/>
                </a:solidFill>
                <a:latin typeface="Open Sans"/>
                <a:ea typeface="Open Sans"/>
                <a:cs typeface="Open Sans"/>
                <a:sym typeface="Open Sans"/>
              </a:rPr>
              <a:t>Estimate or update baseline</a:t>
            </a:r>
            <a:endParaRPr sz="1000">
              <a:solidFill>
                <a:schemeClr val="dk2"/>
              </a:solidFill>
              <a:latin typeface="Open Sans"/>
              <a:ea typeface="Open Sans"/>
              <a:cs typeface="Open Sans"/>
              <a:sym typeface="Open Sans"/>
            </a:endParaRPr>
          </a:p>
          <a:p>
            <a:pPr indent="0" lvl="0" marL="0" marR="0" rtl="0" algn="ctr">
              <a:spcBef>
                <a:spcPts val="0"/>
              </a:spcBef>
              <a:spcAft>
                <a:spcPts val="0"/>
              </a:spcAft>
              <a:buNone/>
            </a:pPr>
            <a:r>
              <a:rPr lang="en-ZA" sz="1000">
                <a:solidFill>
                  <a:schemeClr val="dk2"/>
                </a:solidFill>
                <a:latin typeface="Open Sans"/>
                <a:ea typeface="Open Sans"/>
                <a:cs typeface="Open Sans"/>
                <a:sym typeface="Open Sans"/>
              </a:rPr>
              <a:t>Emissions</a:t>
            </a:r>
            <a:endParaRPr sz="1000">
              <a:solidFill>
                <a:schemeClr val="dk2"/>
              </a:solidFill>
              <a:latin typeface="Open Sans"/>
              <a:ea typeface="Open Sans"/>
              <a:cs typeface="Open Sans"/>
              <a:sym typeface="Open Sans"/>
            </a:endParaRPr>
          </a:p>
          <a:p>
            <a:pPr indent="0" lvl="0" marL="0" marR="0" rtl="0" algn="ctr">
              <a:spcBef>
                <a:spcPts val="0"/>
              </a:spcBef>
              <a:spcAft>
                <a:spcPts val="0"/>
              </a:spcAft>
              <a:buNone/>
            </a:pPr>
            <a:r>
              <a:rPr lang="en-ZA" sz="1000">
                <a:solidFill>
                  <a:schemeClr val="dk2"/>
                </a:solidFill>
                <a:latin typeface="Open Sans"/>
                <a:ea typeface="Open Sans"/>
                <a:cs typeface="Open Sans"/>
                <a:sym typeface="Open Sans"/>
              </a:rPr>
              <a:t>(Section 9.1)</a:t>
            </a:r>
            <a:endParaRPr sz="1000">
              <a:solidFill>
                <a:schemeClr val="dk2"/>
              </a:solidFill>
              <a:latin typeface="Open Sans"/>
              <a:ea typeface="Open Sans"/>
              <a:cs typeface="Open Sans"/>
              <a:sym typeface="Open Sans"/>
            </a:endParaRPr>
          </a:p>
        </p:txBody>
      </p:sp>
      <p:sp>
        <p:nvSpPr>
          <p:cNvPr id="1845" name="Google Shape;1845;p90">
            <a:hlinkClick action="ppaction://hlinksldjump" r:id="rId4"/>
          </p:cNvPr>
          <p:cNvSpPr/>
          <p:nvPr/>
        </p:nvSpPr>
        <p:spPr>
          <a:xfrm>
            <a:off x="3064919" y="2228525"/>
            <a:ext cx="2058900" cy="1415400"/>
          </a:xfrm>
          <a:prstGeom prst="roundRect">
            <a:avLst>
              <a:gd fmla="val 16667" name="adj"/>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ZA" sz="1000">
                <a:solidFill>
                  <a:schemeClr val="dk2"/>
                </a:solidFill>
                <a:latin typeface="Open Sans"/>
                <a:ea typeface="Open Sans"/>
                <a:cs typeface="Open Sans"/>
                <a:sym typeface="Open Sans"/>
              </a:rPr>
              <a:t>Estimate GHG impacts</a:t>
            </a:r>
            <a:endParaRPr sz="1000">
              <a:solidFill>
                <a:schemeClr val="dk2"/>
              </a:solidFill>
              <a:latin typeface="Open Sans"/>
              <a:ea typeface="Open Sans"/>
              <a:cs typeface="Open Sans"/>
              <a:sym typeface="Open Sans"/>
            </a:endParaRPr>
          </a:p>
          <a:p>
            <a:pPr indent="0" lvl="0" marL="0" marR="0" rtl="0" algn="ctr">
              <a:spcBef>
                <a:spcPts val="0"/>
              </a:spcBef>
              <a:spcAft>
                <a:spcPts val="0"/>
              </a:spcAft>
              <a:buNone/>
            </a:pPr>
            <a:r>
              <a:rPr lang="en-ZA" sz="1000">
                <a:solidFill>
                  <a:schemeClr val="dk2"/>
                </a:solidFill>
                <a:latin typeface="Open Sans"/>
                <a:ea typeface="Open Sans"/>
                <a:cs typeface="Open Sans"/>
                <a:sym typeface="Open Sans"/>
              </a:rPr>
              <a:t>(Section 9.2)</a:t>
            </a:r>
            <a:endParaRPr sz="1000">
              <a:solidFill>
                <a:schemeClr val="dk2"/>
              </a:solidFill>
              <a:latin typeface="Open Sans"/>
              <a:ea typeface="Open Sans"/>
              <a:cs typeface="Open Sans"/>
              <a:sym typeface="Open Sans"/>
            </a:endParaRPr>
          </a:p>
        </p:txBody>
      </p:sp>
      <p:sp>
        <p:nvSpPr>
          <p:cNvPr id="1846" name="Google Shape;1846;p90"/>
          <p:cNvSpPr txBox="1"/>
          <p:nvPr/>
        </p:nvSpPr>
        <p:spPr>
          <a:xfrm>
            <a:off x="403962" y="1378019"/>
            <a:ext cx="6941100" cy="5232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ZA">
                <a:solidFill>
                  <a:srgbClr val="223F60"/>
                </a:solidFill>
                <a:latin typeface="Open Sans"/>
                <a:ea typeface="Open Sans"/>
                <a:cs typeface="Open Sans"/>
                <a:sym typeface="Open Sans"/>
              </a:rPr>
              <a:t>Ex-post impact assessment is a backward-looking assessment of the GHG impacts achieved by a policy to date. </a:t>
            </a:r>
            <a:endParaRPr>
              <a:latin typeface="Open Sans"/>
              <a:ea typeface="Open Sans"/>
              <a:cs typeface="Open Sans"/>
              <a:sym typeface="Open Sans"/>
            </a:endParaRPr>
          </a:p>
        </p:txBody>
      </p:sp>
      <p:sp>
        <p:nvSpPr>
          <p:cNvPr id="1847" name="Google Shape;1847;p90"/>
          <p:cNvSpPr txBox="1"/>
          <p:nvPr>
            <p:ph type="title"/>
          </p:nvPr>
        </p:nvSpPr>
        <p:spPr>
          <a:xfrm>
            <a:off x="311700" y="2164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ZA"/>
              <a:t>Chapter 9. Estimating the GHG impact of the policy ex-post</a:t>
            </a:r>
            <a:endParaRPr/>
          </a:p>
        </p:txBody>
      </p:sp>
      <p:cxnSp>
        <p:nvCxnSpPr>
          <p:cNvPr id="1848" name="Google Shape;1848;p90"/>
          <p:cNvCxnSpPr>
            <a:stCxn id="1844" idx="3"/>
            <a:endCxn id="1845" idx="1"/>
          </p:cNvCxnSpPr>
          <p:nvPr/>
        </p:nvCxnSpPr>
        <p:spPr>
          <a:xfrm>
            <a:off x="2645050" y="2936225"/>
            <a:ext cx="420000" cy="0"/>
          </a:xfrm>
          <a:prstGeom prst="straightConnector1">
            <a:avLst/>
          </a:prstGeom>
          <a:noFill/>
          <a:ln cap="flat" cmpd="sng" w="9525">
            <a:solidFill>
              <a:schemeClr val="dk2"/>
            </a:solidFill>
            <a:prstDash val="solid"/>
            <a:round/>
            <a:headEnd len="med" w="med" type="none"/>
            <a:tailEnd len="med" w="med" type="triangle"/>
          </a:ln>
        </p:spPr>
      </p:cxnSp>
    </p:spTree>
  </p:cSld>
  <p:clrMapOvr>
    <a:masterClrMapping/>
  </p:clrMapOvr>
</p:sld>
</file>

<file path=ppt/slides/slide6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53" name="Shape 1853"/>
        <p:cNvGrpSpPr/>
        <p:nvPr/>
      </p:nvGrpSpPr>
      <p:grpSpPr>
        <a:xfrm>
          <a:off x="0" y="0"/>
          <a:ext cx="0" cy="0"/>
          <a:chOff x="0" y="0"/>
          <a:chExt cx="0" cy="0"/>
        </a:xfrm>
      </p:grpSpPr>
      <p:sp>
        <p:nvSpPr>
          <p:cNvPr id="1854" name="Google Shape;1854;p91"/>
          <p:cNvSpPr txBox="1"/>
          <p:nvPr>
            <p:ph idx="4294967295" type="body"/>
          </p:nvPr>
        </p:nvSpPr>
        <p:spPr>
          <a:xfrm>
            <a:off x="533400" y="1097975"/>
            <a:ext cx="8325300" cy="1620900"/>
          </a:xfrm>
          <a:prstGeom prst="rect">
            <a:avLst/>
          </a:prstGeom>
          <a:noFill/>
          <a:ln>
            <a:noFill/>
          </a:ln>
        </p:spPr>
        <p:txBody>
          <a:bodyPr anchorCtr="0" anchor="t" bIns="45700" lIns="91425" spcFirstLastPara="1" rIns="91425" wrap="square" tIns="45700">
            <a:normAutofit fontScale="92500"/>
          </a:bodyPr>
          <a:lstStyle/>
          <a:p>
            <a:pPr indent="-158432" lvl="0" marL="228600" rtl="0" algn="l">
              <a:lnSpc>
                <a:spcPct val="115000"/>
              </a:lnSpc>
              <a:spcBef>
                <a:spcPts val="0"/>
              </a:spcBef>
              <a:spcAft>
                <a:spcPts val="0"/>
              </a:spcAft>
              <a:buSzPct val="100000"/>
              <a:buChar char="●"/>
            </a:pPr>
            <a:r>
              <a:rPr lang="en-ZA" sz="1400"/>
              <a:t>Baseline emissions can be estimated following guidance in section 7.2</a:t>
            </a:r>
            <a:endParaRPr sz="1400"/>
          </a:p>
          <a:p>
            <a:pPr indent="-158432" lvl="0" marL="228600" rtl="0" algn="l">
              <a:lnSpc>
                <a:spcPct val="115000"/>
              </a:lnSpc>
              <a:spcBef>
                <a:spcPts val="1000"/>
              </a:spcBef>
              <a:spcAft>
                <a:spcPts val="0"/>
              </a:spcAft>
              <a:buSzPct val="100000"/>
              <a:buChar char="●"/>
            </a:pPr>
            <a:r>
              <a:rPr lang="en-ZA" sz="1400"/>
              <a:t>Further monitoring guidance is provided in Chapter 10</a:t>
            </a:r>
            <a:endParaRPr sz="1400"/>
          </a:p>
          <a:p>
            <a:pPr indent="-158432" lvl="0" marL="228600" rtl="0" algn="l">
              <a:lnSpc>
                <a:spcPct val="115000"/>
              </a:lnSpc>
              <a:spcBef>
                <a:spcPts val="1000"/>
              </a:spcBef>
              <a:spcAft>
                <a:spcPts val="0"/>
              </a:spcAft>
              <a:buSzPct val="100000"/>
              <a:buChar char="●"/>
            </a:pPr>
            <a:r>
              <a:rPr lang="en-ZA" sz="1400"/>
              <a:t>The baseline and policy scenario have the same GHG assessment boundary</a:t>
            </a:r>
            <a:endParaRPr sz="1400"/>
          </a:p>
          <a:p>
            <a:pPr indent="-158432" lvl="0" marL="228600" rtl="0" algn="l">
              <a:lnSpc>
                <a:spcPct val="115000"/>
              </a:lnSpc>
              <a:spcBef>
                <a:spcPts val="1000"/>
              </a:spcBef>
              <a:spcAft>
                <a:spcPts val="1200"/>
              </a:spcAft>
              <a:buSzPct val="100000"/>
              <a:buChar char="●"/>
            </a:pPr>
            <a:r>
              <a:rPr lang="en-ZA" sz="1400"/>
              <a:t>Where the baseline scenario was determined and baseline emissions estimated in a previous ex-ante impact assessment, this should be updated by replacing estimated values with observed data</a:t>
            </a:r>
            <a:endParaRPr sz="1400"/>
          </a:p>
        </p:txBody>
      </p:sp>
      <p:sp>
        <p:nvSpPr>
          <p:cNvPr id="1855" name="Google Shape;1855;p91"/>
          <p:cNvSpPr txBox="1"/>
          <p:nvPr>
            <p:ph type="title"/>
          </p:nvPr>
        </p:nvSpPr>
        <p:spPr>
          <a:xfrm>
            <a:off x="311700" y="216425"/>
            <a:ext cx="8520600" cy="5727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625852"/>
              </a:buClr>
              <a:buSzPts val="2800"/>
              <a:buFont typeface="Arial"/>
              <a:buNone/>
            </a:pPr>
            <a:r>
              <a:rPr lang="en-ZA" sz="2800"/>
              <a:t>9.1 Estimate or update baseline emissions</a:t>
            </a:r>
            <a:endParaRPr/>
          </a:p>
        </p:txBody>
      </p:sp>
      <p:pic>
        <p:nvPicPr>
          <p:cNvPr id="1856" name="Google Shape;1856;p91"/>
          <p:cNvPicPr preferRelativeResize="0"/>
          <p:nvPr/>
        </p:nvPicPr>
        <p:blipFill rotWithShape="1">
          <a:blip r:embed="rId3">
            <a:alphaModFix/>
          </a:blip>
          <a:srcRect b="0" l="0" r="0" t="0"/>
          <a:stretch/>
        </p:blipFill>
        <p:spPr>
          <a:xfrm>
            <a:off x="490800" y="4535600"/>
            <a:ext cx="381000" cy="381000"/>
          </a:xfrm>
          <a:prstGeom prst="ellipse">
            <a:avLst/>
          </a:prstGeom>
          <a:noFill/>
          <a:ln cap="flat" cmpd="sng" w="38100">
            <a:solidFill>
              <a:srgbClr val="9D97F0"/>
            </a:solidFill>
            <a:prstDash val="solid"/>
            <a:round/>
            <a:headEnd len="sm" w="sm" type="none"/>
            <a:tailEnd len="sm" w="sm" type="none"/>
          </a:ln>
        </p:spPr>
      </p:pic>
      <p:sp>
        <p:nvSpPr>
          <p:cNvPr id="1857" name="Google Shape;1857;p91"/>
          <p:cNvSpPr txBox="1"/>
          <p:nvPr/>
        </p:nvSpPr>
        <p:spPr>
          <a:xfrm>
            <a:off x="1073875" y="4106400"/>
            <a:ext cx="3088500" cy="852300"/>
          </a:xfrm>
          <a:prstGeom prst="rect">
            <a:avLst/>
          </a:prstGeom>
          <a:noFill/>
          <a:ln>
            <a:noFill/>
          </a:ln>
        </p:spPr>
        <p:txBody>
          <a:bodyPr anchorCtr="0" anchor="ctr" bIns="45700" lIns="91425" spcFirstLastPara="1" rIns="91425" wrap="square" tIns="45700">
            <a:normAutofit/>
          </a:bodyPr>
          <a:lstStyle/>
          <a:p>
            <a:pPr indent="0" lvl="0" marL="0" marR="0" rtl="0" algn="l">
              <a:lnSpc>
                <a:spcPct val="100000"/>
              </a:lnSpc>
              <a:spcBef>
                <a:spcPts val="0"/>
              </a:spcBef>
              <a:spcAft>
                <a:spcPts val="0"/>
              </a:spcAft>
              <a:buNone/>
            </a:pPr>
            <a:r>
              <a:rPr i="1" lang="en-ZA" sz="1000">
                <a:solidFill>
                  <a:srgbClr val="09294E"/>
                </a:solidFill>
                <a:latin typeface="Open Sans"/>
                <a:ea typeface="Open Sans"/>
                <a:cs typeface="Open Sans"/>
                <a:sym typeface="Open Sans"/>
              </a:rPr>
              <a:t>Estimate or update baseline emissions using observed values for parameters that are not affected by the policy and estimated values for parameters that are affected by the policy</a:t>
            </a:r>
            <a:endParaRPr i="1" sz="1000">
              <a:solidFill>
                <a:srgbClr val="09294E"/>
              </a:solidFill>
              <a:latin typeface="Open Sans"/>
              <a:ea typeface="Open Sans"/>
              <a:cs typeface="Open Sans"/>
              <a:sym typeface="Open Sans"/>
            </a:endParaRPr>
          </a:p>
        </p:txBody>
      </p:sp>
      <p:sp>
        <p:nvSpPr>
          <p:cNvPr id="1858" name="Google Shape;1858;p91"/>
          <p:cNvSpPr txBox="1"/>
          <p:nvPr>
            <p:ph idx="4294967295" type="body"/>
          </p:nvPr>
        </p:nvSpPr>
        <p:spPr>
          <a:xfrm>
            <a:off x="4648346" y="4697034"/>
            <a:ext cx="681900" cy="153300"/>
          </a:xfrm>
          <a:prstGeom prst="rect">
            <a:avLst/>
          </a:prstGeom>
          <a:solidFill>
            <a:srgbClr val="E7E7E7"/>
          </a:solidFill>
          <a:ln cap="flat" cmpd="sng" w="12700">
            <a:solidFill>
              <a:srgbClr val="BFBFBF"/>
            </a:solidFill>
            <a:prstDash val="solid"/>
            <a:miter lim="800000"/>
            <a:headEnd len="sm" w="sm" type="none"/>
            <a:tailEnd len="sm" w="sm" type="none"/>
          </a:ln>
        </p:spPr>
        <p:txBody>
          <a:bodyPr anchorCtr="0" anchor="ctr" bIns="45700" lIns="91425" spcFirstLastPara="1" rIns="91425" wrap="square" tIns="45700">
            <a:noAutofit/>
          </a:bodyPr>
          <a:lstStyle/>
          <a:p>
            <a:pPr indent="0" lvl="0" marL="0" rtl="0" algn="ctr">
              <a:lnSpc>
                <a:spcPct val="90000"/>
              </a:lnSpc>
              <a:spcBef>
                <a:spcPts val="0"/>
              </a:spcBef>
              <a:spcAft>
                <a:spcPts val="1200"/>
              </a:spcAft>
              <a:buClr>
                <a:srgbClr val="09294E"/>
              </a:buClr>
              <a:buSzPts val="800"/>
              <a:buNone/>
            </a:pPr>
            <a:r>
              <a:rPr lang="en-ZA" sz="800"/>
              <a:t>Chapter 7</a:t>
            </a:r>
            <a:endParaRPr sz="800"/>
          </a:p>
        </p:txBody>
      </p:sp>
      <p:sp>
        <p:nvSpPr>
          <p:cNvPr id="1859" name="Google Shape;1859;p91"/>
          <p:cNvSpPr txBox="1"/>
          <p:nvPr>
            <p:ph idx="4294967295" type="body"/>
          </p:nvPr>
        </p:nvSpPr>
        <p:spPr>
          <a:xfrm>
            <a:off x="6194103" y="4697034"/>
            <a:ext cx="685800" cy="153300"/>
          </a:xfrm>
          <a:prstGeom prst="rect">
            <a:avLst/>
          </a:prstGeom>
          <a:solidFill>
            <a:srgbClr val="E7E7E7"/>
          </a:solidFill>
          <a:ln cap="flat" cmpd="sng" w="12700">
            <a:solidFill>
              <a:srgbClr val="BFBFBF"/>
            </a:solidFill>
            <a:prstDash val="solid"/>
            <a:miter lim="800000"/>
            <a:headEnd len="sm" w="sm" type="none"/>
            <a:tailEnd len="sm" w="sm" type="none"/>
          </a:ln>
        </p:spPr>
        <p:txBody>
          <a:bodyPr anchorCtr="0" anchor="ctr" bIns="45700" lIns="91425" spcFirstLastPara="1" rIns="91425" wrap="square" tIns="45700">
            <a:noAutofit/>
          </a:bodyPr>
          <a:lstStyle/>
          <a:p>
            <a:pPr indent="0" lvl="0" marL="0" rtl="0" algn="l">
              <a:lnSpc>
                <a:spcPct val="90000"/>
              </a:lnSpc>
              <a:spcBef>
                <a:spcPts val="0"/>
              </a:spcBef>
              <a:spcAft>
                <a:spcPts val="1200"/>
              </a:spcAft>
              <a:buClr>
                <a:srgbClr val="09294E"/>
              </a:buClr>
              <a:buSzPts val="800"/>
              <a:buNone/>
            </a:pPr>
            <a:r>
              <a:rPr lang="en-ZA" sz="800"/>
              <a:t>Chapter 9</a:t>
            </a:r>
            <a:endParaRPr sz="800"/>
          </a:p>
        </p:txBody>
      </p:sp>
      <p:sp>
        <p:nvSpPr>
          <p:cNvPr id="1860" name="Google Shape;1860;p91"/>
          <p:cNvSpPr txBox="1"/>
          <p:nvPr>
            <p:ph idx="4294967295" type="body"/>
          </p:nvPr>
        </p:nvSpPr>
        <p:spPr>
          <a:xfrm>
            <a:off x="5421224" y="4697034"/>
            <a:ext cx="681900" cy="153300"/>
          </a:xfrm>
          <a:prstGeom prst="rect">
            <a:avLst/>
          </a:prstGeom>
          <a:solidFill>
            <a:srgbClr val="E7E7E7"/>
          </a:solidFill>
          <a:ln cap="flat" cmpd="sng" w="12700">
            <a:solidFill>
              <a:srgbClr val="BFBFBF"/>
            </a:solidFill>
            <a:prstDash val="solid"/>
            <a:miter lim="800000"/>
            <a:headEnd len="sm" w="sm" type="none"/>
            <a:tailEnd len="sm" w="sm" type="none"/>
          </a:ln>
        </p:spPr>
        <p:txBody>
          <a:bodyPr anchorCtr="0" anchor="ctr" bIns="45700" lIns="91425" spcFirstLastPara="1" rIns="91425" wrap="square" tIns="45700">
            <a:noAutofit/>
          </a:bodyPr>
          <a:lstStyle/>
          <a:p>
            <a:pPr indent="0" lvl="0" marL="0" rtl="0" algn="ctr">
              <a:lnSpc>
                <a:spcPct val="90000"/>
              </a:lnSpc>
              <a:spcBef>
                <a:spcPts val="0"/>
              </a:spcBef>
              <a:spcAft>
                <a:spcPts val="1200"/>
              </a:spcAft>
              <a:buClr>
                <a:srgbClr val="09294E"/>
              </a:buClr>
              <a:buSzPts val="800"/>
              <a:buNone/>
            </a:pPr>
            <a:r>
              <a:rPr lang="en-ZA" sz="800"/>
              <a:t>Chapter 8</a:t>
            </a:r>
            <a:endParaRPr sz="800"/>
          </a:p>
        </p:txBody>
      </p:sp>
      <p:sp>
        <p:nvSpPr>
          <p:cNvPr id="1861" name="Google Shape;1861;p91">
            <a:hlinkClick action="ppaction://hlinksldjump" r:id="rId4"/>
          </p:cNvPr>
          <p:cNvSpPr/>
          <p:nvPr/>
        </p:nvSpPr>
        <p:spPr>
          <a:xfrm>
            <a:off x="4657825" y="4697034"/>
            <a:ext cx="672600" cy="1533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800">
              <a:solidFill>
                <a:schemeClr val="lt1"/>
              </a:solidFill>
              <a:latin typeface="Open Sans"/>
              <a:ea typeface="Open Sans"/>
              <a:cs typeface="Open Sans"/>
              <a:sym typeface="Open Sans"/>
            </a:endParaRPr>
          </a:p>
        </p:txBody>
      </p:sp>
      <p:sp>
        <p:nvSpPr>
          <p:cNvPr id="1862" name="Google Shape;1862;p91">
            <a:hlinkClick action="ppaction://hlinksldjump" r:id="rId5"/>
          </p:cNvPr>
          <p:cNvSpPr/>
          <p:nvPr/>
        </p:nvSpPr>
        <p:spPr>
          <a:xfrm>
            <a:off x="5417449" y="4697034"/>
            <a:ext cx="681900" cy="1533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sp>
        <p:nvSpPr>
          <p:cNvPr id="1863" name="Google Shape;1863;p91">
            <a:hlinkClick action="ppaction://hlinksldjump" r:id="rId6"/>
          </p:cNvPr>
          <p:cNvSpPr/>
          <p:nvPr/>
        </p:nvSpPr>
        <p:spPr>
          <a:xfrm>
            <a:off x="6186552" y="4697034"/>
            <a:ext cx="681900" cy="1533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cxnSp>
        <p:nvCxnSpPr>
          <p:cNvPr id="1864" name="Google Shape;1864;p91"/>
          <p:cNvCxnSpPr>
            <a:stCxn id="1857" idx="1"/>
          </p:cNvCxnSpPr>
          <p:nvPr/>
        </p:nvCxnSpPr>
        <p:spPr>
          <a:xfrm>
            <a:off x="1073875" y="4532550"/>
            <a:ext cx="0" cy="0"/>
          </a:xfrm>
          <a:prstGeom prst="straightConnector1">
            <a:avLst/>
          </a:prstGeom>
          <a:noFill/>
          <a:ln cap="flat" cmpd="sng" w="9525">
            <a:solidFill>
              <a:schemeClr val="dk2"/>
            </a:solidFill>
            <a:prstDash val="solid"/>
            <a:round/>
            <a:headEnd len="med" w="med" type="none"/>
            <a:tailEnd len="med" w="med" type="none"/>
          </a:ln>
        </p:spPr>
      </p:cxnSp>
      <p:cxnSp>
        <p:nvCxnSpPr>
          <p:cNvPr id="1865" name="Google Shape;1865;p91"/>
          <p:cNvCxnSpPr>
            <a:stCxn id="1856" idx="6"/>
            <a:endCxn id="1857" idx="1"/>
          </p:cNvCxnSpPr>
          <p:nvPr/>
        </p:nvCxnSpPr>
        <p:spPr>
          <a:xfrm flipH="1" rot="10800000">
            <a:off x="871800" y="4532600"/>
            <a:ext cx="202200" cy="193500"/>
          </a:xfrm>
          <a:prstGeom prst="straightConnector1">
            <a:avLst/>
          </a:prstGeom>
          <a:noFill/>
          <a:ln cap="flat" cmpd="sng" w="9525">
            <a:solidFill>
              <a:schemeClr val="dk1"/>
            </a:solidFill>
            <a:prstDash val="solid"/>
            <a:round/>
            <a:headEnd len="med" w="med" type="none"/>
            <a:tailEnd len="med" w="med" type="oval"/>
          </a:ln>
        </p:spPr>
      </p:cxnSp>
    </p:spTree>
  </p:cSld>
  <p:clrMapOvr>
    <a:masterClrMapping/>
  </p:clrMapOvr>
</p:sld>
</file>

<file path=ppt/slides/slide6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70" name="Shape 1870"/>
        <p:cNvGrpSpPr/>
        <p:nvPr/>
      </p:nvGrpSpPr>
      <p:grpSpPr>
        <a:xfrm>
          <a:off x="0" y="0"/>
          <a:ext cx="0" cy="0"/>
          <a:chOff x="0" y="0"/>
          <a:chExt cx="0" cy="0"/>
        </a:xfrm>
      </p:grpSpPr>
      <p:sp>
        <p:nvSpPr>
          <p:cNvPr id="1871" name="Google Shape;1871;p92"/>
          <p:cNvSpPr txBox="1"/>
          <p:nvPr>
            <p:ph idx="4294967295" type="body"/>
          </p:nvPr>
        </p:nvSpPr>
        <p:spPr>
          <a:xfrm>
            <a:off x="702825" y="1152497"/>
            <a:ext cx="7821300" cy="2351100"/>
          </a:xfrm>
          <a:prstGeom prst="rect">
            <a:avLst/>
          </a:prstGeom>
          <a:noFill/>
          <a:ln>
            <a:noFill/>
          </a:ln>
        </p:spPr>
        <p:txBody>
          <a:bodyPr anchorCtr="0" anchor="t" bIns="45700" lIns="91425" spcFirstLastPara="1" rIns="91425" wrap="square" tIns="45700">
            <a:noAutofit/>
          </a:bodyPr>
          <a:lstStyle/>
          <a:p>
            <a:pPr indent="-177800" lvl="0" marL="228600" rtl="0" algn="l">
              <a:lnSpc>
                <a:spcPct val="115000"/>
              </a:lnSpc>
              <a:spcBef>
                <a:spcPts val="0"/>
              </a:spcBef>
              <a:spcAft>
                <a:spcPts val="0"/>
              </a:spcAft>
              <a:buClr>
                <a:srgbClr val="625852"/>
              </a:buClr>
              <a:buSzPts val="1400"/>
              <a:buChar char="●"/>
            </a:pPr>
            <a:r>
              <a:rPr lang="en-ZA" sz="1400"/>
              <a:t>The performance of the policy should be evaluated to ensure that the GHG impacts calculated ex-post can be attributed to the policy</a:t>
            </a:r>
            <a:endParaRPr sz="1400"/>
          </a:p>
          <a:p>
            <a:pPr indent="-177800" lvl="0" marL="228600" rtl="0" algn="l">
              <a:lnSpc>
                <a:spcPct val="115000"/>
              </a:lnSpc>
              <a:spcBef>
                <a:spcPts val="1000"/>
              </a:spcBef>
              <a:spcAft>
                <a:spcPts val="0"/>
              </a:spcAft>
              <a:buClr>
                <a:srgbClr val="625852"/>
              </a:buClr>
              <a:buSzPts val="1400"/>
              <a:buChar char="●"/>
            </a:pPr>
            <a:r>
              <a:rPr lang="en-ZA" sz="1400"/>
              <a:t>Chapter 10 provides examples of inputs and activities that should be monitored to evaluate the performance of the policy</a:t>
            </a:r>
            <a:endParaRPr sz="1400"/>
          </a:p>
          <a:p>
            <a:pPr indent="-177800" lvl="0" marL="228600" rtl="0" algn="l">
              <a:lnSpc>
                <a:spcPct val="115000"/>
              </a:lnSpc>
              <a:spcBef>
                <a:spcPts val="1000"/>
              </a:spcBef>
              <a:spcAft>
                <a:spcPts val="0"/>
              </a:spcAft>
              <a:buClr>
                <a:srgbClr val="625852"/>
              </a:buClr>
              <a:buSzPts val="1400"/>
              <a:buChar char="●"/>
            </a:pPr>
            <a:r>
              <a:rPr lang="en-ZA" sz="1400"/>
              <a:t>Evaluate whether the intermediate effects in the causal chain occurred.</a:t>
            </a:r>
            <a:endParaRPr sz="1400"/>
          </a:p>
          <a:p>
            <a:pPr indent="-177800" lvl="0" marL="228600" rtl="0" algn="l">
              <a:lnSpc>
                <a:spcPct val="115000"/>
              </a:lnSpc>
              <a:spcBef>
                <a:spcPts val="1000"/>
              </a:spcBef>
              <a:spcAft>
                <a:spcPts val="1200"/>
              </a:spcAft>
              <a:buClr>
                <a:srgbClr val="625852"/>
              </a:buClr>
              <a:buSzPts val="1400"/>
              <a:buChar char="●"/>
            </a:pPr>
            <a:r>
              <a:rPr lang="en-ZA" sz="1400"/>
              <a:t>At a minimum, each of the intermediate effects linked to GHG sources and carbon pools in the assessment boundary should be monitored with at least one parameter</a:t>
            </a:r>
            <a:endParaRPr sz="1400"/>
          </a:p>
        </p:txBody>
      </p:sp>
      <p:sp>
        <p:nvSpPr>
          <p:cNvPr id="1872" name="Google Shape;1872;p92"/>
          <p:cNvSpPr txBox="1"/>
          <p:nvPr>
            <p:ph type="title"/>
          </p:nvPr>
        </p:nvSpPr>
        <p:spPr>
          <a:xfrm>
            <a:off x="311700" y="216425"/>
            <a:ext cx="8520600" cy="572700"/>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rgbClr val="625852"/>
              </a:buClr>
              <a:buSzPct val="100000"/>
              <a:buFont typeface="Arial"/>
              <a:buNone/>
            </a:pPr>
            <a:r>
              <a:rPr lang="en-ZA" sz="2600"/>
              <a:t>9.2.1 Estimate GHG impacts: Evaluate performance of the policy</a:t>
            </a:r>
            <a:endParaRPr/>
          </a:p>
        </p:txBody>
      </p:sp>
      <p:pic>
        <p:nvPicPr>
          <p:cNvPr id="1873" name="Google Shape;1873;p92"/>
          <p:cNvPicPr preferRelativeResize="0"/>
          <p:nvPr/>
        </p:nvPicPr>
        <p:blipFill rotWithShape="1">
          <a:blip r:embed="rId3">
            <a:alphaModFix/>
          </a:blip>
          <a:srcRect b="0" l="0" r="0" t="0"/>
          <a:stretch/>
        </p:blipFill>
        <p:spPr>
          <a:xfrm>
            <a:off x="490800" y="4535600"/>
            <a:ext cx="381000" cy="381000"/>
          </a:xfrm>
          <a:prstGeom prst="ellipse">
            <a:avLst/>
          </a:prstGeom>
          <a:noFill/>
          <a:ln cap="flat" cmpd="sng" w="38100">
            <a:solidFill>
              <a:srgbClr val="9D97F0"/>
            </a:solidFill>
            <a:prstDash val="solid"/>
            <a:round/>
            <a:headEnd len="sm" w="sm" type="none"/>
            <a:tailEnd len="sm" w="sm" type="none"/>
          </a:ln>
        </p:spPr>
      </p:pic>
      <p:sp>
        <p:nvSpPr>
          <p:cNvPr id="1874" name="Google Shape;1874;p92"/>
          <p:cNvSpPr txBox="1"/>
          <p:nvPr/>
        </p:nvSpPr>
        <p:spPr>
          <a:xfrm>
            <a:off x="1073875" y="4106400"/>
            <a:ext cx="3088500" cy="852300"/>
          </a:xfrm>
          <a:prstGeom prst="rect">
            <a:avLst/>
          </a:prstGeom>
          <a:noFill/>
          <a:ln>
            <a:noFill/>
          </a:ln>
        </p:spPr>
        <p:txBody>
          <a:bodyPr anchorCtr="0" anchor="ctr" bIns="45700" lIns="91425" spcFirstLastPara="1" rIns="91425" wrap="square" tIns="45700">
            <a:normAutofit/>
          </a:bodyPr>
          <a:lstStyle/>
          <a:p>
            <a:pPr indent="0" lvl="0" marL="0" marR="0" rtl="0" algn="l">
              <a:lnSpc>
                <a:spcPct val="100000"/>
              </a:lnSpc>
              <a:spcBef>
                <a:spcPts val="0"/>
              </a:spcBef>
              <a:spcAft>
                <a:spcPts val="0"/>
              </a:spcAft>
              <a:buNone/>
            </a:pPr>
            <a:r>
              <a:rPr i="1" lang="en-ZA" sz="1000">
                <a:solidFill>
                  <a:srgbClr val="09294E"/>
                </a:solidFill>
                <a:latin typeface="Open Sans"/>
                <a:ea typeface="Open Sans"/>
                <a:cs typeface="Open Sans"/>
                <a:sym typeface="Open Sans"/>
              </a:rPr>
              <a:t>Ascertain whether the inputs, activities and intermediate effects that were expected to occur according to the causal chain, actually occurred </a:t>
            </a:r>
            <a:endParaRPr i="1" sz="1000">
              <a:solidFill>
                <a:srgbClr val="09294E"/>
              </a:solidFill>
              <a:latin typeface="Open Sans"/>
              <a:ea typeface="Open Sans"/>
              <a:cs typeface="Open Sans"/>
              <a:sym typeface="Open Sans"/>
            </a:endParaRPr>
          </a:p>
        </p:txBody>
      </p:sp>
      <p:sp>
        <p:nvSpPr>
          <p:cNvPr id="1875" name="Google Shape;1875;p92"/>
          <p:cNvSpPr txBox="1"/>
          <p:nvPr>
            <p:ph idx="4294967295" type="body"/>
          </p:nvPr>
        </p:nvSpPr>
        <p:spPr>
          <a:xfrm>
            <a:off x="4648346" y="4697034"/>
            <a:ext cx="681900" cy="153300"/>
          </a:xfrm>
          <a:prstGeom prst="rect">
            <a:avLst/>
          </a:prstGeom>
          <a:solidFill>
            <a:srgbClr val="E7E7E7"/>
          </a:solidFill>
          <a:ln cap="flat" cmpd="sng" w="12700">
            <a:solidFill>
              <a:srgbClr val="BFBFBF"/>
            </a:solidFill>
            <a:prstDash val="solid"/>
            <a:miter lim="800000"/>
            <a:headEnd len="sm" w="sm" type="none"/>
            <a:tailEnd len="sm" w="sm" type="none"/>
          </a:ln>
        </p:spPr>
        <p:txBody>
          <a:bodyPr anchorCtr="0" anchor="ctr" bIns="45700" lIns="91425" spcFirstLastPara="1" rIns="91425" wrap="square" tIns="45700">
            <a:noAutofit/>
          </a:bodyPr>
          <a:lstStyle/>
          <a:p>
            <a:pPr indent="0" lvl="0" marL="0" rtl="0" algn="ctr">
              <a:lnSpc>
                <a:spcPct val="90000"/>
              </a:lnSpc>
              <a:spcBef>
                <a:spcPts val="0"/>
              </a:spcBef>
              <a:spcAft>
                <a:spcPts val="1200"/>
              </a:spcAft>
              <a:buClr>
                <a:srgbClr val="09294E"/>
              </a:buClr>
              <a:buSzPts val="800"/>
              <a:buNone/>
            </a:pPr>
            <a:r>
              <a:rPr lang="en-ZA" sz="800"/>
              <a:t>Chapter 7</a:t>
            </a:r>
            <a:endParaRPr sz="800"/>
          </a:p>
        </p:txBody>
      </p:sp>
      <p:sp>
        <p:nvSpPr>
          <p:cNvPr id="1876" name="Google Shape;1876;p92"/>
          <p:cNvSpPr txBox="1"/>
          <p:nvPr>
            <p:ph idx="4294967295" type="body"/>
          </p:nvPr>
        </p:nvSpPr>
        <p:spPr>
          <a:xfrm>
            <a:off x="6194103" y="4697034"/>
            <a:ext cx="685800" cy="153300"/>
          </a:xfrm>
          <a:prstGeom prst="rect">
            <a:avLst/>
          </a:prstGeom>
          <a:solidFill>
            <a:srgbClr val="E7E7E7"/>
          </a:solidFill>
          <a:ln cap="flat" cmpd="sng" w="12700">
            <a:solidFill>
              <a:srgbClr val="BFBFBF"/>
            </a:solidFill>
            <a:prstDash val="solid"/>
            <a:miter lim="800000"/>
            <a:headEnd len="sm" w="sm" type="none"/>
            <a:tailEnd len="sm" w="sm" type="none"/>
          </a:ln>
        </p:spPr>
        <p:txBody>
          <a:bodyPr anchorCtr="0" anchor="ctr" bIns="45700" lIns="91425" spcFirstLastPara="1" rIns="91425" wrap="square" tIns="45700">
            <a:noAutofit/>
          </a:bodyPr>
          <a:lstStyle/>
          <a:p>
            <a:pPr indent="0" lvl="0" marL="0" rtl="0" algn="l">
              <a:lnSpc>
                <a:spcPct val="90000"/>
              </a:lnSpc>
              <a:spcBef>
                <a:spcPts val="0"/>
              </a:spcBef>
              <a:spcAft>
                <a:spcPts val="1200"/>
              </a:spcAft>
              <a:buClr>
                <a:srgbClr val="09294E"/>
              </a:buClr>
              <a:buSzPts val="800"/>
              <a:buNone/>
            </a:pPr>
            <a:r>
              <a:rPr lang="en-ZA" sz="800"/>
              <a:t>Chapter 9</a:t>
            </a:r>
            <a:endParaRPr sz="800"/>
          </a:p>
        </p:txBody>
      </p:sp>
      <p:sp>
        <p:nvSpPr>
          <p:cNvPr id="1877" name="Google Shape;1877;p92"/>
          <p:cNvSpPr txBox="1"/>
          <p:nvPr>
            <p:ph idx="4294967295" type="body"/>
          </p:nvPr>
        </p:nvSpPr>
        <p:spPr>
          <a:xfrm>
            <a:off x="5421224" y="4697034"/>
            <a:ext cx="681900" cy="153300"/>
          </a:xfrm>
          <a:prstGeom prst="rect">
            <a:avLst/>
          </a:prstGeom>
          <a:solidFill>
            <a:srgbClr val="E7E7E7"/>
          </a:solidFill>
          <a:ln cap="flat" cmpd="sng" w="12700">
            <a:solidFill>
              <a:srgbClr val="BFBFBF"/>
            </a:solidFill>
            <a:prstDash val="solid"/>
            <a:miter lim="800000"/>
            <a:headEnd len="sm" w="sm" type="none"/>
            <a:tailEnd len="sm" w="sm" type="none"/>
          </a:ln>
        </p:spPr>
        <p:txBody>
          <a:bodyPr anchorCtr="0" anchor="ctr" bIns="45700" lIns="91425" spcFirstLastPara="1" rIns="91425" wrap="square" tIns="45700">
            <a:noAutofit/>
          </a:bodyPr>
          <a:lstStyle/>
          <a:p>
            <a:pPr indent="0" lvl="0" marL="0" rtl="0" algn="ctr">
              <a:lnSpc>
                <a:spcPct val="90000"/>
              </a:lnSpc>
              <a:spcBef>
                <a:spcPts val="0"/>
              </a:spcBef>
              <a:spcAft>
                <a:spcPts val="1200"/>
              </a:spcAft>
              <a:buClr>
                <a:srgbClr val="09294E"/>
              </a:buClr>
              <a:buSzPts val="800"/>
              <a:buNone/>
            </a:pPr>
            <a:r>
              <a:rPr lang="en-ZA" sz="800"/>
              <a:t>Chapter 8</a:t>
            </a:r>
            <a:endParaRPr sz="800"/>
          </a:p>
        </p:txBody>
      </p:sp>
      <p:sp>
        <p:nvSpPr>
          <p:cNvPr id="1878" name="Google Shape;1878;p92">
            <a:hlinkClick action="ppaction://hlinksldjump" r:id="rId4"/>
          </p:cNvPr>
          <p:cNvSpPr/>
          <p:nvPr/>
        </p:nvSpPr>
        <p:spPr>
          <a:xfrm>
            <a:off x="4657825" y="4697034"/>
            <a:ext cx="672600" cy="1533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800">
              <a:solidFill>
                <a:schemeClr val="lt1"/>
              </a:solidFill>
              <a:latin typeface="Open Sans"/>
              <a:ea typeface="Open Sans"/>
              <a:cs typeface="Open Sans"/>
              <a:sym typeface="Open Sans"/>
            </a:endParaRPr>
          </a:p>
        </p:txBody>
      </p:sp>
      <p:sp>
        <p:nvSpPr>
          <p:cNvPr id="1879" name="Google Shape;1879;p92">
            <a:hlinkClick action="ppaction://hlinksldjump" r:id="rId5"/>
          </p:cNvPr>
          <p:cNvSpPr/>
          <p:nvPr/>
        </p:nvSpPr>
        <p:spPr>
          <a:xfrm>
            <a:off x="5417449" y="4697034"/>
            <a:ext cx="681900" cy="1533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sp>
        <p:nvSpPr>
          <p:cNvPr id="1880" name="Google Shape;1880;p92">
            <a:hlinkClick action="ppaction://hlinksldjump" r:id="rId6"/>
          </p:cNvPr>
          <p:cNvSpPr/>
          <p:nvPr/>
        </p:nvSpPr>
        <p:spPr>
          <a:xfrm>
            <a:off x="6186552" y="4697034"/>
            <a:ext cx="681900" cy="1533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cxnSp>
        <p:nvCxnSpPr>
          <p:cNvPr id="1881" name="Google Shape;1881;p92"/>
          <p:cNvCxnSpPr>
            <a:stCxn id="1874" idx="1"/>
          </p:cNvCxnSpPr>
          <p:nvPr/>
        </p:nvCxnSpPr>
        <p:spPr>
          <a:xfrm>
            <a:off x="1073875" y="4532550"/>
            <a:ext cx="0" cy="0"/>
          </a:xfrm>
          <a:prstGeom prst="straightConnector1">
            <a:avLst/>
          </a:prstGeom>
          <a:noFill/>
          <a:ln cap="flat" cmpd="sng" w="9525">
            <a:solidFill>
              <a:schemeClr val="dk2"/>
            </a:solidFill>
            <a:prstDash val="solid"/>
            <a:round/>
            <a:headEnd len="med" w="med" type="none"/>
            <a:tailEnd len="med" w="med" type="none"/>
          </a:ln>
        </p:spPr>
      </p:cxnSp>
      <p:cxnSp>
        <p:nvCxnSpPr>
          <p:cNvPr id="1882" name="Google Shape;1882;p92"/>
          <p:cNvCxnSpPr>
            <a:stCxn id="1873" idx="6"/>
            <a:endCxn id="1874" idx="1"/>
          </p:cNvCxnSpPr>
          <p:nvPr/>
        </p:nvCxnSpPr>
        <p:spPr>
          <a:xfrm flipH="1" rot="10800000">
            <a:off x="871800" y="4532600"/>
            <a:ext cx="202200" cy="193500"/>
          </a:xfrm>
          <a:prstGeom prst="straightConnector1">
            <a:avLst/>
          </a:prstGeom>
          <a:noFill/>
          <a:ln cap="flat" cmpd="sng" w="9525">
            <a:solidFill>
              <a:schemeClr val="dk1"/>
            </a:solidFill>
            <a:prstDash val="solid"/>
            <a:round/>
            <a:headEnd len="med" w="med" type="none"/>
            <a:tailEnd len="med" w="med" type="oval"/>
          </a:ln>
        </p:spPr>
      </p:cxnSp>
    </p:spTree>
  </p:cSld>
  <p:clrMapOvr>
    <a:masterClrMapping/>
  </p:clrMapOvr>
</p:sld>
</file>

<file path=ppt/slides/slide6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87" name="Shape 1887"/>
        <p:cNvGrpSpPr/>
        <p:nvPr/>
      </p:nvGrpSpPr>
      <p:grpSpPr>
        <a:xfrm>
          <a:off x="0" y="0"/>
          <a:ext cx="0" cy="0"/>
          <a:chOff x="0" y="0"/>
          <a:chExt cx="0" cy="0"/>
        </a:xfrm>
      </p:grpSpPr>
      <p:sp>
        <p:nvSpPr>
          <p:cNvPr id="1888" name="Google Shape;1888;p93"/>
          <p:cNvSpPr txBox="1"/>
          <p:nvPr>
            <p:ph idx="4294967295" type="body"/>
          </p:nvPr>
        </p:nvSpPr>
        <p:spPr>
          <a:xfrm>
            <a:off x="669751" y="894777"/>
            <a:ext cx="8033100" cy="1664700"/>
          </a:xfrm>
          <a:prstGeom prst="rect">
            <a:avLst/>
          </a:prstGeom>
          <a:noFill/>
          <a:ln>
            <a:noFill/>
          </a:ln>
        </p:spPr>
        <p:txBody>
          <a:bodyPr anchorCtr="0" anchor="t" bIns="45700" lIns="91425" spcFirstLastPara="1" rIns="91425" wrap="square" tIns="45700">
            <a:normAutofit/>
          </a:bodyPr>
          <a:lstStyle/>
          <a:p>
            <a:pPr indent="-190500" lvl="0" marL="228600" rtl="0" algn="l">
              <a:lnSpc>
                <a:spcPct val="90000"/>
              </a:lnSpc>
              <a:spcBef>
                <a:spcPts val="0"/>
              </a:spcBef>
              <a:spcAft>
                <a:spcPts val="0"/>
              </a:spcAft>
              <a:buClr>
                <a:srgbClr val="625852"/>
              </a:buClr>
              <a:buSzPts val="1400"/>
              <a:buChar char="●"/>
            </a:pPr>
            <a:r>
              <a:rPr i="0" lang="en-ZA" sz="1400" u="none" strike="noStrike"/>
              <a:t>The same methods used to estimate baseline emissions should be used to estimate policy scenario emissions</a:t>
            </a:r>
            <a:endParaRPr sz="1400"/>
          </a:p>
          <a:p>
            <a:pPr indent="-190500" lvl="0" marL="228600" rtl="0" algn="l">
              <a:lnSpc>
                <a:spcPct val="90000"/>
              </a:lnSpc>
              <a:spcBef>
                <a:spcPts val="1000"/>
              </a:spcBef>
              <a:spcAft>
                <a:spcPts val="1200"/>
              </a:spcAft>
              <a:buClr>
                <a:srgbClr val="625852"/>
              </a:buClr>
              <a:buSzPts val="1400"/>
              <a:buChar char="●"/>
            </a:pPr>
            <a:r>
              <a:rPr i="0" lang="en-ZA" sz="1400" u="none" strike="noStrike"/>
              <a:t>Calculate policy scenario emissions using one of the approaches below (see Section 7.2). Use observed, measured or recently collected activity data, and measured or re-estimated emission factors </a:t>
            </a:r>
            <a:endParaRPr sz="1400"/>
          </a:p>
        </p:txBody>
      </p:sp>
      <p:sp>
        <p:nvSpPr>
          <p:cNvPr id="1889" name="Google Shape;1889;p93"/>
          <p:cNvSpPr/>
          <p:nvPr/>
        </p:nvSpPr>
        <p:spPr>
          <a:xfrm>
            <a:off x="1813025" y="2233061"/>
            <a:ext cx="6685200" cy="784800"/>
          </a:xfrm>
          <a:prstGeom prst="rect">
            <a:avLst/>
          </a:prstGeom>
          <a:solidFill>
            <a:schemeClr val="accent3"/>
          </a:solidFill>
          <a:ln cap="flat" cmpd="sng" w="12700">
            <a:solidFill>
              <a:schemeClr val="lt2"/>
            </a:solidFill>
            <a:prstDash val="solid"/>
            <a:miter lim="800000"/>
            <a:headEnd len="sm" w="sm" type="none"/>
            <a:tailEnd len="sm" w="sm" type="none"/>
          </a:ln>
        </p:spPr>
        <p:txBody>
          <a:bodyPr anchorCtr="0" anchor="ctr" bIns="45700" lIns="91425" spcFirstLastPara="1" rIns="91425" wrap="square" tIns="45700">
            <a:noAutofit/>
          </a:bodyPr>
          <a:lstStyle/>
          <a:p>
            <a:pPr indent="0" lvl="1" marL="457200" marR="0" rtl="0" algn="l">
              <a:spcBef>
                <a:spcPts val="0"/>
              </a:spcBef>
              <a:spcAft>
                <a:spcPts val="0"/>
              </a:spcAft>
              <a:buNone/>
            </a:pPr>
            <a:r>
              <a:rPr i="0" lang="en-ZA" sz="1000" u="none" cap="none" strike="noStrike">
                <a:solidFill>
                  <a:schemeClr val="dk2"/>
                </a:solidFill>
                <a:latin typeface="Open Sans"/>
                <a:ea typeface="Open Sans"/>
                <a:cs typeface="Open Sans"/>
                <a:sym typeface="Open Sans"/>
              </a:rPr>
              <a:t>Calculate the GHG impacts of the policy by subtracting baseline emissions (estimated in Section 9.1) from the ex-post policy scenario emissions for each GHG source and carbon pool included in the GHG assessment boundary. </a:t>
            </a:r>
            <a:endParaRPr sz="1000">
              <a:solidFill>
                <a:schemeClr val="dk2"/>
              </a:solidFill>
              <a:latin typeface="Open Sans"/>
              <a:ea typeface="Open Sans"/>
              <a:cs typeface="Open Sans"/>
              <a:sym typeface="Open Sans"/>
            </a:endParaRPr>
          </a:p>
        </p:txBody>
      </p:sp>
      <p:sp>
        <p:nvSpPr>
          <p:cNvPr id="1890" name="Google Shape;1890;p93"/>
          <p:cNvSpPr/>
          <p:nvPr/>
        </p:nvSpPr>
        <p:spPr>
          <a:xfrm>
            <a:off x="1813025" y="3160205"/>
            <a:ext cx="6685200" cy="784800"/>
          </a:xfrm>
          <a:prstGeom prst="rect">
            <a:avLst/>
          </a:prstGeom>
          <a:solidFill>
            <a:schemeClr val="accent3"/>
          </a:solidFill>
          <a:ln cap="flat" cmpd="sng" w="12700">
            <a:solidFill>
              <a:schemeClr val="lt2"/>
            </a:solidFill>
            <a:prstDash val="solid"/>
            <a:miter lim="800000"/>
            <a:headEnd len="sm" w="sm" type="none"/>
            <a:tailEnd len="sm" w="sm" type="none"/>
          </a:ln>
        </p:spPr>
        <p:txBody>
          <a:bodyPr anchorCtr="0" anchor="ctr" bIns="45700" lIns="91425" spcFirstLastPara="1" rIns="91425" wrap="square" tIns="45700">
            <a:noAutofit/>
          </a:bodyPr>
          <a:lstStyle/>
          <a:p>
            <a:pPr indent="0" lvl="1" marL="457200" marR="0" rtl="0" algn="l">
              <a:spcBef>
                <a:spcPts val="0"/>
              </a:spcBef>
              <a:spcAft>
                <a:spcPts val="0"/>
              </a:spcAft>
              <a:buNone/>
            </a:pPr>
            <a:r>
              <a:rPr i="0" lang="en-ZA" sz="1000" u="none" cap="none" strike="noStrike">
                <a:solidFill>
                  <a:schemeClr val="dk2"/>
                </a:solidFill>
                <a:latin typeface="Open Sans"/>
                <a:ea typeface="Open Sans"/>
                <a:cs typeface="Open Sans"/>
                <a:sym typeface="Open Sans"/>
              </a:rPr>
              <a:t>Calculate the GHG impact of the policy directly, by determining the actual implementation level using observed, measured, or recently collected data and measure or re-estimate emission factors. </a:t>
            </a:r>
            <a:endParaRPr sz="1000">
              <a:solidFill>
                <a:schemeClr val="dk2"/>
              </a:solidFill>
              <a:latin typeface="Open Sans"/>
              <a:ea typeface="Open Sans"/>
              <a:cs typeface="Open Sans"/>
              <a:sym typeface="Open Sans"/>
            </a:endParaRPr>
          </a:p>
        </p:txBody>
      </p:sp>
      <p:sp>
        <p:nvSpPr>
          <p:cNvPr id="1891" name="Google Shape;1891;p93"/>
          <p:cNvSpPr/>
          <p:nvPr/>
        </p:nvSpPr>
        <p:spPr>
          <a:xfrm>
            <a:off x="724055" y="3165284"/>
            <a:ext cx="1613700" cy="784800"/>
          </a:xfrm>
          <a:prstGeom prst="homePlate">
            <a:avLst>
              <a:gd fmla="val 50000" name="adj"/>
            </a:avLst>
          </a:prstGeom>
          <a:solidFill>
            <a:srgbClr val="09294E"/>
          </a:solidFill>
          <a:ln>
            <a:noFill/>
          </a:ln>
        </p:spPr>
        <p:txBody>
          <a:bodyPr anchorCtr="0" anchor="ctr" bIns="45700" lIns="91425" spcFirstLastPara="1" rIns="91425" wrap="square" tIns="45700">
            <a:noAutofit/>
          </a:bodyPr>
          <a:lstStyle/>
          <a:p>
            <a:pPr indent="0" lvl="1" marL="0" rtl="0" algn="l">
              <a:spcBef>
                <a:spcPts val="0"/>
              </a:spcBef>
              <a:spcAft>
                <a:spcPts val="0"/>
              </a:spcAft>
              <a:buNone/>
            </a:pPr>
            <a:r>
              <a:rPr lang="en-ZA" sz="1000">
                <a:solidFill>
                  <a:schemeClr val="lt1"/>
                </a:solidFill>
                <a:latin typeface="Open Sans"/>
                <a:ea typeface="Open Sans"/>
                <a:cs typeface="Open Sans"/>
                <a:sym typeface="Open Sans"/>
              </a:rPr>
              <a:t>Activity data    approach</a:t>
            </a:r>
            <a:endParaRPr b="1" sz="1000" cap="small">
              <a:solidFill>
                <a:schemeClr val="lt1"/>
              </a:solidFill>
              <a:latin typeface="Open Sans"/>
              <a:ea typeface="Open Sans"/>
              <a:cs typeface="Open Sans"/>
              <a:sym typeface="Open Sans"/>
            </a:endParaRPr>
          </a:p>
        </p:txBody>
      </p:sp>
      <p:sp>
        <p:nvSpPr>
          <p:cNvPr id="1892" name="Google Shape;1892;p93"/>
          <p:cNvSpPr/>
          <p:nvPr/>
        </p:nvSpPr>
        <p:spPr>
          <a:xfrm>
            <a:off x="724055" y="2233061"/>
            <a:ext cx="1613700" cy="784800"/>
          </a:xfrm>
          <a:prstGeom prst="homePlate">
            <a:avLst>
              <a:gd fmla="val 50000" name="adj"/>
            </a:avLst>
          </a:prstGeom>
          <a:solidFill>
            <a:srgbClr val="09294E"/>
          </a:solidFill>
          <a:ln>
            <a:noFill/>
          </a:ln>
        </p:spPr>
        <p:txBody>
          <a:bodyPr anchorCtr="0" anchor="ctr" bIns="45700" lIns="91425" spcFirstLastPara="1" rIns="91425" wrap="square" tIns="45700">
            <a:noAutofit/>
          </a:bodyPr>
          <a:lstStyle/>
          <a:p>
            <a:pPr indent="0" lvl="1" marL="0" rtl="0" algn="l">
              <a:spcBef>
                <a:spcPts val="0"/>
              </a:spcBef>
              <a:spcAft>
                <a:spcPts val="0"/>
              </a:spcAft>
              <a:buClr>
                <a:srgbClr val="000000"/>
              </a:buClr>
              <a:buFont typeface="Arial"/>
              <a:buNone/>
            </a:pPr>
            <a:r>
              <a:rPr lang="en-ZA" sz="1000">
                <a:solidFill>
                  <a:schemeClr val="lt1"/>
                </a:solidFill>
                <a:latin typeface="Open Sans"/>
                <a:ea typeface="Open Sans"/>
                <a:cs typeface="Open Sans"/>
                <a:sym typeface="Open Sans"/>
              </a:rPr>
              <a:t>Emissions approach</a:t>
            </a:r>
            <a:endParaRPr sz="1000">
              <a:solidFill>
                <a:schemeClr val="lt1"/>
              </a:solidFill>
              <a:latin typeface="Open Sans"/>
              <a:ea typeface="Open Sans"/>
              <a:cs typeface="Open Sans"/>
              <a:sym typeface="Open Sans"/>
            </a:endParaRPr>
          </a:p>
        </p:txBody>
      </p:sp>
      <p:sp>
        <p:nvSpPr>
          <p:cNvPr id="1893" name="Google Shape;1893;p93"/>
          <p:cNvSpPr txBox="1"/>
          <p:nvPr>
            <p:ph type="title"/>
          </p:nvPr>
        </p:nvSpPr>
        <p:spPr>
          <a:xfrm>
            <a:off x="311700" y="216425"/>
            <a:ext cx="8520600" cy="572700"/>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rgbClr val="625852"/>
              </a:buClr>
              <a:buSzPct val="100000"/>
              <a:buFont typeface="Arial"/>
              <a:buNone/>
            </a:pPr>
            <a:r>
              <a:rPr lang="en-ZA" sz="3000"/>
              <a:t>9.2 Estimate GHG impacts of the policy</a:t>
            </a:r>
            <a:endParaRPr sz="3000"/>
          </a:p>
          <a:p>
            <a:pPr indent="0" lvl="0" marL="0" rtl="0" algn="l">
              <a:lnSpc>
                <a:spcPct val="90000"/>
              </a:lnSpc>
              <a:spcBef>
                <a:spcPts val="0"/>
              </a:spcBef>
              <a:spcAft>
                <a:spcPts val="0"/>
              </a:spcAft>
              <a:buClr>
                <a:srgbClr val="625852"/>
              </a:buClr>
              <a:buSzPct val="114285"/>
              <a:buFont typeface="Arial"/>
              <a:buNone/>
            </a:pPr>
            <a:r>
              <a:t/>
            </a:r>
            <a:endParaRPr/>
          </a:p>
        </p:txBody>
      </p:sp>
      <p:pic>
        <p:nvPicPr>
          <p:cNvPr id="1894" name="Google Shape;1894;p93"/>
          <p:cNvPicPr preferRelativeResize="0"/>
          <p:nvPr/>
        </p:nvPicPr>
        <p:blipFill rotWithShape="1">
          <a:blip r:embed="rId3">
            <a:alphaModFix/>
          </a:blip>
          <a:srcRect b="0" l="0" r="0" t="0"/>
          <a:stretch/>
        </p:blipFill>
        <p:spPr>
          <a:xfrm>
            <a:off x="490800" y="4535600"/>
            <a:ext cx="381000" cy="381000"/>
          </a:xfrm>
          <a:prstGeom prst="ellipse">
            <a:avLst/>
          </a:prstGeom>
          <a:noFill/>
          <a:ln cap="flat" cmpd="sng" w="38100">
            <a:solidFill>
              <a:srgbClr val="9D97F0"/>
            </a:solidFill>
            <a:prstDash val="solid"/>
            <a:round/>
            <a:headEnd len="sm" w="sm" type="none"/>
            <a:tailEnd len="sm" w="sm" type="none"/>
          </a:ln>
        </p:spPr>
      </p:pic>
      <p:sp>
        <p:nvSpPr>
          <p:cNvPr id="1895" name="Google Shape;1895;p93"/>
          <p:cNvSpPr txBox="1"/>
          <p:nvPr/>
        </p:nvSpPr>
        <p:spPr>
          <a:xfrm>
            <a:off x="1073875" y="4106400"/>
            <a:ext cx="3410400" cy="966900"/>
          </a:xfrm>
          <a:prstGeom prst="rect">
            <a:avLst/>
          </a:prstGeom>
          <a:noFill/>
          <a:ln>
            <a:noFill/>
          </a:ln>
        </p:spPr>
        <p:txBody>
          <a:bodyPr anchorCtr="0" anchor="ctr" bIns="45700" lIns="91425" spcFirstLastPara="1" rIns="91425" wrap="square" tIns="45700">
            <a:normAutofit/>
          </a:bodyPr>
          <a:lstStyle/>
          <a:p>
            <a:pPr indent="0" lvl="0" marL="0" marR="0" rtl="0" algn="l">
              <a:lnSpc>
                <a:spcPct val="100000"/>
              </a:lnSpc>
              <a:spcBef>
                <a:spcPts val="0"/>
              </a:spcBef>
              <a:spcAft>
                <a:spcPts val="0"/>
              </a:spcAft>
              <a:buNone/>
            </a:pPr>
            <a:r>
              <a:rPr i="1" lang="en-ZA" sz="1000">
                <a:solidFill>
                  <a:srgbClr val="09294E"/>
                </a:solidFill>
                <a:latin typeface="Open Sans"/>
                <a:ea typeface="Open Sans"/>
                <a:cs typeface="Open Sans"/>
                <a:sym typeface="Open Sans"/>
              </a:rPr>
              <a:t>Estimate the GHG impacts of the policy over the assessment period for each GHG source and carbon pool included in the GHG assessment boundary</a:t>
            </a:r>
            <a:endParaRPr i="1" sz="1000">
              <a:solidFill>
                <a:srgbClr val="09294E"/>
              </a:solidFill>
              <a:latin typeface="Open Sans"/>
              <a:ea typeface="Open Sans"/>
              <a:cs typeface="Open Sans"/>
              <a:sym typeface="Open Sans"/>
            </a:endParaRPr>
          </a:p>
        </p:txBody>
      </p:sp>
      <p:sp>
        <p:nvSpPr>
          <p:cNvPr id="1896" name="Google Shape;1896;p93"/>
          <p:cNvSpPr txBox="1"/>
          <p:nvPr>
            <p:ph idx="4294967295" type="body"/>
          </p:nvPr>
        </p:nvSpPr>
        <p:spPr>
          <a:xfrm>
            <a:off x="4648346" y="4697034"/>
            <a:ext cx="681900" cy="153300"/>
          </a:xfrm>
          <a:prstGeom prst="rect">
            <a:avLst/>
          </a:prstGeom>
          <a:solidFill>
            <a:srgbClr val="E7E7E7"/>
          </a:solidFill>
          <a:ln cap="flat" cmpd="sng" w="12700">
            <a:solidFill>
              <a:srgbClr val="BFBFBF"/>
            </a:solidFill>
            <a:prstDash val="solid"/>
            <a:miter lim="800000"/>
            <a:headEnd len="sm" w="sm" type="none"/>
            <a:tailEnd len="sm" w="sm" type="none"/>
          </a:ln>
        </p:spPr>
        <p:txBody>
          <a:bodyPr anchorCtr="0" anchor="ctr" bIns="45700" lIns="91425" spcFirstLastPara="1" rIns="91425" wrap="square" tIns="45700">
            <a:noAutofit/>
          </a:bodyPr>
          <a:lstStyle/>
          <a:p>
            <a:pPr indent="0" lvl="0" marL="0" rtl="0" algn="ctr">
              <a:lnSpc>
                <a:spcPct val="90000"/>
              </a:lnSpc>
              <a:spcBef>
                <a:spcPts val="0"/>
              </a:spcBef>
              <a:spcAft>
                <a:spcPts val="1200"/>
              </a:spcAft>
              <a:buClr>
                <a:srgbClr val="09294E"/>
              </a:buClr>
              <a:buSzPts val="800"/>
              <a:buNone/>
            </a:pPr>
            <a:r>
              <a:rPr lang="en-ZA" sz="800"/>
              <a:t>Chapter 7</a:t>
            </a:r>
            <a:endParaRPr sz="800"/>
          </a:p>
        </p:txBody>
      </p:sp>
      <p:sp>
        <p:nvSpPr>
          <p:cNvPr id="1897" name="Google Shape;1897;p93"/>
          <p:cNvSpPr txBox="1"/>
          <p:nvPr>
            <p:ph idx="4294967295" type="body"/>
          </p:nvPr>
        </p:nvSpPr>
        <p:spPr>
          <a:xfrm>
            <a:off x="6194103" y="4697034"/>
            <a:ext cx="685800" cy="153300"/>
          </a:xfrm>
          <a:prstGeom prst="rect">
            <a:avLst/>
          </a:prstGeom>
          <a:solidFill>
            <a:srgbClr val="E7E7E7"/>
          </a:solidFill>
          <a:ln cap="flat" cmpd="sng" w="12700">
            <a:solidFill>
              <a:srgbClr val="BFBFBF"/>
            </a:solidFill>
            <a:prstDash val="solid"/>
            <a:miter lim="800000"/>
            <a:headEnd len="sm" w="sm" type="none"/>
            <a:tailEnd len="sm" w="sm" type="none"/>
          </a:ln>
        </p:spPr>
        <p:txBody>
          <a:bodyPr anchorCtr="0" anchor="ctr" bIns="45700" lIns="91425" spcFirstLastPara="1" rIns="91425" wrap="square" tIns="45700">
            <a:noAutofit/>
          </a:bodyPr>
          <a:lstStyle/>
          <a:p>
            <a:pPr indent="0" lvl="0" marL="0" rtl="0" algn="l">
              <a:lnSpc>
                <a:spcPct val="90000"/>
              </a:lnSpc>
              <a:spcBef>
                <a:spcPts val="0"/>
              </a:spcBef>
              <a:spcAft>
                <a:spcPts val="1200"/>
              </a:spcAft>
              <a:buClr>
                <a:srgbClr val="09294E"/>
              </a:buClr>
              <a:buSzPts val="800"/>
              <a:buNone/>
            </a:pPr>
            <a:r>
              <a:rPr lang="en-ZA" sz="800"/>
              <a:t>Chapter 9</a:t>
            </a:r>
            <a:endParaRPr sz="800"/>
          </a:p>
        </p:txBody>
      </p:sp>
      <p:sp>
        <p:nvSpPr>
          <p:cNvPr id="1898" name="Google Shape;1898;p93"/>
          <p:cNvSpPr txBox="1"/>
          <p:nvPr>
            <p:ph idx="4294967295" type="body"/>
          </p:nvPr>
        </p:nvSpPr>
        <p:spPr>
          <a:xfrm>
            <a:off x="5421224" y="4697034"/>
            <a:ext cx="681900" cy="153300"/>
          </a:xfrm>
          <a:prstGeom prst="rect">
            <a:avLst/>
          </a:prstGeom>
          <a:solidFill>
            <a:srgbClr val="E7E7E7"/>
          </a:solidFill>
          <a:ln cap="flat" cmpd="sng" w="12700">
            <a:solidFill>
              <a:srgbClr val="BFBFBF"/>
            </a:solidFill>
            <a:prstDash val="solid"/>
            <a:miter lim="800000"/>
            <a:headEnd len="sm" w="sm" type="none"/>
            <a:tailEnd len="sm" w="sm" type="none"/>
          </a:ln>
        </p:spPr>
        <p:txBody>
          <a:bodyPr anchorCtr="0" anchor="ctr" bIns="45700" lIns="91425" spcFirstLastPara="1" rIns="91425" wrap="square" tIns="45700">
            <a:noAutofit/>
          </a:bodyPr>
          <a:lstStyle/>
          <a:p>
            <a:pPr indent="0" lvl="0" marL="0" rtl="0" algn="ctr">
              <a:lnSpc>
                <a:spcPct val="90000"/>
              </a:lnSpc>
              <a:spcBef>
                <a:spcPts val="0"/>
              </a:spcBef>
              <a:spcAft>
                <a:spcPts val="1200"/>
              </a:spcAft>
              <a:buClr>
                <a:srgbClr val="09294E"/>
              </a:buClr>
              <a:buSzPts val="800"/>
              <a:buNone/>
            </a:pPr>
            <a:r>
              <a:rPr lang="en-ZA" sz="800"/>
              <a:t>Chapter 8</a:t>
            </a:r>
            <a:endParaRPr sz="800"/>
          </a:p>
        </p:txBody>
      </p:sp>
      <p:sp>
        <p:nvSpPr>
          <p:cNvPr id="1899" name="Google Shape;1899;p93">
            <a:hlinkClick action="ppaction://hlinksldjump" r:id="rId4"/>
          </p:cNvPr>
          <p:cNvSpPr/>
          <p:nvPr/>
        </p:nvSpPr>
        <p:spPr>
          <a:xfrm>
            <a:off x="4657825" y="4697034"/>
            <a:ext cx="672600" cy="1533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800">
              <a:solidFill>
                <a:schemeClr val="lt1"/>
              </a:solidFill>
              <a:latin typeface="Open Sans"/>
              <a:ea typeface="Open Sans"/>
              <a:cs typeface="Open Sans"/>
              <a:sym typeface="Open Sans"/>
            </a:endParaRPr>
          </a:p>
        </p:txBody>
      </p:sp>
      <p:sp>
        <p:nvSpPr>
          <p:cNvPr id="1900" name="Google Shape;1900;p93">
            <a:hlinkClick action="ppaction://hlinksldjump" r:id="rId5"/>
          </p:cNvPr>
          <p:cNvSpPr/>
          <p:nvPr/>
        </p:nvSpPr>
        <p:spPr>
          <a:xfrm>
            <a:off x="5417449" y="4697034"/>
            <a:ext cx="681900" cy="1533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sp>
        <p:nvSpPr>
          <p:cNvPr id="1901" name="Google Shape;1901;p93">
            <a:hlinkClick action="ppaction://hlinksldjump" r:id="rId6"/>
          </p:cNvPr>
          <p:cNvSpPr/>
          <p:nvPr/>
        </p:nvSpPr>
        <p:spPr>
          <a:xfrm>
            <a:off x="6186552" y="4697034"/>
            <a:ext cx="681900" cy="1533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cxnSp>
        <p:nvCxnSpPr>
          <p:cNvPr id="1902" name="Google Shape;1902;p93"/>
          <p:cNvCxnSpPr>
            <a:stCxn id="1895" idx="1"/>
          </p:cNvCxnSpPr>
          <p:nvPr/>
        </p:nvCxnSpPr>
        <p:spPr>
          <a:xfrm>
            <a:off x="1073875" y="4589850"/>
            <a:ext cx="0" cy="0"/>
          </a:xfrm>
          <a:prstGeom prst="straightConnector1">
            <a:avLst/>
          </a:prstGeom>
          <a:noFill/>
          <a:ln cap="flat" cmpd="sng" w="9525">
            <a:solidFill>
              <a:schemeClr val="dk2"/>
            </a:solidFill>
            <a:prstDash val="solid"/>
            <a:round/>
            <a:headEnd len="med" w="med" type="none"/>
            <a:tailEnd len="med" w="med" type="none"/>
          </a:ln>
        </p:spPr>
      </p:cxnSp>
      <p:cxnSp>
        <p:nvCxnSpPr>
          <p:cNvPr id="1903" name="Google Shape;1903;p93"/>
          <p:cNvCxnSpPr>
            <a:stCxn id="1894" idx="6"/>
            <a:endCxn id="1895" idx="1"/>
          </p:cNvCxnSpPr>
          <p:nvPr/>
        </p:nvCxnSpPr>
        <p:spPr>
          <a:xfrm flipH="1" rot="10800000">
            <a:off x="871800" y="4589900"/>
            <a:ext cx="202200" cy="136200"/>
          </a:xfrm>
          <a:prstGeom prst="straightConnector1">
            <a:avLst/>
          </a:prstGeom>
          <a:noFill/>
          <a:ln cap="flat" cmpd="sng" w="9525">
            <a:solidFill>
              <a:schemeClr val="dk1"/>
            </a:solidFill>
            <a:prstDash val="solid"/>
            <a:round/>
            <a:headEnd len="med" w="med" type="none"/>
            <a:tailEnd len="med" w="med" type="oval"/>
          </a:ln>
        </p:spPr>
      </p:cxnSp>
    </p:spTree>
  </p:cSld>
  <p:clrMapOvr>
    <a:masterClrMapping/>
  </p:clrMapOvr>
</p:sld>
</file>

<file path=ppt/slides/slide6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07" name="Shape 1907"/>
        <p:cNvGrpSpPr/>
        <p:nvPr/>
      </p:nvGrpSpPr>
      <p:grpSpPr>
        <a:xfrm>
          <a:off x="0" y="0"/>
          <a:ext cx="0" cy="0"/>
          <a:chOff x="0" y="0"/>
          <a:chExt cx="0" cy="0"/>
        </a:xfrm>
      </p:grpSpPr>
      <p:sp>
        <p:nvSpPr>
          <p:cNvPr id="1908" name="Google Shape;1908;p94"/>
          <p:cNvSpPr txBox="1"/>
          <p:nvPr>
            <p:ph type="title"/>
          </p:nvPr>
        </p:nvSpPr>
        <p:spPr>
          <a:xfrm>
            <a:off x="4848300" y="445025"/>
            <a:ext cx="4212600" cy="11241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n-ZA"/>
              <a:t>Thank you!</a:t>
            </a:r>
            <a:endParaRPr/>
          </a:p>
        </p:txBody>
      </p:sp>
      <p:sp>
        <p:nvSpPr>
          <p:cNvPr id="1909" name="Google Shape;1909;p94"/>
          <p:cNvSpPr txBox="1"/>
          <p:nvPr>
            <p:ph idx="1" type="subTitle"/>
          </p:nvPr>
        </p:nvSpPr>
        <p:spPr>
          <a:xfrm>
            <a:off x="4962000" y="1407375"/>
            <a:ext cx="3985200" cy="667800"/>
          </a:xfrm>
          <a:prstGeom prst="rect">
            <a:avLst/>
          </a:prstGeom>
        </p:spPr>
        <p:txBody>
          <a:bodyPr anchorCtr="0" anchor="t" bIns="91425" lIns="91425" spcFirstLastPara="1" rIns="91425" wrap="square" tIns="91425">
            <a:noAutofit/>
          </a:bodyPr>
          <a:lstStyle/>
          <a:p>
            <a:pPr indent="0" lvl="0" marL="0" rtl="0" algn="l">
              <a:lnSpc>
                <a:spcPct val="90000"/>
              </a:lnSpc>
              <a:spcBef>
                <a:spcPts val="0"/>
              </a:spcBef>
              <a:spcAft>
                <a:spcPts val="0"/>
              </a:spcAft>
              <a:buClr>
                <a:srgbClr val="FFFFFF"/>
              </a:buClr>
              <a:buSzPts val="1400"/>
              <a:buFont typeface="Salsa"/>
              <a:buNone/>
            </a:pPr>
            <a:r>
              <a:rPr b="0" lang="en-ZA" u="sng">
                <a:hlinkClick r:id="rId3"/>
              </a:rPr>
              <a:t>www.climateactiontransparency.org</a:t>
            </a:r>
            <a:endParaRPr b="0"/>
          </a:p>
          <a:p>
            <a:pPr indent="0" lvl="0" marL="0" rtl="0" algn="l">
              <a:lnSpc>
                <a:spcPct val="90000"/>
              </a:lnSpc>
              <a:spcBef>
                <a:spcPts val="400"/>
              </a:spcBef>
              <a:spcAft>
                <a:spcPts val="0"/>
              </a:spcAft>
              <a:buClr>
                <a:srgbClr val="FFFFFF"/>
              </a:buClr>
              <a:buSzPts val="1400"/>
              <a:buFont typeface="Salsa"/>
              <a:buNone/>
            </a:pPr>
            <a:r>
              <a:rPr b="0" lang="en-ZA" u="sng">
                <a:hlinkClick r:id="rId4"/>
              </a:rPr>
              <a:t>icat@unops.org</a:t>
            </a:r>
            <a:endParaRPr b="0"/>
          </a:p>
          <a:p>
            <a:pPr indent="0" lvl="0" marL="0" rtl="0" algn="l">
              <a:lnSpc>
                <a:spcPct val="90000"/>
              </a:lnSpc>
              <a:spcBef>
                <a:spcPts val="400"/>
              </a:spcBef>
              <a:spcAft>
                <a:spcPts val="0"/>
              </a:spcAft>
              <a:buNone/>
            </a:pPr>
            <a:r>
              <a:rPr b="0" lang="en-ZA"/>
              <a:t>Twitter: @ICATclimate</a:t>
            </a:r>
            <a:endParaRPr/>
          </a:p>
          <a:p>
            <a:pPr indent="0" lvl="0" marL="0" rtl="0" algn="l">
              <a:spcBef>
                <a:spcPts val="400"/>
              </a:spcBef>
              <a:spcAft>
                <a:spcPts val="1200"/>
              </a:spcAft>
              <a:buNone/>
            </a:pPr>
            <a:r>
              <a:t/>
            </a:r>
            <a:endParaRPr/>
          </a:p>
        </p:txBody>
      </p:sp>
      <p:pic>
        <p:nvPicPr>
          <p:cNvPr id="1910" name="Google Shape;1910;p94"/>
          <p:cNvPicPr preferRelativeResize="0"/>
          <p:nvPr>
            <p:ph idx="2" type="pic"/>
          </p:nvPr>
        </p:nvPicPr>
        <p:blipFill rotWithShape="1">
          <a:blip r:embed="rId5">
            <a:alphaModFix/>
          </a:blip>
          <a:srcRect b="0" l="12512" r="12519" t="0"/>
          <a:stretch/>
        </p:blipFill>
        <p:spPr>
          <a:xfrm>
            <a:off x="-317325" y="-39675"/>
            <a:ext cx="5165700" cy="5143500"/>
          </a:xfrm>
          <a:prstGeom prst="ellipse">
            <a:avLst/>
          </a:prstGeom>
        </p:spPr>
      </p:pic>
    </p:spTree>
  </p:cSld>
  <p:clrMapOvr>
    <a:masterClrMapping/>
  </p:clrMapOvr>
</p:sld>
</file>

<file path=ppt/slides/slide6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14" name="Shape 1914"/>
        <p:cNvGrpSpPr/>
        <p:nvPr/>
      </p:nvGrpSpPr>
      <p:grpSpPr>
        <a:xfrm>
          <a:off x="0" y="0"/>
          <a:ext cx="0" cy="0"/>
          <a:chOff x="0" y="0"/>
          <a:chExt cx="0" cy="0"/>
        </a:xfrm>
      </p:grpSpPr>
      <p:sp>
        <p:nvSpPr>
          <p:cNvPr id="1915" name="Google Shape;1915;p95"/>
          <p:cNvSpPr txBox="1"/>
          <p:nvPr>
            <p:ph type="title"/>
          </p:nvPr>
        </p:nvSpPr>
        <p:spPr>
          <a:xfrm>
            <a:off x="311700" y="216425"/>
            <a:ext cx="8520600" cy="5727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625852"/>
              </a:buClr>
              <a:buSzPts val="3200"/>
              <a:buFont typeface="Arial"/>
              <a:buNone/>
            </a:pPr>
            <a:r>
              <a:rPr lang="en-ZA"/>
              <a:t>Checklist of key recommendations</a:t>
            </a:r>
            <a:endParaRPr/>
          </a:p>
        </p:txBody>
      </p:sp>
      <p:graphicFrame>
        <p:nvGraphicFramePr>
          <p:cNvPr id="1916" name="Google Shape;1916;p95"/>
          <p:cNvGraphicFramePr/>
          <p:nvPr/>
        </p:nvGraphicFramePr>
        <p:xfrm>
          <a:off x="412392" y="951811"/>
          <a:ext cx="3000000" cy="3000000"/>
        </p:xfrm>
        <a:graphic>
          <a:graphicData uri="http://schemas.openxmlformats.org/drawingml/2006/table">
            <a:tbl>
              <a:tblPr bandRow="1" firstRow="1">
                <a:noFill/>
                <a:tableStyleId>{05563C9E-14C8-4585-B115-649891960A9E}</a:tableStyleId>
              </a:tblPr>
              <a:tblGrid>
                <a:gridCol w="1530275"/>
                <a:gridCol w="6016300"/>
                <a:gridCol w="786650"/>
              </a:tblGrid>
              <a:tr h="284800">
                <a:tc>
                  <a:txBody>
                    <a:bodyPr/>
                    <a:lstStyle/>
                    <a:p>
                      <a:pPr indent="0" lvl="0" marL="0" marR="0" rtl="0" algn="l">
                        <a:spcBef>
                          <a:spcPts val="0"/>
                        </a:spcBef>
                        <a:spcAft>
                          <a:spcPts val="0"/>
                        </a:spcAft>
                        <a:buNone/>
                      </a:pPr>
                      <a:r>
                        <a:rPr lang="en-ZA" sz="1200">
                          <a:latin typeface="Open Sans"/>
                          <a:ea typeface="Open Sans"/>
                          <a:cs typeface="Open Sans"/>
                          <a:sym typeface="Open Sans"/>
                        </a:rPr>
                        <a:t>Chapter</a:t>
                      </a:r>
                      <a:endParaRPr sz="1100">
                        <a:latin typeface="Open Sans"/>
                        <a:ea typeface="Open Sans"/>
                        <a:cs typeface="Open Sans"/>
                        <a:sym typeface="Open Sans"/>
                      </a:endParaRPr>
                    </a:p>
                  </a:txBody>
                  <a:tcPr marT="34300" marB="34300" marR="91450" marL="91450"/>
                </a:tc>
                <a:tc>
                  <a:txBody>
                    <a:bodyPr/>
                    <a:lstStyle/>
                    <a:p>
                      <a:pPr indent="0" lvl="0" marL="0" marR="0" rtl="0" algn="l">
                        <a:spcBef>
                          <a:spcPts val="0"/>
                        </a:spcBef>
                        <a:spcAft>
                          <a:spcPts val="0"/>
                        </a:spcAft>
                        <a:buNone/>
                      </a:pPr>
                      <a:r>
                        <a:rPr lang="en-ZA" sz="1200">
                          <a:latin typeface="Open Sans"/>
                          <a:ea typeface="Open Sans"/>
                          <a:cs typeface="Open Sans"/>
                          <a:sym typeface="Open Sans"/>
                        </a:rPr>
                        <a:t>Key</a:t>
                      </a:r>
                      <a:r>
                        <a:rPr lang="en-ZA" sz="1200">
                          <a:latin typeface="Open Sans"/>
                          <a:ea typeface="Open Sans"/>
                          <a:cs typeface="Open Sans"/>
                          <a:sym typeface="Open Sans"/>
                        </a:rPr>
                        <a:t> recommendation</a:t>
                      </a:r>
                      <a:endParaRPr sz="1200">
                        <a:latin typeface="Open Sans"/>
                        <a:ea typeface="Open Sans"/>
                        <a:cs typeface="Open Sans"/>
                        <a:sym typeface="Open Sans"/>
                      </a:endParaRPr>
                    </a:p>
                  </a:txBody>
                  <a:tcPr marT="34300" marB="34300" marR="91450" marL="91450"/>
                </a:tc>
                <a:tc>
                  <a:txBody>
                    <a:bodyPr/>
                    <a:lstStyle/>
                    <a:p>
                      <a:pPr indent="0" lvl="0" marL="0" marR="0" rtl="0" algn="l">
                        <a:spcBef>
                          <a:spcPts val="0"/>
                        </a:spcBef>
                        <a:spcAft>
                          <a:spcPts val="0"/>
                        </a:spcAft>
                        <a:buNone/>
                      </a:pPr>
                      <a:r>
                        <a:rPr lang="en-ZA" sz="1200"/>
                        <a:t>Check</a:t>
                      </a:r>
                      <a:endParaRPr sz="1100"/>
                    </a:p>
                  </a:txBody>
                  <a:tcPr marT="34300" marB="34300" marR="91450" marL="91450"/>
                </a:tc>
              </a:tr>
              <a:tr h="194000">
                <a:tc rowSpan="5">
                  <a:txBody>
                    <a:bodyPr/>
                    <a:lstStyle/>
                    <a:p>
                      <a:pPr indent="0" lvl="0" marL="0" marR="0" rtl="0" algn="l">
                        <a:spcBef>
                          <a:spcPts val="0"/>
                        </a:spcBef>
                        <a:spcAft>
                          <a:spcPts val="0"/>
                        </a:spcAft>
                        <a:buNone/>
                      </a:pPr>
                      <a:r>
                        <a:rPr b="1" lang="en-ZA" sz="700">
                          <a:solidFill>
                            <a:schemeClr val="dk2"/>
                          </a:solidFill>
                          <a:latin typeface="Open Sans"/>
                          <a:ea typeface="Open Sans"/>
                          <a:cs typeface="Open Sans"/>
                          <a:sym typeface="Open Sans"/>
                        </a:rPr>
                        <a:t>Chapter 7. </a:t>
                      </a:r>
                      <a:r>
                        <a:rPr lang="en-ZA" sz="700">
                          <a:solidFill>
                            <a:schemeClr val="dk2"/>
                          </a:solidFill>
                          <a:latin typeface="Open Sans"/>
                          <a:ea typeface="Open Sans"/>
                          <a:cs typeface="Open Sans"/>
                          <a:sym typeface="Open Sans"/>
                        </a:rPr>
                        <a:t>Estimate the baseline scenario and emissions</a:t>
                      </a:r>
                      <a:endParaRPr sz="700">
                        <a:solidFill>
                          <a:schemeClr val="dk2"/>
                        </a:solidFill>
                        <a:latin typeface="Open Sans"/>
                        <a:ea typeface="Open Sans"/>
                        <a:cs typeface="Open Sans"/>
                        <a:sym typeface="Open Sans"/>
                      </a:endParaRPr>
                    </a:p>
                  </a:txBody>
                  <a:tcPr marT="34300" marB="34300" marR="91450" marL="91450">
                    <a:solidFill>
                      <a:schemeClr val="accent3"/>
                    </a:solidFill>
                  </a:tcPr>
                </a:tc>
                <a:tc>
                  <a:txBody>
                    <a:bodyPr/>
                    <a:lstStyle/>
                    <a:p>
                      <a:pPr indent="0" lvl="0" marL="0" marR="0" rtl="0" algn="l">
                        <a:spcBef>
                          <a:spcPts val="0"/>
                        </a:spcBef>
                        <a:spcAft>
                          <a:spcPts val="0"/>
                        </a:spcAft>
                        <a:buNone/>
                      </a:pPr>
                      <a:r>
                        <a:rPr lang="en-ZA" sz="700">
                          <a:solidFill>
                            <a:schemeClr val="dk2"/>
                          </a:solidFill>
                          <a:latin typeface="Open Sans"/>
                          <a:ea typeface="Open Sans"/>
                          <a:cs typeface="Open Sans"/>
                          <a:sym typeface="Open Sans"/>
                        </a:rPr>
                        <a:t>Identify the intended policy outcomes and target drivers</a:t>
                      </a:r>
                      <a:endParaRPr sz="1100">
                        <a:solidFill>
                          <a:schemeClr val="dk2"/>
                        </a:solidFill>
                        <a:latin typeface="Open Sans"/>
                        <a:ea typeface="Open Sans"/>
                        <a:cs typeface="Open Sans"/>
                        <a:sym typeface="Open Sans"/>
                      </a:endParaRPr>
                    </a:p>
                  </a:txBody>
                  <a:tcPr marT="34300" marB="34300" marR="91450" marL="91450">
                    <a:solidFill>
                      <a:schemeClr val="accent4"/>
                    </a:solidFill>
                  </a:tcPr>
                </a:tc>
                <a:tc>
                  <a:txBody>
                    <a:bodyPr/>
                    <a:lstStyle/>
                    <a:p>
                      <a:pPr indent="0" lvl="0" marL="0" marR="0" rtl="0" algn="l">
                        <a:spcBef>
                          <a:spcPts val="0"/>
                        </a:spcBef>
                        <a:spcAft>
                          <a:spcPts val="0"/>
                        </a:spcAft>
                        <a:buNone/>
                      </a:pPr>
                      <a:r>
                        <a:t/>
                      </a:r>
                      <a:endParaRPr sz="700">
                        <a:solidFill>
                          <a:schemeClr val="dk2"/>
                        </a:solidFill>
                        <a:latin typeface="Arial"/>
                        <a:ea typeface="Arial"/>
                        <a:cs typeface="Arial"/>
                        <a:sym typeface="Arial"/>
                      </a:endParaRPr>
                    </a:p>
                  </a:txBody>
                  <a:tcPr marT="34300" marB="34300" marR="91450" marL="91450">
                    <a:solidFill>
                      <a:schemeClr val="accent4"/>
                    </a:solidFill>
                  </a:tcPr>
                </a:tc>
              </a:tr>
              <a:tr h="185875">
                <a:tc vMerge="1"/>
                <a:tc>
                  <a:txBody>
                    <a:bodyPr/>
                    <a:lstStyle/>
                    <a:p>
                      <a:pPr indent="0" lvl="0" marL="0" marR="0" rtl="0" algn="l">
                        <a:lnSpc>
                          <a:spcPct val="100000"/>
                        </a:lnSpc>
                        <a:spcBef>
                          <a:spcPts val="0"/>
                        </a:spcBef>
                        <a:spcAft>
                          <a:spcPts val="0"/>
                        </a:spcAft>
                        <a:buClr>
                          <a:schemeClr val="dk1"/>
                        </a:buClr>
                        <a:buSzPts val="700"/>
                        <a:buFont typeface="Arial"/>
                        <a:buNone/>
                      </a:pPr>
                      <a:r>
                        <a:rPr lang="en-ZA" sz="700">
                          <a:solidFill>
                            <a:schemeClr val="dk2"/>
                          </a:solidFill>
                          <a:latin typeface="Open Sans"/>
                          <a:ea typeface="Open Sans"/>
                          <a:cs typeface="Open Sans"/>
                          <a:sym typeface="Open Sans"/>
                        </a:rPr>
                        <a:t>Stratify land by land-use category</a:t>
                      </a:r>
                      <a:endParaRPr sz="1100">
                        <a:solidFill>
                          <a:schemeClr val="dk2"/>
                        </a:solidFill>
                        <a:latin typeface="Open Sans"/>
                        <a:ea typeface="Open Sans"/>
                        <a:cs typeface="Open Sans"/>
                        <a:sym typeface="Open Sans"/>
                      </a:endParaRPr>
                    </a:p>
                  </a:txBody>
                  <a:tcPr marT="34300" marB="34300" marR="91450" marL="91450">
                    <a:solidFill>
                      <a:schemeClr val="accent4"/>
                    </a:solidFill>
                  </a:tcPr>
                </a:tc>
                <a:tc>
                  <a:txBody>
                    <a:bodyPr/>
                    <a:lstStyle/>
                    <a:p>
                      <a:pPr indent="0" lvl="0" marL="0" marR="0" rtl="0" algn="l">
                        <a:lnSpc>
                          <a:spcPct val="100000"/>
                        </a:lnSpc>
                        <a:spcBef>
                          <a:spcPts val="0"/>
                        </a:spcBef>
                        <a:spcAft>
                          <a:spcPts val="0"/>
                        </a:spcAft>
                        <a:buClr>
                          <a:schemeClr val="dk1"/>
                        </a:buClr>
                        <a:buSzPts val="700"/>
                        <a:buFont typeface="Arial"/>
                        <a:buNone/>
                      </a:pPr>
                      <a:r>
                        <a:t/>
                      </a:r>
                      <a:endParaRPr sz="700">
                        <a:solidFill>
                          <a:schemeClr val="dk2"/>
                        </a:solidFill>
                        <a:latin typeface="Arial"/>
                        <a:ea typeface="Arial"/>
                        <a:cs typeface="Arial"/>
                        <a:sym typeface="Arial"/>
                      </a:endParaRPr>
                    </a:p>
                  </a:txBody>
                  <a:tcPr marT="34300" marB="34300" marR="91450" marL="91450">
                    <a:solidFill>
                      <a:schemeClr val="accent4"/>
                    </a:solidFill>
                  </a:tcPr>
                </a:tc>
              </a:tr>
              <a:tr h="213850">
                <a:tc vMerge="1"/>
                <a:tc>
                  <a:txBody>
                    <a:bodyPr/>
                    <a:lstStyle/>
                    <a:p>
                      <a:pPr indent="0" lvl="0" marL="0" marR="0" rtl="0" algn="l">
                        <a:spcBef>
                          <a:spcPts val="0"/>
                        </a:spcBef>
                        <a:spcAft>
                          <a:spcPts val="0"/>
                        </a:spcAft>
                        <a:buNone/>
                      </a:pPr>
                      <a:r>
                        <a:rPr lang="en-ZA" sz="700">
                          <a:solidFill>
                            <a:schemeClr val="dk2"/>
                          </a:solidFill>
                          <a:latin typeface="Open Sans"/>
                          <a:ea typeface="Open Sans"/>
                          <a:cs typeface="Open Sans"/>
                          <a:sym typeface="Open Sans"/>
                        </a:rPr>
                        <a:t>Estimate the area of land in each stratum</a:t>
                      </a:r>
                      <a:endParaRPr sz="1100">
                        <a:solidFill>
                          <a:schemeClr val="dk2"/>
                        </a:solidFill>
                        <a:latin typeface="Open Sans"/>
                        <a:ea typeface="Open Sans"/>
                        <a:cs typeface="Open Sans"/>
                        <a:sym typeface="Open Sans"/>
                      </a:endParaRPr>
                    </a:p>
                  </a:txBody>
                  <a:tcPr marT="34300" marB="34300" marR="91450" marL="91450">
                    <a:solidFill>
                      <a:schemeClr val="accent4"/>
                    </a:solidFill>
                  </a:tcPr>
                </a:tc>
                <a:tc>
                  <a:txBody>
                    <a:bodyPr/>
                    <a:lstStyle/>
                    <a:p>
                      <a:pPr indent="0" lvl="0" marL="0" marR="0" rtl="0" algn="l">
                        <a:spcBef>
                          <a:spcPts val="0"/>
                        </a:spcBef>
                        <a:spcAft>
                          <a:spcPts val="0"/>
                        </a:spcAft>
                        <a:buNone/>
                      </a:pPr>
                      <a:r>
                        <a:t/>
                      </a:r>
                      <a:endParaRPr sz="700">
                        <a:solidFill>
                          <a:schemeClr val="dk2"/>
                        </a:solidFill>
                        <a:latin typeface="Arial"/>
                        <a:ea typeface="Arial"/>
                        <a:cs typeface="Arial"/>
                        <a:sym typeface="Arial"/>
                      </a:endParaRPr>
                    </a:p>
                  </a:txBody>
                  <a:tcPr marT="34300" marB="34300" marR="91450" marL="91450">
                    <a:solidFill>
                      <a:schemeClr val="accent4"/>
                    </a:solidFill>
                  </a:tcPr>
                </a:tc>
              </a:tr>
              <a:tr h="212325">
                <a:tc vMerge="1"/>
                <a:tc>
                  <a:txBody>
                    <a:bodyPr/>
                    <a:lstStyle/>
                    <a:p>
                      <a:pPr indent="0" lvl="0" marL="0" marR="0" rtl="0" algn="l">
                        <a:spcBef>
                          <a:spcPts val="0"/>
                        </a:spcBef>
                        <a:spcAft>
                          <a:spcPts val="0"/>
                        </a:spcAft>
                        <a:buNone/>
                      </a:pPr>
                      <a:r>
                        <a:rPr lang="en-ZA" sz="700">
                          <a:solidFill>
                            <a:schemeClr val="dk2"/>
                          </a:solidFill>
                          <a:latin typeface="Open Sans"/>
                          <a:ea typeface="Open Sans"/>
                          <a:cs typeface="Open Sans"/>
                          <a:sym typeface="Open Sans"/>
                        </a:rPr>
                        <a:t>Estimate the carbon stock change (i.e., emission factor) for each carbon pool on each land stratum</a:t>
                      </a:r>
                      <a:endParaRPr sz="1100">
                        <a:solidFill>
                          <a:schemeClr val="dk2"/>
                        </a:solidFill>
                        <a:latin typeface="Open Sans"/>
                        <a:ea typeface="Open Sans"/>
                        <a:cs typeface="Open Sans"/>
                        <a:sym typeface="Open Sans"/>
                      </a:endParaRPr>
                    </a:p>
                  </a:txBody>
                  <a:tcPr marT="34300" marB="34300" marR="91450" marL="91450">
                    <a:solidFill>
                      <a:schemeClr val="accent4"/>
                    </a:solidFill>
                  </a:tcPr>
                </a:tc>
                <a:tc>
                  <a:txBody>
                    <a:bodyPr/>
                    <a:lstStyle/>
                    <a:p>
                      <a:pPr indent="0" lvl="0" marL="0" marR="0" rtl="0" algn="l">
                        <a:spcBef>
                          <a:spcPts val="0"/>
                        </a:spcBef>
                        <a:spcAft>
                          <a:spcPts val="0"/>
                        </a:spcAft>
                        <a:buNone/>
                      </a:pPr>
                      <a:r>
                        <a:t/>
                      </a:r>
                      <a:endParaRPr sz="700">
                        <a:solidFill>
                          <a:schemeClr val="dk2"/>
                        </a:solidFill>
                        <a:latin typeface="Arial"/>
                        <a:ea typeface="Arial"/>
                        <a:cs typeface="Arial"/>
                        <a:sym typeface="Arial"/>
                      </a:endParaRPr>
                    </a:p>
                  </a:txBody>
                  <a:tcPr marT="34300" marB="34300" marR="91450" marL="91450">
                    <a:solidFill>
                      <a:schemeClr val="accent4"/>
                    </a:solidFill>
                  </a:tcPr>
                </a:tc>
              </a:tr>
              <a:tr h="221225">
                <a:tc vMerge="1"/>
                <a:tc>
                  <a:txBody>
                    <a:bodyPr/>
                    <a:lstStyle/>
                    <a:p>
                      <a:pPr indent="0" lvl="0" marL="0" marR="0" rtl="0" algn="l">
                        <a:spcBef>
                          <a:spcPts val="0"/>
                        </a:spcBef>
                        <a:spcAft>
                          <a:spcPts val="0"/>
                        </a:spcAft>
                        <a:buNone/>
                      </a:pPr>
                      <a:r>
                        <a:rPr lang="en-ZA" sz="700">
                          <a:solidFill>
                            <a:schemeClr val="dk2"/>
                          </a:solidFill>
                          <a:latin typeface="Open Sans"/>
                          <a:ea typeface="Open Sans"/>
                          <a:cs typeface="Open Sans"/>
                          <a:sym typeface="Open Sans"/>
                        </a:rPr>
                        <a:t>Calculate the cumulative GHG emissions and removals for the baseline scenario over the assessment period</a:t>
                      </a:r>
                      <a:endParaRPr sz="1100">
                        <a:solidFill>
                          <a:schemeClr val="dk2"/>
                        </a:solidFill>
                        <a:latin typeface="Open Sans"/>
                        <a:ea typeface="Open Sans"/>
                        <a:cs typeface="Open Sans"/>
                        <a:sym typeface="Open Sans"/>
                      </a:endParaRPr>
                    </a:p>
                  </a:txBody>
                  <a:tcPr marT="34300" marB="34300" marR="91450" marL="91450">
                    <a:solidFill>
                      <a:schemeClr val="accent4"/>
                    </a:solidFill>
                  </a:tcPr>
                </a:tc>
                <a:tc>
                  <a:txBody>
                    <a:bodyPr/>
                    <a:lstStyle/>
                    <a:p>
                      <a:pPr indent="0" lvl="0" marL="0" marR="0" rtl="0" algn="l">
                        <a:spcBef>
                          <a:spcPts val="0"/>
                        </a:spcBef>
                        <a:spcAft>
                          <a:spcPts val="0"/>
                        </a:spcAft>
                        <a:buNone/>
                      </a:pPr>
                      <a:r>
                        <a:t/>
                      </a:r>
                      <a:endParaRPr sz="700">
                        <a:solidFill>
                          <a:schemeClr val="dk2"/>
                        </a:solidFill>
                        <a:latin typeface="Arial"/>
                        <a:ea typeface="Arial"/>
                        <a:cs typeface="Arial"/>
                        <a:sym typeface="Arial"/>
                      </a:endParaRPr>
                    </a:p>
                  </a:txBody>
                  <a:tcPr marT="34300" marB="34300" marR="91450" marL="91450">
                    <a:solidFill>
                      <a:schemeClr val="accent4"/>
                    </a:solidFill>
                  </a:tcPr>
                </a:tc>
              </a:tr>
              <a:tr h="201175">
                <a:tc rowSpan="5">
                  <a:txBody>
                    <a:bodyPr/>
                    <a:lstStyle/>
                    <a:p>
                      <a:pPr indent="0" lvl="0" marL="0" marR="0" rtl="0" algn="l">
                        <a:spcBef>
                          <a:spcPts val="0"/>
                        </a:spcBef>
                        <a:spcAft>
                          <a:spcPts val="0"/>
                        </a:spcAft>
                        <a:buNone/>
                      </a:pPr>
                      <a:r>
                        <a:rPr b="1" lang="en-ZA" sz="700">
                          <a:solidFill>
                            <a:schemeClr val="dk2"/>
                          </a:solidFill>
                          <a:latin typeface="Open Sans"/>
                          <a:ea typeface="Open Sans"/>
                          <a:cs typeface="Open Sans"/>
                          <a:sym typeface="Open Sans"/>
                        </a:rPr>
                        <a:t>Chapter 8.</a:t>
                      </a:r>
                      <a:r>
                        <a:rPr b="1" lang="en-ZA" sz="700">
                          <a:solidFill>
                            <a:schemeClr val="dk2"/>
                          </a:solidFill>
                          <a:latin typeface="Open Sans"/>
                          <a:ea typeface="Open Sans"/>
                          <a:cs typeface="Open Sans"/>
                          <a:sym typeface="Open Sans"/>
                        </a:rPr>
                        <a:t> </a:t>
                      </a:r>
                      <a:r>
                        <a:rPr lang="en-ZA" sz="700">
                          <a:solidFill>
                            <a:schemeClr val="dk2"/>
                          </a:solidFill>
                          <a:latin typeface="Open Sans"/>
                          <a:ea typeface="Open Sans"/>
                          <a:cs typeface="Open Sans"/>
                          <a:sym typeface="Open Sans"/>
                        </a:rPr>
                        <a:t>Estimate the implementation potential of the policy and quantify the emissions ex-ante </a:t>
                      </a:r>
                      <a:endParaRPr sz="700">
                        <a:solidFill>
                          <a:schemeClr val="dk2"/>
                        </a:solidFill>
                        <a:latin typeface="Open Sans"/>
                        <a:ea typeface="Open Sans"/>
                        <a:cs typeface="Open Sans"/>
                        <a:sym typeface="Open Sans"/>
                      </a:endParaRPr>
                    </a:p>
                  </a:txBody>
                  <a:tcPr marT="34300" marB="34300" marR="91450" marL="91450">
                    <a:solidFill>
                      <a:schemeClr val="accent3"/>
                    </a:solidFill>
                  </a:tcPr>
                </a:tc>
                <a:tc>
                  <a:txBody>
                    <a:bodyPr/>
                    <a:lstStyle/>
                    <a:p>
                      <a:pPr indent="0" lvl="0" marL="0" marR="0" rtl="0" algn="l">
                        <a:spcBef>
                          <a:spcPts val="0"/>
                        </a:spcBef>
                        <a:spcAft>
                          <a:spcPts val="0"/>
                        </a:spcAft>
                        <a:buNone/>
                      </a:pPr>
                      <a:r>
                        <a:rPr lang="en-ZA" sz="700">
                          <a:solidFill>
                            <a:schemeClr val="dk2"/>
                          </a:solidFill>
                          <a:latin typeface="Open Sans"/>
                          <a:ea typeface="Open Sans"/>
                          <a:cs typeface="Open Sans"/>
                          <a:sym typeface="Open Sans"/>
                        </a:rPr>
                        <a:t>Determine the maximum implementation potential of the policy</a:t>
                      </a:r>
                      <a:endParaRPr sz="1100">
                        <a:solidFill>
                          <a:schemeClr val="dk2"/>
                        </a:solidFill>
                        <a:latin typeface="Open Sans"/>
                        <a:ea typeface="Open Sans"/>
                        <a:cs typeface="Open Sans"/>
                        <a:sym typeface="Open Sans"/>
                      </a:endParaRPr>
                    </a:p>
                  </a:txBody>
                  <a:tcPr marT="34300" marB="34300" marR="91450" marL="91450">
                    <a:solidFill>
                      <a:schemeClr val="lt1"/>
                    </a:solidFill>
                  </a:tcPr>
                </a:tc>
                <a:tc>
                  <a:txBody>
                    <a:bodyPr/>
                    <a:lstStyle/>
                    <a:p>
                      <a:pPr indent="0" lvl="0" marL="0" marR="0" rtl="0" algn="l">
                        <a:spcBef>
                          <a:spcPts val="0"/>
                        </a:spcBef>
                        <a:spcAft>
                          <a:spcPts val="0"/>
                        </a:spcAft>
                        <a:buNone/>
                      </a:pPr>
                      <a:r>
                        <a:t/>
                      </a:r>
                      <a:endParaRPr sz="700">
                        <a:solidFill>
                          <a:schemeClr val="dk2"/>
                        </a:solidFill>
                      </a:endParaRPr>
                    </a:p>
                  </a:txBody>
                  <a:tcPr marT="34300" marB="34300" marR="91450" marL="91450">
                    <a:solidFill>
                      <a:schemeClr val="lt1"/>
                    </a:solidFill>
                  </a:tcPr>
                </a:tc>
              </a:tr>
              <a:tr h="310525">
                <a:tc vMerge="1"/>
                <a:tc>
                  <a:txBody>
                    <a:bodyPr/>
                    <a:lstStyle/>
                    <a:p>
                      <a:pPr indent="0" lvl="0" marL="0" marR="0" rtl="0" algn="l">
                        <a:lnSpc>
                          <a:spcPct val="100000"/>
                        </a:lnSpc>
                        <a:spcBef>
                          <a:spcPts val="0"/>
                        </a:spcBef>
                        <a:spcAft>
                          <a:spcPts val="0"/>
                        </a:spcAft>
                        <a:buClr>
                          <a:schemeClr val="dk1"/>
                        </a:buClr>
                        <a:buSzPts val="700"/>
                        <a:buFont typeface="Arial"/>
                        <a:buNone/>
                      </a:pPr>
                      <a:r>
                        <a:rPr lang="en-ZA" sz="700">
                          <a:solidFill>
                            <a:schemeClr val="dk2"/>
                          </a:solidFill>
                          <a:latin typeface="Open Sans"/>
                          <a:ea typeface="Open Sans"/>
                          <a:cs typeface="Open Sans"/>
                          <a:sym typeface="Open Sans"/>
                        </a:rPr>
                        <a:t>Analyse policy design characteristics and national circumstances that may reduce the effectiveness of the policy, and account for their effect on the maximum implementation potential</a:t>
                      </a:r>
                      <a:endParaRPr sz="1100">
                        <a:solidFill>
                          <a:schemeClr val="dk2"/>
                        </a:solidFill>
                        <a:latin typeface="Open Sans"/>
                        <a:ea typeface="Open Sans"/>
                        <a:cs typeface="Open Sans"/>
                        <a:sym typeface="Open Sans"/>
                      </a:endParaRPr>
                    </a:p>
                  </a:txBody>
                  <a:tcPr marT="34300" marB="34300" marR="91450" marL="91450">
                    <a:solidFill>
                      <a:schemeClr val="lt1"/>
                    </a:solidFill>
                  </a:tcPr>
                </a:tc>
                <a:tc>
                  <a:txBody>
                    <a:bodyPr/>
                    <a:lstStyle/>
                    <a:p>
                      <a:pPr indent="0" lvl="0" marL="0" marR="0" rtl="0" algn="l">
                        <a:lnSpc>
                          <a:spcPct val="100000"/>
                        </a:lnSpc>
                        <a:spcBef>
                          <a:spcPts val="0"/>
                        </a:spcBef>
                        <a:spcAft>
                          <a:spcPts val="0"/>
                        </a:spcAft>
                        <a:buClr>
                          <a:schemeClr val="dk1"/>
                        </a:buClr>
                        <a:buSzPts val="700"/>
                        <a:buFont typeface="Arial"/>
                        <a:buNone/>
                      </a:pPr>
                      <a:r>
                        <a:t/>
                      </a:r>
                      <a:endParaRPr sz="700">
                        <a:solidFill>
                          <a:schemeClr val="dk2"/>
                        </a:solidFill>
                      </a:endParaRPr>
                    </a:p>
                  </a:txBody>
                  <a:tcPr marT="34300" marB="34300" marR="91450" marL="91450">
                    <a:solidFill>
                      <a:schemeClr val="lt1"/>
                    </a:solidFill>
                  </a:tcPr>
                </a:tc>
              </a:tr>
              <a:tr h="238225">
                <a:tc vMerge="1"/>
                <a:tc>
                  <a:txBody>
                    <a:bodyPr/>
                    <a:lstStyle/>
                    <a:p>
                      <a:pPr indent="0" lvl="0" marL="0" marR="0" rtl="0" algn="l">
                        <a:lnSpc>
                          <a:spcPct val="100000"/>
                        </a:lnSpc>
                        <a:spcBef>
                          <a:spcPts val="0"/>
                        </a:spcBef>
                        <a:spcAft>
                          <a:spcPts val="0"/>
                        </a:spcAft>
                        <a:buClr>
                          <a:schemeClr val="dk1"/>
                        </a:buClr>
                        <a:buSzPts val="700"/>
                        <a:buFont typeface="Arial"/>
                        <a:buNone/>
                      </a:pPr>
                      <a:r>
                        <a:rPr lang="en-ZA" sz="700">
                          <a:solidFill>
                            <a:schemeClr val="dk2"/>
                          </a:solidFill>
                          <a:latin typeface="Open Sans"/>
                          <a:ea typeface="Open Sans"/>
                          <a:cs typeface="Open Sans"/>
                          <a:sym typeface="Open Sans"/>
                        </a:rPr>
                        <a:t>Analyse the financial feasibility of the policy for each stakeholder group, and account for the effect on the implementation potential of the policy</a:t>
                      </a:r>
                      <a:endParaRPr sz="1100">
                        <a:solidFill>
                          <a:schemeClr val="dk2"/>
                        </a:solidFill>
                        <a:latin typeface="Open Sans"/>
                        <a:ea typeface="Open Sans"/>
                        <a:cs typeface="Open Sans"/>
                        <a:sym typeface="Open Sans"/>
                      </a:endParaRPr>
                    </a:p>
                  </a:txBody>
                  <a:tcPr marT="34300" marB="34300" marR="91450" marL="91450">
                    <a:solidFill>
                      <a:schemeClr val="lt1"/>
                    </a:solidFill>
                  </a:tcPr>
                </a:tc>
                <a:tc>
                  <a:txBody>
                    <a:bodyPr/>
                    <a:lstStyle/>
                    <a:p>
                      <a:pPr indent="0" lvl="0" marL="0" marR="0" rtl="0" algn="l">
                        <a:lnSpc>
                          <a:spcPct val="100000"/>
                        </a:lnSpc>
                        <a:spcBef>
                          <a:spcPts val="0"/>
                        </a:spcBef>
                        <a:spcAft>
                          <a:spcPts val="0"/>
                        </a:spcAft>
                        <a:buClr>
                          <a:schemeClr val="dk1"/>
                        </a:buClr>
                        <a:buSzPts val="700"/>
                        <a:buFont typeface="Arial"/>
                        <a:buNone/>
                      </a:pPr>
                      <a:r>
                        <a:t/>
                      </a:r>
                      <a:endParaRPr sz="700">
                        <a:solidFill>
                          <a:schemeClr val="dk2"/>
                        </a:solidFill>
                      </a:endParaRPr>
                    </a:p>
                  </a:txBody>
                  <a:tcPr marT="34300" marB="34300" marR="91450" marL="91450">
                    <a:solidFill>
                      <a:schemeClr val="lt1"/>
                    </a:solidFill>
                  </a:tcPr>
                </a:tc>
              </a:tr>
              <a:tr h="175275">
                <a:tc vMerge="1"/>
                <a:tc>
                  <a:txBody>
                    <a:bodyPr/>
                    <a:lstStyle/>
                    <a:p>
                      <a:pPr indent="0" lvl="0" marL="0" marR="0" rtl="0" algn="l">
                        <a:lnSpc>
                          <a:spcPct val="100000"/>
                        </a:lnSpc>
                        <a:spcBef>
                          <a:spcPts val="0"/>
                        </a:spcBef>
                        <a:spcAft>
                          <a:spcPts val="0"/>
                        </a:spcAft>
                        <a:buClr>
                          <a:schemeClr val="dk1"/>
                        </a:buClr>
                        <a:buSzPts val="700"/>
                        <a:buFont typeface="Arial"/>
                        <a:buNone/>
                      </a:pPr>
                      <a:r>
                        <a:rPr lang="en-ZA" sz="700">
                          <a:solidFill>
                            <a:schemeClr val="dk2"/>
                          </a:solidFill>
                          <a:latin typeface="Open Sans"/>
                          <a:ea typeface="Open Sans"/>
                          <a:cs typeface="Open Sans"/>
                          <a:sym typeface="Open Sans"/>
                        </a:rPr>
                        <a:t>Analyse other barriers that could reduce the effectiveness of the policy and account for their effect on the implementation potential</a:t>
                      </a:r>
                      <a:endParaRPr sz="1100">
                        <a:solidFill>
                          <a:schemeClr val="dk2"/>
                        </a:solidFill>
                        <a:latin typeface="Open Sans"/>
                        <a:ea typeface="Open Sans"/>
                        <a:cs typeface="Open Sans"/>
                        <a:sym typeface="Open Sans"/>
                      </a:endParaRPr>
                    </a:p>
                  </a:txBody>
                  <a:tcPr marT="34300" marB="34300" marR="91450" marL="91450">
                    <a:solidFill>
                      <a:schemeClr val="lt1"/>
                    </a:solidFill>
                  </a:tcPr>
                </a:tc>
                <a:tc>
                  <a:txBody>
                    <a:bodyPr/>
                    <a:lstStyle/>
                    <a:p>
                      <a:pPr indent="0" lvl="0" marL="0" marR="0" rtl="0" algn="l">
                        <a:lnSpc>
                          <a:spcPct val="100000"/>
                        </a:lnSpc>
                        <a:spcBef>
                          <a:spcPts val="0"/>
                        </a:spcBef>
                        <a:spcAft>
                          <a:spcPts val="0"/>
                        </a:spcAft>
                        <a:buClr>
                          <a:schemeClr val="dk1"/>
                        </a:buClr>
                        <a:buSzPts val="700"/>
                        <a:buFont typeface="Arial"/>
                        <a:buNone/>
                      </a:pPr>
                      <a:r>
                        <a:t/>
                      </a:r>
                      <a:endParaRPr sz="700">
                        <a:solidFill>
                          <a:schemeClr val="dk2"/>
                        </a:solidFill>
                      </a:endParaRPr>
                    </a:p>
                  </a:txBody>
                  <a:tcPr marT="34300" marB="34300" marR="91450" marL="91450">
                    <a:solidFill>
                      <a:schemeClr val="lt1"/>
                    </a:solidFill>
                  </a:tcPr>
                </a:tc>
              </a:tr>
              <a:tr h="175275">
                <a:tc vMerge="1"/>
                <a:tc>
                  <a:txBody>
                    <a:bodyPr/>
                    <a:lstStyle/>
                    <a:p>
                      <a:pPr indent="0" lvl="0" marL="0" marR="0" rtl="0" algn="l">
                        <a:lnSpc>
                          <a:spcPct val="100000"/>
                        </a:lnSpc>
                        <a:spcBef>
                          <a:spcPts val="0"/>
                        </a:spcBef>
                        <a:spcAft>
                          <a:spcPts val="0"/>
                        </a:spcAft>
                        <a:buClr>
                          <a:schemeClr val="dk1"/>
                        </a:buClr>
                        <a:buSzPts val="700"/>
                        <a:buFont typeface="Arial"/>
                        <a:buNone/>
                      </a:pPr>
                      <a:r>
                        <a:rPr lang="en-ZA" sz="700">
                          <a:solidFill>
                            <a:schemeClr val="dk2"/>
                          </a:solidFill>
                          <a:latin typeface="Open Sans"/>
                          <a:ea typeface="Open Sans"/>
                          <a:cs typeface="Open Sans"/>
                          <a:sym typeface="Open Sans"/>
                        </a:rPr>
                        <a:t>Estimate the GHG impacts of the policy</a:t>
                      </a:r>
                      <a:endParaRPr sz="1100">
                        <a:solidFill>
                          <a:schemeClr val="dk2"/>
                        </a:solidFill>
                        <a:latin typeface="Open Sans"/>
                        <a:ea typeface="Open Sans"/>
                        <a:cs typeface="Open Sans"/>
                        <a:sym typeface="Open Sans"/>
                      </a:endParaRPr>
                    </a:p>
                  </a:txBody>
                  <a:tcPr marT="34300" marB="34300" marR="91450" marL="91450">
                    <a:solidFill>
                      <a:schemeClr val="lt1"/>
                    </a:solidFill>
                  </a:tcPr>
                </a:tc>
                <a:tc>
                  <a:txBody>
                    <a:bodyPr/>
                    <a:lstStyle/>
                    <a:p>
                      <a:pPr indent="0" lvl="0" marL="0" marR="0" rtl="0" algn="l">
                        <a:lnSpc>
                          <a:spcPct val="100000"/>
                        </a:lnSpc>
                        <a:spcBef>
                          <a:spcPts val="0"/>
                        </a:spcBef>
                        <a:spcAft>
                          <a:spcPts val="0"/>
                        </a:spcAft>
                        <a:buClr>
                          <a:schemeClr val="dk1"/>
                        </a:buClr>
                        <a:buSzPts val="700"/>
                        <a:buFont typeface="Arial"/>
                        <a:buNone/>
                      </a:pPr>
                      <a:r>
                        <a:t/>
                      </a:r>
                      <a:endParaRPr sz="700">
                        <a:solidFill>
                          <a:schemeClr val="dk2"/>
                        </a:solidFill>
                      </a:endParaRPr>
                    </a:p>
                  </a:txBody>
                  <a:tcPr marT="34300" marB="34300" marR="91450" marL="91450">
                    <a:solidFill>
                      <a:schemeClr val="lt1"/>
                    </a:solidFill>
                  </a:tcPr>
                </a:tc>
              </a:tr>
              <a:tr h="281950">
                <a:tc rowSpan="3">
                  <a:txBody>
                    <a:bodyPr/>
                    <a:lstStyle/>
                    <a:p>
                      <a:pPr indent="0" lvl="0" marL="0" marR="0" rtl="0" algn="l">
                        <a:spcBef>
                          <a:spcPts val="0"/>
                        </a:spcBef>
                        <a:spcAft>
                          <a:spcPts val="0"/>
                        </a:spcAft>
                        <a:buNone/>
                      </a:pPr>
                      <a:r>
                        <a:rPr b="1" lang="en-ZA" sz="700">
                          <a:solidFill>
                            <a:schemeClr val="dk2"/>
                          </a:solidFill>
                          <a:latin typeface="Open Sans"/>
                          <a:ea typeface="Open Sans"/>
                          <a:cs typeface="Open Sans"/>
                          <a:sym typeface="Open Sans"/>
                        </a:rPr>
                        <a:t>Chapter 9. </a:t>
                      </a:r>
                      <a:r>
                        <a:rPr lang="en-ZA" sz="700">
                          <a:solidFill>
                            <a:schemeClr val="dk2"/>
                          </a:solidFill>
                          <a:latin typeface="Open Sans"/>
                          <a:ea typeface="Open Sans"/>
                          <a:cs typeface="Open Sans"/>
                          <a:sym typeface="Open Sans"/>
                        </a:rPr>
                        <a:t>Estimate the impact of the policy ex-post </a:t>
                      </a:r>
                      <a:endParaRPr sz="700">
                        <a:solidFill>
                          <a:schemeClr val="dk2"/>
                        </a:solidFill>
                        <a:latin typeface="Open Sans"/>
                        <a:ea typeface="Open Sans"/>
                        <a:cs typeface="Open Sans"/>
                        <a:sym typeface="Open Sans"/>
                      </a:endParaRPr>
                    </a:p>
                  </a:txBody>
                  <a:tcPr marT="34300" marB="34300" marR="91450" marL="91450">
                    <a:solidFill>
                      <a:schemeClr val="accent3"/>
                    </a:solidFill>
                  </a:tcPr>
                </a:tc>
                <a:tc>
                  <a:txBody>
                    <a:bodyPr/>
                    <a:lstStyle/>
                    <a:p>
                      <a:pPr indent="0" lvl="0" marL="0" marR="0" rtl="0" algn="l">
                        <a:spcBef>
                          <a:spcPts val="0"/>
                        </a:spcBef>
                        <a:spcAft>
                          <a:spcPts val="0"/>
                        </a:spcAft>
                        <a:buNone/>
                      </a:pPr>
                      <a:r>
                        <a:rPr lang="en-ZA" sz="700">
                          <a:solidFill>
                            <a:schemeClr val="dk2"/>
                          </a:solidFill>
                          <a:latin typeface="Open Sans"/>
                          <a:ea typeface="Open Sans"/>
                          <a:cs typeface="Open Sans"/>
                          <a:sym typeface="Open Sans"/>
                        </a:rPr>
                        <a:t>Estimate or update baseline emissions using observed values for parameters that are not affected by the policy and estimated values for parameters that are affected by the policy</a:t>
                      </a:r>
                      <a:endParaRPr sz="1100">
                        <a:solidFill>
                          <a:schemeClr val="dk2"/>
                        </a:solidFill>
                        <a:latin typeface="Open Sans"/>
                        <a:ea typeface="Open Sans"/>
                        <a:cs typeface="Open Sans"/>
                        <a:sym typeface="Open Sans"/>
                      </a:endParaRPr>
                    </a:p>
                  </a:txBody>
                  <a:tcPr marT="34300" marB="34300" marR="91450" marL="91450">
                    <a:solidFill>
                      <a:schemeClr val="accent4"/>
                    </a:solidFill>
                  </a:tcPr>
                </a:tc>
                <a:tc>
                  <a:txBody>
                    <a:bodyPr/>
                    <a:lstStyle/>
                    <a:p>
                      <a:pPr indent="0" lvl="0" marL="0" marR="0" rtl="0" algn="l">
                        <a:spcBef>
                          <a:spcPts val="0"/>
                        </a:spcBef>
                        <a:spcAft>
                          <a:spcPts val="0"/>
                        </a:spcAft>
                        <a:buNone/>
                      </a:pPr>
                      <a:r>
                        <a:t/>
                      </a:r>
                      <a:endParaRPr sz="700">
                        <a:solidFill>
                          <a:schemeClr val="dk2"/>
                        </a:solidFill>
                      </a:endParaRPr>
                    </a:p>
                  </a:txBody>
                  <a:tcPr marT="34300" marB="34300" marR="91450" marL="91450">
                    <a:solidFill>
                      <a:schemeClr val="accent4"/>
                    </a:solidFill>
                  </a:tcPr>
                </a:tc>
              </a:tr>
              <a:tr h="312900">
                <a:tc vMerge="1"/>
                <a:tc>
                  <a:txBody>
                    <a:bodyPr/>
                    <a:lstStyle/>
                    <a:p>
                      <a:pPr indent="0" lvl="0" marL="0" marR="0" rtl="0" algn="l">
                        <a:lnSpc>
                          <a:spcPct val="100000"/>
                        </a:lnSpc>
                        <a:spcBef>
                          <a:spcPts val="0"/>
                        </a:spcBef>
                        <a:spcAft>
                          <a:spcPts val="0"/>
                        </a:spcAft>
                        <a:buClr>
                          <a:schemeClr val="dk1"/>
                        </a:buClr>
                        <a:buSzPts val="700"/>
                        <a:buFont typeface="Arial"/>
                        <a:buNone/>
                      </a:pPr>
                      <a:r>
                        <a:rPr lang="en-ZA" sz="700">
                          <a:solidFill>
                            <a:schemeClr val="dk2"/>
                          </a:solidFill>
                          <a:latin typeface="Open Sans"/>
                          <a:ea typeface="Open Sans"/>
                          <a:cs typeface="Open Sans"/>
                          <a:sym typeface="Open Sans"/>
                        </a:rPr>
                        <a:t>Ascertain whether the inputs, activities and intermediate effects that were expected to occur according to the causal chain, actually occurred (if relevant)</a:t>
                      </a:r>
                      <a:endParaRPr sz="1100">
                        <a:solidFill>
                          <a:schemeClr val="dk2"/>
                        </a:solidFill>
                        <a:latin typeface="Open Sans"/>
                        <a:ea typeface="Open Sans"/>
                        <a:cs typeface="Open Sans"/>
                        <a:sym typeface="Open Sans"/>
                      </a:endParaRPr>
                    </a:p>
                  </a:txBody>
                  <a:tcPr marT="34300" marB="34300" marR="91450" marL="91450">
                    <a:solidFill>
                      <a:schemeClr val="accent4"/>
                    </a:solidFill>
                  </a:tcPr>
                </a:tc>
                <a:tc>
                  <a:txBody>
                    <a:bodyPr/>
                    <a:lstStyle/>
                    <a:p>
                      <a:pPr indent="0" lvl="0" marL="0" marR="0" rtl="0" algn="l">
                        <a:lnSpc>
                          <a:spcPct val="100000"/>
                        </a:lnSpc>
                        <a:spcBef>
                          <a:spcPts val="0"/>
                        </a:spcBef>
                        <a:spcAft>
                          <a:spcPts val="0"/>
                        </a:spcAft>
                        <a:buClr>
                          <a:schemeClr val="dk1"/>
                        </a:buClr>
                        <a:buSzPts val="700"/>
                        <a:buFont typeface="Arial"/>
                        <a:buNone/>
                      </a:pPr>
                      <a:r>
                        <a:t/>
                      </a:r>
                      <a:endParaRPr sz="700">
                        <a:solidFill>
                          <a:schemeClr val="dk2"/>
                        </a:solidFill>
                      </a:endParaRPr>
                    </a:p>
                  </a:txBody>
                  <a:tcPr marT="34300" marB="34300" marR="91450" marL="91450">
                    <a:solidFill>
                      <a:schemeClr val="accent4"/>
                    </a:solidFill>
                  </a:tcPr>
                </a:tc>
              </a:tr>
              <a:tr h="281950">
                <a:tc vMerge="1"/>
                <a:tc>
                  <a:txBody>
                    <a:bodyPr/>
                    <a:lstStyle/>
                    <a:p>
                      <a:pPr indent="0" lvl="0" marL="0" marR="0" rtl="0" algn="l">
                        <a:lnSpc>
                          <a:spcPct val="100000"/>
                        </a:lnSpc>
                        <a:spcBef>
                          <a:spcPts val="0"/>
                        </a:spcBef>
                        <a:spcAft>
                          <a:spcPts val="0"/>
                        </a:spcAft>
                        <a:buClr>
                          <a:schemeClr val="dk1"/>
                        </a:buClr>
                        <a:buSzPts val="700"/>
                        <a:buFont typeface="Arial"/>
                        <a:buNone/>
                      </a:pPr>
                      <a:r>
                        <a:rPr lang="en-ZA" sz="700">
                          <a:solidFill>
                            <a:schemeClr val="dk2"/>
                          </a:solidFill>
                          <a:latin typeface="Open Sans"/>
                          <a:ea typeface="Open Sans"/>
                          <a:cs typeface="Open Sans"/>
                          <a:sym typeface="Open Sans"/>
                        </a:rPr>
                        <a:t>Estimate the GHG impacts of the policy over the assessment period for each GHG source and carbon pool included in the GHG assessment boundary</a:t>
                      </a:r>
                      <a:endParaRPr sz="1100">
                        <a:solidFill>
                          <a:schemeClr val="dk2"/>
                        </a:solidFill>
                        <a:latin typeface="Open Sans"/>
                        <a:ea typeface="Open Sans"/>
                        <a:cs typeface="Open Sans"/>
                        <a:sym typeface="Open Sans"/>
                      </a:endParaRPr>
                    </a:p>
                  </a:txBody>
                  <a:tcPr marT="34300" marB="34300" marR="91450" marL="91450">
                    <a:solidFill>
                      <a:schemeClr val="accent4"/>
                    </a:solidFill>
                  </a:tcPr>
                </a:tc>
                <a:tc>
                  <a:txBody>
                    <a:bodyPr/>
                    <a:lstStyle/>
                    <a:p>
                      <a:pPr indent="0" lvl="0" marL="0" marR="0" rtl="0" algn="l">
                        <a:lnSpc>
                          <a:spcPct val="100000"/>
                        </a:lnSpc>
                        <a:spcBef>
                          <a:spcPts val="0"/>
                        </a:spcBef>
                        <a:spcAft>
                          <a:spcPts val="0"/>
                        </a:spcAft>
                        <a:buClr>
                          <a:schemeClr val="dk1"/>
                        </a:buClr>
                        <a:buSzPts val="700"/>
                        <a:buFont typeface="Arial"/>
                        <a:buNone/>
                      </a:pPr>
                      <a:r>
                        <a:t/>
                      </a:r>
                      <a:endParaRPr sz="700">
                        <a:solidFill>
                          <a:schemeClr val="dk2"/>
                        </a:solidFill>
                      </a:endParaRPr>
                    </a:p>
                  </a:txBody>
                  <a:tcPr marT="34300" marB="34300" marR="91450" marL="91450">
                    <a:solidFill>
                      <a:schemeClr val="accent4"/>
                    </a:solidFill>
                  </a:tcPr>
                </a:tc>
              </a:tr>
            </a:tbl>
          </a:graphicData>
        </a:graphic>
      </p:graphicFrame>
      <p:pic>
        <p:nvPicPr>
          <p:cNvPr descr="Checkmark with solid fill" id="1917" name="Google Shape;1917;p95"/>
          <p:cNvPicPr preferRelativeResize="0"/>
          <p:nvPr/>
        </p:nvPicPr>
        <p:blipFill rotWithShape="1">
          <a:blip r:embed="rId3">
            <a:alphaModFix/>
          </a:blip>
          <a:srcRect b="0" l="0" r="0" t="0"/>
          <a:stretch/>
        </p:blipFill>
        <p:spPr>
          <a:xfrm>
            <a:off x="8188540" y="1214801"/>
            <a:ext cx="231739" cy="231739"/>
          </a:xfrm>
          <a:prstGeom prst="rect">
            <a:avLst/>
          </a:prstGeom>
          <a:noFill/>
          <a:ln>
            <a:noFill/>
          </a:ln>
        </p:spPr>
      </p:pic>
      <p:pic>
        <p:nvPicPr>
          <p:cNvPr descr="Checkmark with solid fill" id="1918" name="Google Shape;1918;p95"/>
          <p:cNvPicPr preferRelativeResize="0"/>
          <p:nvPr/>
        </p:nvPicPr>
        <p:blipFill rotWithShape="1">
          <a:blip r:embed="rId4">
            <a:alphaModFix/>
          </a:blip>
          <a:srcRect b="0" l="0" r="0" t="0"/>
          <a:stretch/>
        </p:blipFill>
        <p:spPr>
          <a:xfrm>
            <a:off x="8188540" y="1815054"/>
            <a:ext cx="231739" cy="231739"/>
          </a:xfrm>
          <a:prstGeom prst="rect">
            <a:avLst/>
          </a:prstGeom>
          <a:noFill/>
          <a:ln>
            <a:noFill/>
          </a:ln>
        </p:spPr>
      </p:pic>
      <p:pic>
        <p:nvPicPr>
          <p:cNvPr descr="Checkmark with solid fill" id="1919" name="Google Shape;1919;p95"/>
          <p:cNvPicPr preferRelativeResize="0"/>
          <p:nvPr/>
        </p:nvPicPr>
        <p:blipFill rotWithShape="1">
          <a:blip r:embed="rId5">
            <a:alphaModFix/>
          </a:blip>
          <a:srcRect b="0" l="0" r="0" t="0"/>
          <a:stretch/>
        </p:blipFill>
        <p:spPr>
          <a:xfrm>
            <a:off x="8188540" y="2005774"/>
            <a:ext cx="231739" cy="231739"/>
          </a:xfrm>
          <a:prstGeom prst="rect">
            <a:avLst/>
          </a:prstGeom>
          <a:noFill/>
          <a:ln>
            <a:noFill/>
          </a:ln>
        </p:spPr>
      </p:pic>
      <p:pic>
        <p:nvPicPr>
          <p:cNvPr descr="Checkmark with solid fill" id="1920" name="Google Shape;1920;p95"/>
          <p:cNvPicPr preferRelativeResize="0"/>
          <p:nvPr/>
        </p:nvPicPr>
        <p:blipFill rotWithShape="1">
          <a:blip r:embed="rId5">
            <a:alphaModFix/>
          </a:blip>
          <a:srcRect b="0" l="0" r="0" t="0"/>
          <a:stretch/>
        </p:blipFill>
        <p:spPr>
          <a:xfrm>
            <a:off x="8188540" y="2237513"/>
            <a:ext cx="231739" cy="231739"/>
          </a:xfrm>
          <a:prstGeom prst="rect">
            <a:avLst/>
          </a:prstGeom>
          <a:noFill/>
          <a:ln>
            <a:noFill/>
          </a:ln>
        </p:spPr>
      </p:pic>
      <p:pic>
        <p:nvPicPr>
          <p:cNvPr descr="Checkmark with solid fill" id="1921" name="Google Shape;1921;p95"/>
          <p:cNvPicPr preferRelativeResize="0"/>
          <p:nvPr/>
        </p:nvPicPr>
        <p:blipFill rotWithShape="1">
          <a:blip r:embed="rId5">
            <a:alphaModFix/>
          </a:blip>
          <a:srcRect b="0" l="0" r="0" t="0"/>
          <a:stretch/>
        </p:blipFill>
        <p:spPr>
          <a:xfrm>
            <a:off x="8188540" y="2533668"/>
            <a:ext cx="231739" cy="231739"/>
          </a:xfrm>
          <a:prstGeom prst="rect">
            <a:avLst/>
          </a:prstGeom>
          <a:noFill/>
          <a:ln>
            <a:noFill/>
          </a:ln>
        </p:spPr>
      </p:pic>
      <p:pic>
        <p:nvPicPr>
          <p:cNvPr descr="Checkmark with solid fill" id="1922" name="Google Shape;1922;p95"/>
          <p:cNvPicPr preferRelativeResize="0"/>
          <p:nvPr/>
        </p:nvPicPr>
        <p:blipFill rotWithShape="1">
          <a:blip r:embed="rId5">
            <a:alphaModFix/>
          </a:blip>
          <a:srcRect b="0" l="0" r="0" t="0"/>
          <a:stretch/>
        </p:blipFill>
        <p:spPr>
          <a:xfrm>
            <a:off x="8188540" y="2786372"/>
            <a:ext cx="231739" cy="231739"/>
          </a:xfrm>
          <a:prstGeom prst="rect">
            <a:avLst/>
          </a:prstGeom>
          <a:noFill/>
          <a:ln>
            <a:noFill/>
          </a:ln>
        </p:spPr>
      </p:pic>
      <p:pic>
        <p:nvPicPr>
          <p:cNvPr descr="Checkmark with solid fill" id="1923" name="Google Shape;1923;p95"/>
          <p:cNvPicPr preferRelativeResize="0"/>
          <p:nvPr/>
        </p:nvPicPr>
        <p:blipFill rotWithShape="1">
          <a:blip r:embed="rId5">
            <a:alphaModFix/>
          </a:blip>
          <a:srcRect b="0" l="0" r="0" t="0"/>
          <a:stretch/>
        </p:blipFill>
        <p:spPr>
          <a:xfrm>
            <a:off x="8188540" y="2966629"/>
            <a:ext cx="231739" cy="231739"/>
          </a:xfrm>
          <a:prstGeom prst="rect">
            <a:avLst/>
          </a:prstGeom>
          <a:noFill/>
          <a:ln>
            <a:noFill/>
          </a:ln>
        </p:spPr>
      </p:pic>
      <p:pic>
        <p:nvPicPr>
          <p:cNvPr descr="Checkmark with solid fill" id="1924" name="Google Shape;1924;p95"/>
          <p:cNvPicPr preferRelativeResize="0"/>
          <p:nvPr/>
        </p:nvPicPr>
        <p:blipFill rotWithShape="1">
          <a:blip r:embed="rId5">
            <a:alphaModFix/>
          </a:blip>
          <a:srcRect b="0" l="0" r="0" t="0"/>
          <a:stretch/>
        </p:blipFill>
        <p:spPr>
          <a:xfrm>
            <a:off x="8188540" y="3162755"/>
            <a:ext cx="231739" cy="231739"/>
          </a:xfrm>
          <a:prstGeom prst="rect">
            <a:avLst/>
          </a:prstGeom>
          <a:noFill/>
          <a:ln>
            <a:noFill/>
          </a:ln>
        </p:spPr>
      </p:pic>
      <p:pic>
        <p:nvPicPr>
          <p:cNvPr descr="Checkmark with solid fill" id="1925" name="Google Shape;1925;p95"/>
          <p:cNvPicPr preferRelativeResize="0"/>
          <p:nvPr/>
        </p:nvPicPr>
        <p:blipFill rotWithShape="1">
          <a:blip r:embed="rId5">
            <a:alphaModFix/>
          </a:blip>
          <a:srcRect b="0" l="0" r="0" t="0"/>
          <a:stretch/>
        </p:blipFill>
        <p:spPr>
          <a:xfrm>
            <a:off x="8188540" y="3389737"/>
            <a:ext cx="231739" cy="231739"/>
          </a:xfrm>
          <a:prstGeom prst="rect">
            <a:avLst/>
          </a:prstGeom>
          <a:noFill/>
          <a:ln>
            <a:noFill/>
          </a:ln>
        </p:spPr>
      </p:pic>
      <p:pic>
        <p:nvPicPr>
          <p:cNvPr descr="Checkmark with solid fill" id="1926" name="Google Shape;1926;p95"/>
          <p:cNvPicPr preferRelativeResize="0"/>
          <p:nvPr/>
        </p:nvPicPr>
        <p:blipFill rotWithShape="1">
          <a:blip r:embed="rId5">
            <a:alphaModFix/>
          </a:blip>
          <a:srcRect b="0" l="0" r="0" t="0"/>
          <a:stretch/>
        </p:blipFill>
        <p:spPr>
          <a:xfrm>
            <a:off x="8188540" y="3753967"/>
            <a:ext cx="231739" cy="231739"/>
          </a:xfrm>
          <a:prstGeom prst="rect">
            <a:avLst/>
          </a:prstGeom>
          <a:noFill/>
          <a:ln>
            <a:noFill/>
          </a:ln>
        </p:spPr>
      </p:pic>
      <p:pic>
        <p:nvPicPr>
          <p:cNvPr descr="Checkmark with solid fill" id="1927" name="Google Shape;1927;p95"/>
          <p:cNvPicPr preferRelativeResize="0"/>
          <p:nvPr/>
        </p:nvPicPr>
        <p:blipFill rotWithShape="1">
          <a:blip r:embed="rId5">
            <a:alphaModFix/>
          </a:blip>
          <a:srcRect b="0" l="0" r="0" t="0"/>
          <a:stretch/>
        </p:blipFill>
        <p:spPr>
          <a:xfrm>
            <a:off x="8188540" y="3993104"/>
            <a:ext cx="231739" cy="231739"/>
          </a:xfrm>
          <a:prstGeom prst="rect">
            <a:avLst/>
          </a:prstGeom>
          <a:noFill/>
          <a:ln>
            <a:noFill/>
          </a:ln>
        </p:spPr>
      </p:pic>
      <p:pic>
        <p:nvPicPr>
          <p:cNvPr descr="Checkmark with solid fill" id="1928" name="Google Shape;1928;p95"/>
          <p:cNvPicPr preferRelativeResize="0"/>
          <p:nvPr/>
        </p:nvPicPr>
        <p:blipFill rotWithShape="1">
          <a:blip r:embed="rId5">
            <a:alphaModFix/>
          </a:blip>
          <a:srcRect b="0" l="0" r="0" t="0"/>
          <a:stretch/>
        </p:blipFill>
        <p:spPr>
          <a:xfrm>
            <a:off x="8188540" y="1598375"/>
            <a:ext cx="231739" cy="231739"/>
          </a:xfrm>
          <a:prstGeom prst="rect">
            <a:avLst/>
          </a:prstGeom>
          <a:noFill/>
          <a:ln>
            <a:noFill/>
          </a:ln>
        </p:spPr>
      </p:pic>
      <p:pic>
        <p:nvPicPr>
          <p:cNvPr descr="Checkmark with solid fill" id="1929" name="Google Shape;1929;p95"/>
          <p:cNvPicPr preferRelativeResize="0"/>
          <p:nvPr/>
        </p:nvPicPr>
        <p:blipFill rotWithShape="1">
          <a:blip r:embed="rId5">
            <a:alphaModFix/>
          </a:blip>
          <a:srcRect b="0" l="0" r="0" t="0"/>
          <a:stretch/>
        </p:blipFill>
        <p:spPr>
          <a:xfrm>
            <a:off x="8188540" y="1419194"/>
            <a:ext cx="231739" cy="231739"/>
          </a:xfrm>
          <a:prstGeom prst="rect">
            <a:avLst/>
          </a:prstGeom>
          <a:noFill/>
          <a:ln>
            <a:noFill/>
          </a:ln>
        </p:spPr>
      </p:pic>
    </p:spTree>
  </p:cSld>
  <p:clrMapOvr>
    <a:masterClrMapping/>
  </p:clrMapOvr>
</p:sld>
</file>

<file path=ppt/slides/slide6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33" name="Shape 1933"/>
        <p:cNvGrpSpPr/>
        <p:nvPr/>
      </p:nvGrpSpPr>
      <p:grpSpPr>
        <a:xfrm>
          <a:off x="0" y="0"/>
          <a:ext cx="0" cy="0"/>
          <a:chOff x="0" y="0"/>
          <a:chExt cx="0" cy="0"/>
        </a:xfrm>
      </p:grpSpPr>
      <p:sp>
        <p:nvSpPr>
          <p:cNvPr id="1934" name="Google Shape;1934;p96"/>
          <p:cNvSpPr/>
          <p:nvPr>
            <p:ph idx="4294967295" type="body"/>
          </p:nvPr>
        </p:nvSpPr>
        <p:spPr>
          <a:xfrm>
            <a:off x="533400" y="4472557"/>
            <a:ext cx="1081200" cy="436800"/>
          </a:xfrm>
          <a:prstGeom prst="leftArrow">
            <a:avLst>
              <a:gd fmla="val 50000" name="adj1"/>
              <a:gd fmla="val 71387" name="adj2"/>
            </a:avLst>
          </a:prstGeom>
          <a:solidFill>
            <a:srgbClr val="E7E7E7"/>
          </a:solidFill>
          <a:ln cap="flat" cmpd="sng" w="12700">
            <a:solidFill>
              <a:srgbClr val="BFBFBF"/>
            </a:solidFill>
            <a:prstDash val="solid"/>
            <a:miter lim="800000"/>
            <a:headEnd len="sm" w="sm" type="none"/>
            <a:tailEnd len="sm" w="sm" type="none"/>
          </a:ln>
        </p:spPr>
        <p:txBody>
          <a:bodyPr anchorCtr="0" anchor="ctr" bIns="45700" lIns="91425" spcFirstLastPara="1" rIns="91425" wrap="square" tIns="45700">
            <a:normAutofit fontScale="40000"/>
          </a:bodyPr>
          <a:lstStyle/>
          <a:p>
            <a:pPr indent="0" lvl="0" marL="0" rtl="0" algn="l">
              <a:lnSpc>
                <a:spcPct val="90000"/>
              </a:lnSpc>
              <a:spcBef>
                <a:spcPts val="0"/>
              </a:spcBef>
              <a:spcAft>
                <a:spcPts val="1200"/>
              </a:spcAft>
              <a:buClr>
                <a:srgbClr val="09294E"/>
              </a:buClr>
              <a:buSzPct val="38095"/>
              <a:buNone/>
            </a:pPr>
            <a:r>
              <a:rPr lang="en-ZA"/>
              <a:t>Previous slide</a:t>
            </a:r>
            <a:endParaRPr/>
          </a:p>
        </p:txBody>
      </p:sp>
      <p:sp>
        <p:nvSpPr>
          <p:cNvPr id="1935" name="Google Shape;1935;p96"/>
          <p:cNvSpPr txBox="1"/>
          <p:nvPr>
            <p:ph type="title"/>
          </p:nvPr>
        </p:nvSpPr>
        <p:spPr>
          <a:xfrm>
            <a:off x="311700" y="216425"/>
            <a:ext cx="8520600" cy="5727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625852"/>
              </a:buClr>
              <a:buSzPts val="3200"/>
              <a:buFont typeface="Arial"/>
              <a:buNone/>
            </a:pPr>
            <a:r>
              <a:rPr lang="en-ZA"/>
              <a:t>Example of key parameters by policy outcome</a:t>
            </a:r>
            <a:endParaRPr/>
          </a:p>
        </p:txBody>
      </p:sp>
      <p:graphicFrame>
        <p:nvGraphicFramePr>
          <p:cNvPr id="1936" name="Google Shape;1936;p96"/>
          <p:cNvGraphicFramePr/>
          <p:nvPr/>
        </p:nvGraphicFramePr>
        <p:xfrm>
          <a:off x="609600" y="1068775"/>
          <a:ext cx="3000000" cy="3000000"/>
        </p:xfrm>
        <a:graphic>
          <a:graphicData uri="http://schemas.openxmlformats.org/drawingml/2006/table">
            <a:tbl>
              <a:tblPr bandRow="1" firstRow="1">
                <a:noFill/>
                <a:tableStyleId>{05563C9E-14C8-4585-B115-649891960A9E}</a:tableStyleId>
              </a:tblPr>
              <a:tblGrid>
                <a:gridCol w="2652650"/>
                <a:gridCol w="2652650"/>
                <a:gridCol w="2652650"/>
              </a:tblGrid>
              <a:tr h="495525">
                <a:tc>
                  <a:txBody>
                    <a:bodyPr/>
                    <a:lstStyle/>
                    <a:p>
                      <a:pPr indent="0" lvl="0" marL="0" marR="0" rtl="0" algn="l">
                        <a:spcBef>
                          <a:spcPts val="0"/>
                        </a:spcBef>
                        <a:spcAft>
                          <a:spcPts val="0"/>
                        </a:spcAft>
                        <a:buNone/>
                      </a:pPr>
                      <a:r>
                        <a:t/>
                      </a:r>
                      <a:endParaRPr sz="1000">
                        <a:latin typeface="Open Sans"/>
                        <a:ea typeface="Open Sans"/>
                        <a:cs typeface="Open Sans"/>
                        <a:sym typeface="Open Sans"/>
                      </a:endParaRPr>
                    </a:p>
                    <a:p>
                      <a:pPr indent="0" lvl="0" marL="0" marR="0" rtl="0" algn="l">
                        <a:spcBef>
                          <a:spcPts val="0"/>
                        </a:spcBef>
                        <a:spcAft>
                          <a:spcPts val="0"/>
                        </a:spcAft>
                        <a:buNone/>
                      </a:pPr>
                      <a:r>
                        <a:rPr lang="en-ZA" sz="1000">
                          <a:latin typeface="Open Sans"/>
                          <a:ea typeface="Open Sans"/>
                          <a:cs typeface="Open Sans"/>
                          <a:sym typeface="Open Sans"/>
                        </a:rPr>
                        <a:t>Intended policy outcome</a:t>
                      </a:r>
                      <a:endParaRPr sz="1000">
                        <a:latin typeface="Open Sans"/>
                        <a:ea typeface="Open Sans"/>
                        <a:cs typeface="Open Sans"/>
                        <a:sym typeface="Open Sans"/>
                      </a:endParaRPr>
                    </a:p>
                  </a:txBody>
                  <a:tcPr marT="34300" marB="34300" marR="91450" marL="91450"/>
                </a:tc>
                <a:tc>
                  <a:txBody>
                    <a:bodyPr/>
                    <a:lstStyle/>
                    <a:p>
                      <a:pPr indent="0" lvl="0" marL="0" marR="0" rtl="0" algn="l">
                        <a:spcBef>
                          <a:spcPts val="0"/>
                        </a:spcBef>
                        <a:spcAft>
                          <a:spcPts val="0"/>
                        </a:spcAft>
                        <a:buNone/>
                      </a:pPr>
                      <a:r>
                        <a:t/>
                      </a:r>
                      <a:endParaRPr sz="1000">
                        <a:latin typeface="Open Sans"/>
                        <a:ea typeface="Open Sans"/>
                        <a:cs typeface="Open Sans"/>
                        <a:sym typeface="Open Sans"/>
                      </a:endParaRPr>
                    </a:p>
                    <a:p>
                      <a:pPr indent="0" lvl="0" marL="0" marR="0" rtl="0" algn="l">
                        <a:spcBef>
                          <a:spcPts val="0"/>
                        </a:spcBef>
                        <a:spcAft>
                          <a:spcPts val="0"/>
                        </a:spcAft>
                        <a:buNone/>
                      </a:pPr>
                      <a:r>
                        <a:rPr lang="en-ZA" sz="1000">
                          <a:latin typeface="Open Sans"/>
                          <a:ea typeface="Open Sans"/>
                          <a:cs typeface="Open Sans"/>
                          <a:sym typeface="Open Sans"/>
                        </a:rPr>
                        <a:t>Activity data</a:t>
                      </a:r>
                      <a:endParaRPr sz="1000">
                        <a:latin typeface="Open Sans"/>
                        <a:ea typeface="Open Sans"/>
                        <a:cs typeface="Open Sans"/>
                        <a:sym typeface="Open Sans"/>
                      </a:endParaRPr>
                    </a:p>
                  </a:txBody>
                  <a:tcPr marT="34300" marB="34300" marR="91450" marL="91450"/>
                </a:tc>
                <a:tc>
                  <a:txBody>
                    <a:bodyPr/>
                    <a:lstStyle/>
                    <a:p>
                      <a:pPr indent="0" lvl="0" marL="0" marR="0" rtl="0" algn="l">
                        <a:spcBef>
                          <a:spcPts val="0"/>
                        </a:spcBef>
                        <a:spcAft>
                          <a:spcPts val="0"/>
                        </a:spcAft>
                        <a:buNone/>
                      </a:pPr>
                      <a:r>
                        <a:t/>
                      </a:r>
                      <a:endParaRPr sz="1000">
                        <a:latin typeface="Open Sans"/>
                        <a:ea typeface="Open Sans"/>
                        <a:cs typeface="Open Sans"/>
                        <a:sym typeface="Open Sans"/>
                      </a:endParaRPr>
                    </a:p>
                    <a:p>
                      <a:pPr indent="0" lvl="0" marL="0" marR="0" rtl="0" algn="l">
                        <a:spcBef>
                          <a:spcPts val="0"/>
                        </a:spcBef>
                        <a:spcAft>
                          <a:spcPts val="0"/>
                        </a:spcAft>
                        <a:buNone/>
                      </a:pPr>
                      <a:r>
                        <a:rPr lang="en-ZA" sz="1000">
                          <a:latin typeface="Open Sans"/>
                          <a:ea typeface="Open Sans"/>
                          <a:cs typeface="Open Sans"/>
                          <a:sym typeface="Open Sans"/>
                        </a:rPr>
                        <a:t>Carbon stock change</a:t>
                      </a:r>
                      <a:endParaRPr sz="1000">
                        <a:latin typeface="Open Sans"/>
                        <a:ea typeface="Open Sans"/>
                        <a:cs typeface="Open Sans"/>
                        <a:sym typeface="Open Sans"/>
                      </a:endParaRPr>
                    </a:p>
                  </a:txBody>
                  <a:tcPr marT="34300" marB="34300" marR="91450" marL="91450"/>
                </a:tc>
              </a:tr>
              <a:tr h="672450">
                <a:tc>
                  <a:txBody>
                    <a:bodyPr/>
                    <a:lstStyle/>
                    <a:p>
                      <a:pPr indent="0" lvl="0" marL="0" marR="0" rtl="0" algn="l">
                        <a:spcBef>
                          <a:spcPts val="0"/>
                        </a:spcBef>
                        <a:spcAft>
                          <a:spcPts val="0"/>
                        </a:spcAft>
                        <a:buNone/>
                      </a:pPr>
                      <a:r>
                        <a:rPr b="1" lang="en-ZA" sz="1000">
                          <a:solidFill>
                            <a:schemeClr val="dk2"/>
                          </a:solidFill>
                          <a:latin typeface="Open Sans"/>
                          <a:ea typeface="Open Sans"/>
                          <a:cs typeface="Open Sans"/>
                          <a:sym typeface="Open Sans"/>
                        </a:rPr>
                        <a:t>Increase forest carbon stocks within existing forests</a:t>
                      </a:r>
                      <a:endParaRPr sz="1000">
                        <a:solidFill>
                          <a:schemeClr val="dk2"/>
                        </a:solidFill>
                        <a:latin typeface="Open Sans"/>
                        <a:ea typeface="Open Sans"/>
                        <a:cs typeface="Open Sans"/>
                        <a:sym typeface="Open Sans"/>
                      </a:endParaRPr>
                    </a:p>
                  </a:txBody>
                  <a:tcPr marT="34300" marB="34300" marR="91450" marL="91450" anchor="ctr">
                    <a:solidFill>
                      <a:schemeClr val="accent4"/>
                    </a:solidFill>
                  </a:tcPr>
                </a:tc>
                <a:tc>
                  <a:txBody>
                    <a:bodyPr/>
                    <a:lstStyle/>
                    <a:p>
                      <a:pPr indent="-203200" lvl="0" marL="215900" marR="0" rtl="0" algn="l">
                        <a:spcBef>
                          <a:spcPts val="0"/>
                        </a:spcBef>
                        <a:spcAft>
                          <a:spcPts val="0"/>
                        </a:spcAft>
                        <a:buClr>
                          <a:schemeClr val="dk2"/>
                        </a:buClr>
                        <a:buSzPts val="1000"/>
                        <a:buFont typeface="Open Sans"/>
                        <a:buChar char="•"/>
                      </a:pPr>
                      <a:r>
                        <a:rPr lang="en-ZA" sz="1000">
                          <a:solidFill>
                            <a:schemeClr val="dk2"/>
                          </a:solidFill>
                          <a:latin typeface="Open Sans"/>
                          <a:ea typeface="Open Sans"/>
                          <a:cs typeface="Open Sans"/>
                          <a:sym typeface="Open Sans"/>
                        </a:rPr>
                        <a:t>Area of forest land remaining forest land where management can be improved</a:t>
                      </a:r>
                      <a:endParaRPr sz="1000">
                        <a:solidFill>
                          <a:schemeClr val="dk2"/>
                        </a:solidFill>
                        <a:latin typeface="Open Sans"/>
                        <a:ea typeface="Open Sans"/>
                        <a:cs typeface="Open Sans"/>
                        <a:sym typeface="Open Sans"/>
                      </a:endParaRPr>
                    </a:p>
                  </a:txBody>
                  <a:tcPr marT="34300" marB="34300" marR="91450" marL="91450" anchor="ctr">
                    <a:solidFill>
                      <a:schemeClr val="accent4"/>
                    </a:solidFill>
                  </a:tcPr>
                </a:tc>
                <a:tc>
                  <a:txBody>
                    <a:bodyPr/>
                    <a:lstStyle/>
                    <a:p>
                      <a:pPr indent="-203200" lvl="0" marL="215900" marR="0" rtl="0" algn="l">
                        <a:spcBef>
                          <a:spcPts val="0"/>
                        </a:spcBef>
                        <a:spcAft>
                          <a:spcPts val="0"/>
                        </a:spcAft>
                        <a:buClr>
                          <a:schemeClr val="dk2"/>
                        </a:buClr>
                        <a:buSzPts val="1000"/>
                        <a:buFont typeface="Open Sans"/>
                        <a:buChar char="•"/>
                      </a:pPr>
                      <a:r>
                        <a:rPr lang="en-ZA" sz="1000">
                          <a:solidFill>
                            <a:schemeClr val="dk2"/>
                          </a:solidFill>
                          <a:latin typeface="Open Sans"/>
                          <a:ea typeface="Open Sans"/>
                          <a:cs typeface="Open Sans"/>
                          <a:sym typeface="Open Sans"/>
                        </a:rPr>
                        <a:t>CO</a:t>
                      </a:r>
                      <a:r>
                        <a:rPr baseline="-25000" lang="en-ZA" sz="1000">
                          <a:solidFill>
                            <a:schemeClr val="dk2"/>
                          </a:solidFill>
                          <a:latin typeface="Open Sans"/>
                          <a:ea typeface="Open Sans"/>
                          <a:cs typeface="Open Sans"/>
                          <a:sym typeface="Open Sans"/>
                        </a:rPr>
                        <a:t>2</a:t>
                      </a:r>
                      <a:r>
                        <a:rPr lang="en-ZA" sz="1000">
                          <a:solidFill>
                            <a:schemeClr val="dk2"/>
                          </a:solidFill>
                          <a:latin typeface="Open Sans"/>
                          <a:ea typeface="Open Sans"/>
                          <a:cs typeface="Open Sans"/>
                          <a:sym typeface="Open Sans"/>
                        </a:rPr>
                        <a:t> removals per hectare from enhancement</a:t>
                      </a:r>
                      <a:endParaRPr sz="1000">
                        <a:solidFill>
                          <a:schemeClr val="dk2"/>
                        </a:solidFill>
                        <a:latin typeface="Open Sans"/>
                        <a:ea typeface="Open Sans"/>
                        <a:cs typeface="Open Sans"/>
                        <a:sym typeface="Open Sans"/>
                      </a:endParaRPr>
                    </a:p>
                  </a:txBody>
                  <a:tcPr marT="34300" marB="34300" marR="91450" marL="91450" anchor="ctr">
                    <a:solidFill>
                      <a:schemeClr val="accent4"/>
                    </a:solidFill>
                  </a:tcPr>
                </a:tc>
              </a:tr>
              <a:tr h="672450">
                <a:tc>
                  <a:txBody>
                    <a:bodyPr/>
                    <a:lstStyle/>
                    <a:p>
                      <a:pPr indent="0" lvl="0" marL="0" marR="0" rtl="0" algn="l">
                        <a:spcBef>
                          <a:spcPts val="0"/>
                        </a:spcBef>
                        <a:spcAft>
                          <a:spcPts val="0"/>
                        </a:spcAft>
                        <a:buNone/>
                      </a:pPr>
                      <a:r>
                        <a:rPr b="1" lang="en-ZA" sz="1000">
                          <a:solidFill>
                            <a:schemeClr val="dk2"/>
                          </a:solidFill>
                          <a:latin typeface="Open Sans"/>
                          <a:ea typeface="Open Sans"/>
                          <a:cs typeface="Open Sans"/>
                          <a:sym typeface="Open Sans"/>
                        </a:rPr>
                        <a:t>Increase forest carbon stocks by converting land to forest lands</a:t>
                      </a:r>
                      <a:endParaRPr sz="1000">
                        <a:solidFill>
                          <a:schemeClr val="dk2"/>
                        </a:solidFill>
                        <a:latin typeface="Open Sans"/>
                        <a:ea typeface="Open Sans"/>
                        <a:cs typeface="Open Sans"/>
                        <a:sym typeface="Open Sans"/>
                      </a:endParaRPr>
                    </a:p>
                  </a:txBody>
                  <a:tcPr marT="34300" marB="34300" marR="91450" marL="91450" anchor="ctr">
                    <a:solidFill>
                      <a:schemeClr val="lt1"/>
                    </a:solidFill>
                  </a:tcPr>
                </a:tc>
                <a:tc>
                  <a:txBody>
                    <a:bodyPr/>
                    <a:lstStyle/>
                    <a:p>
                      <a:pPr indent="-203200" lvl="0" marL="215900" marR="0" rtl="0" algn="l">
                        <a:spcBef>
                          <a:spcPts val="0"/>
                        </a:spcBef>
                        <a:spcAft>
                          <a:spcPts val="0"/>
                        </a:spcAft>
                        <a:buClr>
                          <a:schemeClr val="dk2"/>
                        </a:buClr>
                        <a:buSzPts val="1000"/>
                        <a:buFont typeface="Open Sans"/>
                        <a:buChar char="•"/>
                      </a:pPr>
                      <a:r>
                        <a:rPr lang="en-ZA" sz="1000">
                          <a:solidFill>
                            <a:schemeClr val="dk2"/>
                          </a:solidFill>
                          <a:latin typeface="Open Sans"/>
                          <a:ea typeface="Open Sans"/>
                          <a:cs typeface="Open Sans"/>
                          <a:sym typeface="Open Sans"/>
                        </a:rPr>
                        <a:t>Area of land converted to forest land</a:t>
                      </a:r>
                      <a:endParaRPr sz="1000">
                        <a:solidFill>
                          <a:schemeClr val="dk2"/>
                        </a:solidFill>
                        <a:latin typeface="Open Sans"/>
                        <a:ea typeface="Open Sans"/>
                        <a:cs typeface="Open Sans"/>
                        <a:sym typeface="Open Sans"/>
                      </a:endParaRPr>
                    </a:p>
                  </a:txBody>
                  <a:tcPr marT="34300" marB="34300" marR="91450" marL="91450" anchor="ctr">
                    <a:solidFill>
                      <a:schemeClr val="lt1"/>
                    </a:solidFill>
                  </a:tcPr>
                </a:tc>
                <a:tc>
                  <a:txBody>
                    <a:bodyPr/>
                    <a:lstStyle/>
                    <a:p>
                      <a:pPr indent="-203200" lvl="0" marL="215900" marR="0" rtl="0" algn="l">
                        <a:spcBef>
                          <a:spcPts val="0"/>
                        </a:spcBef>
                        <a:spcAft>
                          <a:spcPts val="0"/>
                        </a:spcAft>
                        <a:buClr>
                          <a:schemeClr val="dk2"/>
                        </a:buClr>
                        <a:buSzPts val="1000"/>
                        <a:buFont typeface="Open Sans"/>
                        <a:buChar char="•"/>
                      </a:pPr>
                      <a:r>
                        <a:rPr lang="en-ZA" sz="1000">
                          <a:solidFill>
                            <a:schemeClr val="dk2"/>
                          </a:solidFill>
                          <a:latin typeface="Open Sans"/>
                          <a:ea typeface="Open Sans"/>
                          <a:cs typeface="Open Sans"/>
                          <a:sym typeface="Open Sans"/>
                        </a:rPr>
                        <a:t>CO</a:t>
                      </a:r>
                      <a:r>
                        <a:rPr baseline="-25000" lang="en-ZA" sz="1000">
                          <a:solidFill>
                            <a:schemeClr val="dk2"/>
                          </a:solidFill>
                          <a:latin typeface="Open Sans"/>
                          <a:ea typeface="Open Sans"/>
                          <a:cs typeface="Open Sans"/>
                          <a:sym typeface="Open Sans"/>
                        </a:rPr>
                        <a:t>2</a:t>
                      </a:r>
                      <a:r>
                        <a:rPr lang="en-ZA" sz="1000">
                          <a:solidFill>
                            <a:schemeClr val="dk2"/>
                          </a:solidFill>
                          <a:latin typeface="Open Sans"/>
                          <a:ea typeface="Open Sans"/>
                          <a:cs typeface="Open Sans"/>
                          <a:sym typeface="Open Sans"/>
                        </a:rPr>
                        <a:t> removals per hectare from biomass and soil, from land conversion</a:t>
                      </a:r>
                      <a:endParaRPr sz="1000">
                        <a:solidFill>
                          <a:schemeClr val="dk2"/>
                        </a:solidFill>
                        <a:latin typeface="Open Sans"/>
                        <a:ea typeface="Open Sans"/>
                        <a:cs typeface="Open Sans"/>
                        <a:sym typeface="Open Sans"/>
                      </a:endParaRPr>
                    </a:p>
                  </a:txBody>
                  <a:tcPr marT="34300" marB="34300" marR="91450" marL="91450" anchor="ctr">
                    <a:solidFill>
                      <a:schemeClr val="lt1"/>
                    </a:solidFill>
                  </a:tcPr>
                </a:tc>
              </a:tr>
              <a:tr h="477550">
                <a:tc>
                  <a:txBody>
                    <a:bodyPr/>
                    <a:lstStyle/>
                    <a:p>
                      <a:pPr indent="0" lvl="0" marL="0" marR="0" rtl="0" algn="l">
                        <a:spcBef>
                          <a:spcPts val="0"/>
                        </a:spcBef>
                        <a:spcAft>
                          <a:spcPts val="0"/>
                        </a:spcAft>
                        <a:buNone/>
                      </a:pPr>
                      <a:r>
                        <a:rPr b="1" lang="en-ZA" sz="1000">
                          <a:solidFill>
                            <a:schemeClr val="dk2"/>
                          </a:solidFill>
                          <a:latin typeface="Open Sans"/>
                          <a:ea typeface="Open Sans"/>
                          <a:cs typeface="Open Sans"/>
                          <a:sym typeface="Open Sans"/>
                        </a:rPr>
                        <a:t>Reduce emissions from deforestation</a:t>
                      </a:r>
                      <a:endParaRPr sz="1000">
                        <a:solidFill>
                          <a:schemeClr val="dk2"/>
                        </a:solidFill>
                        <a:latin typeface="Open Sans"/>
                        <a:ea typeface="Open Sans"/>
                        <a:cs typeface="Open Sans"/>
                        <a:sym typeface="Open Sans"/>
                      </a:endParaRPr>
                    </a:p>
                  </a:txBody>
                  <a:tcPr marT="34300" marB="34300" marR="91450" marL="91450" anchor="ctr">
                    <a:solidFill>
                      <a:schemeClr val="accent4"/>
                    </a:solidFill>
                  </a:tcPr>
                </a:tc>
                <a:tc>
                  <a:txBody>
                    <a:bodyPr/>
                    <a:lstStyle/>
                    <a:p>
                      <a:pPr indent="-203200" lvl="0" marL="215900" marR="0" rtl="0" algn="l">
                        <a:spcBef>
                          <a:spcPts val="0"/>
                        </a:spcBef>
                        <a:spcAft>
                          <a:spcPts val="0"/>
                        </a:spcAft>
                        <a:buClr>
                          <a:schemeClr val="dk2"/>
                        </a:buClr>
                        <a:buSzPts val="1000"/>
                        <a:buFont typeface="Open Sans"/>
                        <a:buChar char="•"/>
                      </a:pPr>
                      <a:r>
                        <a:rPr lang="en-ZA" sz="1000">
                          <a:solidFill>
                            <a:schemeClr val="dk2"/>
                          </a:solidFill>
                          <a:latin typeface="Open Sans"/>
                          <a:ea typeface="Open Sans"/>
                          <a:cs typeface="Open Sans"/>
                          <a:sym typeface="Open Sans"/>
                        </a:rPr>
                        <a:t>Area of forest land converted to non-forest land</a:t>
                      </a:r>
                      <a:endParaRPr sz="1000">
                        <a:solidFill>
                          <a:schemeClr val="dk2"/>
                        </a:solidFill>
                        <a:latin typeface="Open Sans"/>
                        <a:ea typeface="Open Sans"/>
                        <a:cs typeface="Open Sans"/>
                        <a:sym typeface="Open Sans"/>
                      </a:endParaRPr>
                    </a:p>
                  </a:txBody>
                  <a:tcPr marT="34300" marB="34300" marR="91450" marL="91450" anchor="ctr">
                    <a:solidFill>
                      <a:schemeClr val="accent4"/>
                    </a:solidFill>
                  </a:tcPr>
                </a:tc>
                <a:tc>
                  <a:txBody>
                    <a:bodyPr/>
                    <a:lstStyle/>
                    <a:p>
                      <a:pPr indent="-203200" lvl="0" marL="215900" marR="0" rtl="0" algn="l">
                        <a:spcBef>
                          <a:spcPts val="0"/>
                        </a:spcBef>
                        <a:spcAft>
                          <a:spcPts val="0"/>
                        </a:spcAft>
                        <a:buClr>
                          <a:schemeClr val="dk2"/>
                        </a:buClr>
                        <a:buSzPts val="1000"/>
                        <a:buFont typeface="Open Sans"/>
                        <a:buChar char="•"/>
                      </a:pPr>
                      <a:r>
                        <a:rPr lang="en-ZA" sz="1000">
                          <a:solidFill>
                            <a:schemeClr val="dk2"/>
                          </a:solidFill>
                          <a:latin typeface="Open Sans"/>
                          <a:ea typeface="Open Sans"/>
                          <a:cs typeface="Open Sans"/>
                          <a:sym typeface="Open Sans"/>
                        </a:rPr>
                        <a:t>CO</a:t>
                      </a:r>
                      <a:r>
                        <a:rPr baseline="-25000" lang="en-ZA" sz="1000">
                          <a:solidFill>
                            <a:schemeClr val="dk2"/>
                          </a:solidFill>
                          <a:latin typeface="Open Sans"/>
                          <a:ea typeface="Open Sans"/>
                          <a:cs typeface="Open Sans"/>
                          <a:sym typeface="Open Sans"/>
                        </a:rPr>
                        <a:t>2</a:t>
                      </a:r>
                      <a:r>
                        <a:rPr lang="en-ZA" sz="1000">
                          <a:solidFill>
                            <a:schemeClr val="dk2"/>
                          </a:solidFill>
                          <a:latin typeface="Open Sans"/>
                          <a:ea typeface="Open Sans"/>
                          <a:cs typeface="Open Sans"/>
                          <a:sym typeface="Open Sans"/>
                        </a:rPr>
                        <a:t> emissions per hectare from deforestation</a:t>
                      </a:r>
                      <a:endParaRPr sz="1000">
                        <a:solidFill>
                          <a:schemeClr val="dk2"/>
                        </a:solidFill>
                        <a:latin typeface="Open Sans"/>
                        <a:ea typeface="Open Sans"/>
                        <a:cs typeface="Open Sans"/>
                        <a:sym typeface="Open Sans"/>
                      </a:endParaRPr>
                    </a:p>
                  </a:txBody>
                  <a:tcPr marT="34300" marB="34300" marR="91450" marL="91450" anchor="ctr">
                    <a:solidFill>
                      <a:schemeClr val="accent4"/>
                    </a:solidFill>
                  </a:tcPr>
                </a:tc>
              </a:tr>
              <a:tr h="477550">
                <a:tc>
                  <a:txBody>
                    <a:bodyPr/>
                    <a:lstStyle/>
                    <a:p>
                      <a:pPr indent="0" lvl="0" marL="0" marR="0" rtl="0" algn="l">
                        <a:spcBef>
                          <a:spcPts val="0"/>
                        </a:spcBef>
                        <a:spcAft>
                          <a:spcPts val="0"/>
                        </a:spcAft>
                        <a:buNone/>
                      </a:pPr>
                      <a:r>
                        <a:rPr b="1" lang="en-ZA" sz="1000">
                          <a:solidFill>
                            <a:schemeClr val="dk2"/>
                          </a:solidFill>
                          <a:latin typeface="Open Sans"/>
                          <a:ea typeface="Open Sans"/>
                          <a:cs typeface="Open Sans"/>
                          <a:sym typeface="Open Sans"/>
                        </a:rPr>
                        <a:t>Reduce emissions from degradation</a:t>
                      </a:r>
                      <a:endParaRPr sz="1000">
                        <a:solidFill>
                          <a:schemeClr val="dk2"/>
                        </a:solidFill>
                        <a:latin typeface="Open Sans"/>
                        <a:ea typeface="Open Sans"/>
                        <a:cs typeface="Open Sans"/>
                        <a:sym typeface="Open Sans"/>
                      </a:endParaRPr>
                    </a:p>
                  </a:txBody>
                  <a:tcPr marT="34300" marB="34300" marR="91450" marL="91450" anchor="ctr">
                    <a:solidFill>
                      <a:schemeClr val="lt1"/>
                    </a:solidFill>
                  </a:tcPr>
                </a:tc>
                <a:tc>
                  <a:txBody>
                    <a:bodyPr/>
                    <a:lstStyle/>
                    <a:p>
                      <a:pPr indent="-203200" lvl="0" marL="215900" marR="0" rtl="0" algn="l">
                        <a:spcBef>
                          <a:spcPts val="0"/>
                        </a:spcBef>
                        <a:spcAft>
                          <a:spcPts val="0"/>
                        </a:spcAft>
                        <a:buClr>
                          <a:schemeClr val="dk2"/>
                        </a:buClr>
                        <a:buSzPts val="1000"/>
                        <a:buFont typeface="Open Sans"/>
                        <a:buChar char="•"/>
                      </a:pPr>
                      <a:r>
                        <a:rPr lang="en-ZA" sz="1000">
                          <a:solidFill>
                            <a:schemeClr val="dk2"/>
                          </a:solidFill>
                          <a:latin typeface="Open Sans"/>
                          <a:ea typeface="Open Sans"/>
                          <a:cs typeface="Open Sans"/>
                          <a:sym typeface="Open Sans"/>
                        </a:rPr>
                        <a:t>Area of forest land remaining forest land where degradation occurs</a:t>
                      </a:r>
                      <a:endParaRPr sz="1000">
                        <a:solidFill>
                          <a:schemeClr val="dk2"/>
                        </a:solidFill>
                        <a:latin typeface="Open Sans"/>
                        <a:ea typeface="Open Sans"/>
                        <a:cs typeface="Open Sans"/>
                        <a:sym typeface="Open Sans"/>
                      </a:endParaRPr>
                    </a:p>
                  </a:txBody>
                  <a:tcPr marT="34300" marB="34300" marR="91450" marL="91450" anchor="ctr">
                    <a:solidFill>
                      <a:schemeClr val="lt1"/>
                    </a:solidFill>
                  </a:tcPr>
                </a:tc>
                <a:tc>
                  <a:txBody>
                    <a:bodyPr/>
                    <a:lstStyle/>
                    <a:p>
                      <a:pPr indent="-203200" lvl="0" marL="215900" marR="0" rtl="0" algn="l">
                        <a:spcBef>
                          <a:spcPts val="0"/>
                        </a:spcBef>
                        <a:spcAft>
                          <a:spcPts val="0"/>
                        </a:spcAft>
                        <a:buClr>
                          <a:schemeClr val="dk2"/>
                        </a:buClr>
                        <a:buSzPts val="1000"/>
                        <a:buFont typeface="Open Sans"/>
                        <a:buChar char="•"/>
                      </a:pPr>
                      <a:r>
                        <a:rPr lang="en-ZA" sz="1000">
                          <a:solidFill>
                            <a:schemeClr val="dk2"/>
                          </a:solidFill>
                          <a:latin typeface="Open Sans"/>
                          <a:ea typeface="Open Sans"/>
                          <a:cs typeface="Open Sans"/>
                          <a:sym typeface="Open Sans"/>
                        </a:rPr>
                        <a:t>CO</a:t>
                      </a:r>
                      <a:r>
                        <a:rPr baseline="-25000" lang="en-ZA" sz="1000">
                          <a:solidFill>
                            <a:schemeClr val="dk2"/>
                          </a:solidFill>
                          <a:latin typeface="Open Sans"/>
                          <a:ea typeface="Open Sans"/>
                          <a:cs typeface="Open Sans"/>
                          <a:sym typeface="Open Sans"/>
                        </a:rPr>
                        <a:t>2</a:t>
                      </a:r>
                      <a:r>
                        <a:rPr lang="en-ZA" sz="1000">
                          <a:solidFill>
                            <a:schemeClr val="dk2"/>
                          </a:solidFill>
                          <a:latin typeface="Open Sans"/>
                          <a:ea typeface="Open Sans"/>
                          <a:cs typeface="Open Sans"/>
                          <a:sym typeface="Open Sans"/>
                        </a:rPr>
                        <a:t> emissions per hectare from degradation</a:t>
                      </a:r>
                      <a:endParaRPr sz="1000">
                        <a:solidFill>
                          <a:schemeClr val="dk2"/>
                        </a:solidFill>
                        <a:latin typeface="Open Sans"/>
                        <a:ea typeface="Open Sans"/>
                        <a:cs typeface="Open Sans"/>
                        <a:sym typeface="Open Sans"/>
                      </a:endParaRPr>
                    </a:p>
                  </a:txBody>
                  <a:tcPr marT="34300" marB="34300" marR="91450" marL="91450" anchor="ctr">
                    <a:solidFill>
                      <a:schemeClr val="lt1"/>
                    </a:solidFill>
                  </a:tcPr>
                </a:tc>
              </a:tr>
            </a:tbl>
          </a:graphicData>
        </a:graphic>
      </p:graphicFrame>
      <p:sp>
        <p:nvSpPr>
          <p:cNvPr id="1937" name="Google Shape;1937;p96">
            <a:hlinkClick action="ppaction://hlinksldjump" r:id="rId3"/>
          </p:cNvPr>
          <p:cNvSpPr/>
          <p:nvPr/>
        </p:nvSpPr>
        <p:spPr>
          <a:xfrm>
            <a:off x="695741" y="4562356"/>
            <a:ext cx="918900" cy="2505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spTree>
  </p:cSld>
  <p:clrMapOvr>
    <a:masterClrMapping/>
  </p:clrMapOvr>
</p:sld>
</file>

<file path=ppt/slides/slide6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41" name="Shape 1941"/>
        <p:cNvGrpSpPr/>
        <p:nvPr/>
      </p:nvGrpSpPr>
      <p:grpSpPr>
        <a:xfrm>
          <a:off x="0" y="0"/>
          <a:ext cx="0" cy="0"/>
          <a:chOff x="0" y="0"/>
          <a:chExt cx="0" cy="0"/>
        </a:xfrm>
      </p:grpSpPr>
      <p:sp>
        <p:nvSpPr>
          <p:cNvPr id="1942" name="Google Shape;1942;p97"/>
          <p:cNvSpPr/>
          <p:nvPr>
            <p:ph idx="4294967295" type="body"/>
          </p:nvPr>
        </p:nvSpPr>
        <p:spPr>
          <a:xfrm>
            <a:off x="533400" y="4486557"/>
            <a:ext cx="1081200" cy="422700"/>
          </a:xfrm>
          <a:prstGeom prst="leftArrow">
            <a:avLst>
              <a:gd fmla="val 50000" name="adj1"/>
              <a:gd fmla="val 71387" name="adj2"/>
            </a:avLst>
          </a:prstGeom>
          <a:solidFill>
            <a:srgbClr val="E7E7E7"/>
          </a:solidFill>
          <a:ln cap="flat" cmpd="sng" w="12700">
            <a:solidFill>
              <a:srgbClr val="BFBFBF"/>
            </a:solidFill>
            <a:prstDash val="solid"/>
            <a:miter lim="800000"/>
            <a:headEnd len="sm" w="sm" type="none"/>
            <a:tailEnd len="sm" w="sm" type="none"/>
          </a:ln>
        </p:spPr>
        <p:txBody>
          <a:bodyPr anchorCtr="0" anchor="ctr" bIns="45700" lIns="91425" spcFirstLastPara="1" rIns="91425" wrap="square" tIns="45700">
            <a:normAutofit fontScale="40000"/>
          </a:bodyPr>
          <a:lstStyle/>
          <a:p>
            <a:pPr indent="0" lvl="0" marL="0" rtl="0" algn="l">
              <a:lnSpc>
                <a:spcPct val="90000"/>
              </a:lnSpc>
              <a:spcBef>
                <a:spcPts val="0"/>
              </a:spcBef>
              <a:spcAft>
                <a:spcPts val="1200"/>
              </a:spcAft>
              <a:buClr>
                <a:srgbClr val="09294E"/>
              </a:buClr>
              <a:buSzPct val="38095"/>
              <a:buNone/>
            </a:pPr>
            <a:r>
              <a:rPr lang="en-ZA"/>
              <a:t>Previous slide</a:t>
            </a:r>
            <a:endParaRPr/>
          </a:p>
        </p:txBody>
      </p:sp>
      <p:sp>
        <p:nvSpPr>
          <p:cNvPr id="1943" name="Google Shape;1943;p97"/>
          <p:cNvSpPr txBox="1"/>
          <p:nvPr>
            <p:ph type="title"/>
          </p:nvPr>
        </p:nvSpPr>
        <p:spPr>
          <a:xfrm>
            <a:off x="311700" y="216425"/>
            <a:ext cx="8520600" cy="572700"/>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rgbClr val="625852"/>
              </a:buClr>
              <a:buSzPct val="114285"/>
              <a:buFont typeface="Arial"/>
              <a:buNone/>
            </a:pPr>
            <a:r>
              <a:rPr lang="en-ZA"/>
              <a:t>Example relationships between intended policy outcomes, target drivers and policy measures</a:t>
            </a:r>
            <a:endParaRPr/>
          </a:p>
        </p:txBody>
      </p:sp>
      <p:sp>
        <p:nvSpPr>
          <p:cNvPr id="1944" name="Google Shape;1944;p97">
            <a:hlinkClick action="ppaction://hlinksldjump" r:id="rId3"/>
          </p:cNvPr>
          <p:cNvSpPr/>
          <p:nvPr/>
        </p:nvSpPr>
        <p:spPr>
          <a:xfrm>
            <a:off x="695741" y="4573477"/>
            <a:ext cx="918900" cy="2424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graphicFrame>
        <p:nvGraphicFramePr>
          <p:cNvPr id="1945" name="Google Shape;1945;p97"/>
          <p:cNvGraphicFramePr/>
          <p:nvPr/>
        </p:nvGraphicFramePr>
        <p:xfrm>
          <a:off x="593035" y="1089049"/>
          <a:ext cx="3000000" cy="3000000"/>
        </p:xfrm>
        <a:graphic>
          <a:graphicData uri="http://schemas.openxmlformats.org/drawingml/2006/table">
            <a:tbl>
              <a:tblPr bandRow="1" firstRow="1">
                <a:noFill/>
                <a:tableStyleId>{05563C9E-14C8-4585-B115-649891960A9E}</a:tableStyleId>
              </a:tblPr>
              <a:tblGrid>
                <a:gridCol w="1933850"/>
                <a:gridCol w="2930025"/>
                <a:gridCol w="3094050"/>
              </a:tblGrid>
              <a:tr h="446325">
                <a:tc>
                  <a:txBody>
                    <a:bodyPr/>
                    <a:lstStyle/>
                    <a:p>
                      <a:pPr indent="0" lvl="0" marL="0" marR="0" rtl="0" algn="l">
                        <a:spcBef>
                          <a:spcPts val="0"/>
                        </a:spcBef>
                        <a:spcAft>
                          <a:spcPts val="0"/>
                        </a:spcAft>
                        <a:buNone/>
                      </a:pPr>
                      <a:r>
                        <a:t/>
                      </a:r>
                      <a:endParaRPr sz="1000">
                        <a:latin typeface="Open Sans"/>
                        <a:ea typeface="Open Sans"/>
                        <a:cs typeface="Open Sans"/>
                        <a:sym typeface="Open Sans"/>
                      </a:endParaRPr>
                    </a:p>
                    <a:p>
                      <a:pPr indent="0" lvl="0" marL="0" marR="0" rtl="0" algn="l">
                        <a:spcBef>
                          <a:spcPts val="0"/>
                        </a:spcBef>
                        <a:spcAft>
                          <a:spcPts val="0"/>
                        </a:spcAft>
                        <a:buNone/>
                      </a:pPr>
                      <a:r>
                        <a:rPr lang="en-ZA" sz="1000">
                          <a:latin typeface="Open Sans"/>
                          <a:ea typeface="Open Sans"/>
                          <a:cs typeface="Open Sans"/>
                          <a:sym typeface="Open Sans"/>
                        </a:rPr>
                        <a:t>Intended policy outcome</a:t>
                      </a:r>
                      <a:endParaRPr sz="1000">
                        <a:latin typeface="Open Sans"/>
                        <a:ea typeface="Open Sans"/>
                        <a:cs typeface="Open Sans"/>
                        <a:sym typeface="Open Sans"/>
                      </a:endParaRPr>
                    </a:p>
                  </a:txBody>
                  <a:tcPr marT="34300" marB="34300" marR="91450" marL="91450"/>
                </a:tc>
                <a:tc>
                  <a:txBody>
                    <a:bodyPr/>
                    <a:lstStyle/>
                    <a:p>
                      <a:pPr indent="0" lvl="0" marL="0" marR="0" rtl="0" algn="l">
                        <a:spcBef>
                          <a:spcPts val="0"/>
                        </a:spcBef>
                        <a:spcAft>
                          <a:spcPts val="0"/>
                        </a:spcAft>
                        <a:buNone/>
                      </a:pPr>
                      <a:r>
                        <a:t/>
                      </a:r>
                      <a:endParaRPr sz="1000">
                        <a:latin typeface="Open Sans"/>
                        <a:ea typeface="Open Sans"/>
                        <a:cs typeface="Open Sans"/>
                        <a:sym typeface="Open Sans"/>
                      </a:endParaRPr>
                    </a:p>
                    <a:p>
                      <a:pPr indent="0" lvl="0" marL="0" marR="0" rtl="0" algn="l">
                        <a:spcBef>
                          <a:spcPts val="0"/>
                        </a:spcBef>
                        <a:spcAft>
                          <a:spcPts val="0"/>
                        </a:spcAft>
                        <a:buNone/>
                      </a:pPr>
                      <a:r>
                        <a:rPr lang="en-ZA" sz="1000">
                          <a:latin typeface="Open Sans"/>
                          <a:ea typeface="Open Sans"/>
                          <a:cs typeface="Open Sans"/>
                          <a:sym typeface="Open Sans"/>
                        </a:rPr>
                        <a:t>Example drivers and barriers</a:t>
                      </a:r>
                      <a:endParaRPr sz="1000">
                        <a:latin typeface="Open Sans"/>
                        <a:ea typeface="Open Sans"/>
                        <a:cs typeface="Open Sans"/>
                        <a:sym typeface="Open Sans"/>
                      </a:endParaRPr>
                    </a:p>
                  </a:txBody>
                  <a:tcPr marT="34300" marB="34300" marR="91450" marL="91450"/>
                </a:tc>
                <a:tc>
                  <a:txBody>
                    <a:bodyPr/>
                    <a:lstStyle/>
                    <a:p>
                      <a:pPr indent="0" lvl="0" marL="0" marR="0" rtl="0" algn="l">
                        <a:spcBef>
                          <a:spcPts val="0"/>
                        </a:spcBef>
                        <a:spcAft>
                          <a:spcPts val="0"/>
                        </a:spcAft>
                        <a:buNone/>
                      </a:pPr>
                      <a:r>
                        <a:t/>
                      </a:r>
                      <a:endParaRPr sz="1000">
                        <a:latin typeface="Open Sans"/>
                        <a:ea typeface="Open Sans"/>
                        <a:cs typeface="Open Sans"/>
                        <a:sym typeface="Open Sans"/>
                      </a:endParaRPr>
                    </a:p>
                    <a:p>
                      <a:pPr indent="0" lvl="0" marL="0" marR="0" rtl="0" algn="l">
                        <a:spcBef>
                          <a:spcPts val="0"/>
                        </a:spcBef>
                        <a:spcAft>
                          <a:spcPts val="0"/>
                        </a:spcAft>
                        <a:buNone/>
                      </a:pPr>
                      <a:r>
                        <a:rPr lang="en-ZA" sz="1000">
                          <a:latin typeface="Open Sans"/>
                          <a:ea typeface="Open Sans"/>
                          <a:cs typeface="Open Sans"/>
                          <a:sym typeface="Open Sans"/>
                        </a:rPr>
                        <a:t>Example policy measures</a:t>
                      </a:r>
                      <a:endParaRPr sz="1000">
                        <a:latin typeface="Open Sans"/>
                        <a:ea typeface="Open Sans"/>
                        <a:cs typeface="Open Sans"/>
                        <a:sym typeface="Open Sans"/>
                      </a:endParaRPr>
                    </a:p>
                  </a:txBody>
                  <a:tcPr marT="34300" marB="34300" marR="91450" marL="91450"/>
                </a:tc>
              </a:tr>
              <a:tr h="278150">
                <a:tc>
                  <a:txBody>
                    <a:bodyPr/>
                    <a:lstStyle/>
                    <a:p>
                      <a:pPr indent="0" lvl="0" marL="0" marR="0" rtl="0" algn="l">
                        <a:spcBef>
                          <a:spcPts val="0"/>
                        </a:spcBef>
                        <a:spcAft>
                          <a:spcPts val="0"/>
                        </a:spcAft>
                        <a:buNone/>
                      </a:pPr>
                      <a:r>
                        <a:rPr b="1" lang="en-ZA" sz="1000">
                          <a:solidFill>
                            <a:schemeClr val="dk2"/>
                          </a:solidFill>
                          <a:latin typeface="Open Sans"/>
                          <a:ea typeface="Open Sans"/>
                          <a:cs typeface="Open Sans"/>
                          <a:sym typeface="Open Sans"/>
                        </a:rPr>
                        <a:t>Increase forest carbon stocks within existing forests</a:t>
                      </a:r>
                      <a:endParaRPr sz="1000">
                        <a:solidFill>
                          <a:schemeClr val="dk2"/>
                        </a:solidFill>
                        <a:latin typeface="Open Sans"/>
                        <a:ea typeface="Open Sans"/>
                        <a:cs typeface="Open Sans"/>
                        <a:sym typeface="Open Sans"/>
                      </a:endParaRPr>
                    </a:p>
                  </a:txBody>
                  <a:tcPr marT="34300" marB="34300" marR="91450" marL="91450" anchor="ctr">
                    <a:solidFill>
                      <a:schemeClr val="accent4"/>
                    </a:solidFill>
                  </a:tcPr>
                </a:tc>
                <a:tc>
                  <a:txBody>
                    <a:bodyPr/>
                    <a:lstStyle/>
                    <a:p>
                      <a:pPr indent="-215900" lvl="0" marL="215900" marR="0" rtl="0" algn="l">
                        <a:spcBef>
                          <a:spcPts val="0"/>
                        </a:spcBef>
                        <a:spcAft>
                          <a:spcPts val="0"/>
                        </a:spcAft>
                        <a:buClr>
                          <a:schemeClr val="dk2"/>
                        </a:buClr>
                        <a:buSzPts val="1000"/>
                        <a:buFont typeface="Open Sans"/>
                        <a:buChar char="•"/>
                      </a:pPr>
                      <a:r>
                        <a:rPr lang="en-ZA" sz="1000">
                          <a:solidFill>
                            <a:schemeClr val="dk2"/>
                          </a:solidFill>
                          <a:latin typeface="Open Sans"/>
                          <a:ea typeface="Open Sans"/>
                          <a:cs typeface="Open Sans"/>
                          <a:sym typeface="Open Sans"/>
                        </a:rPr>
                        <a:t>Barriers to natural regeneration</a:t>
                      </a:r>
                      <a:endParaRPr sz="1000">
                        <a:solidFill>
                          <a:schemeClr val="dk2"/>
                        </a:solidFill>
                        <a:latin typeface="Open Sans"/>
                        <a:ea typeface="Open Sans"/>
                        <a:cs typeface="Open Sans"/>
                        <a:sym typeface="Open Sans"/>
                      </a:endParaRPr>
                    </a:p>
                  </a:txBody>
                  <a:tcPr marT="34300" marB="34300" marR="91450" marL="91450" anchor="ctr">
                    <a:solidFill>
                      <a:schemeClr val="accent4"/>
                    </a:solidFill>
                  </a:tcPr>
                </a:tc>
                <a:tc>
                  <a:txBody>
                    <a:bodyPr/>
                    <a:lstStyle/>
                    <a:p>
                      <a:pPr indent="-215900" lvl="0" marL="215900" marR="0" rtl="0" algn="l">
                        <a:spcBef>
                          <a:spcPts val="0"/>
                        </a:spcBef>
                        <a:spcAft>
                          <a:spcPts val="0"/>
                        </a:spcAft>
                        <a:buClr>
                          <a:schemeClr val="dk2"/>
                        </a:buClr>
                        <a:buSzPts val="1000"/>
                        <a:buFont typeface="Open Sans"/>
                        <a:buChar char="•"/>
                      </a:pPr>
                      <a:r>
                        <a:rPr lang="en-ZA" sz="1000">
                          <a:solidFill>
                            <a:schemeClr val="dk2"/>
                          </a:solidFill>
                          <a:latin typeface="Open Sans"/>
                          <a:ea typeface="Open Sans"/>
                          <a:cs typeface="Open Sans"/>
                          <a:sym typeface="Open Sans"/>
                        </a:rPr>
                        <a:t>Plant trees</a:t>
                      </a:r>
                      <a:endParaRPr sz="1000">
                        <a:solidFill>
                          <a:schemeClr val="dk2"/>
                        </a:solidFill>
                        <a:latin typeface="Open Sans"/>
                        <a:ea typeface="Open Sans"/>
                        <a:cs typeface="Open Sans"/>
                        <a:sym typeface="Open Sans"/>
                      </a:endParaRPr>
                    </a:p>
                    <a:p>
                      <a:pPr indent="-215900" lvl="0" marL="215900" marR="0" rtl="0" algn="l">
                        <a:spcBef>
                          <a:spcPts val="500"/>
                        </a:spcBef>
                        <a:spcAft>
                          <a:spcPts val="0"/>
                        </a:spcAft>
                        <a:buClr>
                          <a:schemeClr val="dk2"/>
                        </a:buClr>
                        <a:buSzPts val="1000"/>
                        <a:buFont typeface="Open Sans"/>
                        <a:buChar char="•"/>
                      </a:pPr>
                      <a:r>
                        <a:rPr lang="en-ZA" sz="1000">
                          <a:solidFill>
                            <a:schemeClr val="dk2"/>
                          </a:solidFill>
                          <a:latin typeface="Open Sans"/>
                          <a:ea typeface="Open Sans"/>
                          <a:cs typeface="Open Sans"/>
                          <a:sym typeface="Open Sans"/>
                        </a:rPr>
                        <a:t>Remove barriers to natural regeneration</a:t>
                      </a:r>
                      <a:endParaRPr sz="1000">
                        <a:solidFill>
                          <a:schemeClr val="dk2"/>
                        </a:solidFill>
                        <a:latin typeface="Open Sans"/>
                        <a:ea typeface="Open Sans"/>
                        <a:cs typeface="Open Sans"/>
                        <a:sym typeface="Open Sans"/>
                      </a:endParaRPr>
                    </a:p>
                    <a:p>
                      <a:pPr indent="-215900" lvl="0" marL="215900" marR="0" rtl="0" algn="l">
                        <a:spcBef>
                          <a:spcPts val="500"/>
                        </a:spcBef>
                        <a:spcAft>
                          <a:spcPts val="0"/>
                        </a:spcAft>
                        <a:buClr>
                          <a:schemeClr val="dk2"/>
                        </a:buClr>
                        <a:buSzPts val="1000"/>
                        <a:buFont typeface="Open Sans"/>
                        <a:buChar char="•"/>
                      </a:pPr>
                      <a:r>
                        <a:rPr lang="en-ZA" sz="1000">
                          <a:solidFill>
                            <a:schemeClr val="dk2"/>
                          </a:solidFill>
                          <a:latin typeface="Open Sans"/>
                          <a:ea typeface="Open Sans"/>
                          <a:cs typeface="Open Sans"/>
                          <a:sym typeface="Open Sans"/>
                        </a:rPr>
                        <a:t>Make sites suitable for natural regeneration</a:t>
                      </a:r>
                      <a:endParaRPr sz="1000">
                        <a:solidFill>
                          <a:schemeClr val="dk2"/>
                        </a:solidFill>
                        <a:latin typeface="Open Sans"/>
                        <a:ea typeface="Open Sans"/>
                        <a:cs typeface="Open Sans"/>
                        <a:sym typeface="Open Sans"/>
                      </a:endParaRPr>
                    </a:p>
                  </a:txBody>
                  <a:tcPr marT="34300" marB="34300" marR="91450" marL="91450" anchor="ctr">
                    <a:solidFill>
                      <a:schemeClr val="accent4"/>
                    </a:solidFill>
                  </a:tcPr>
                </a:tc>
              </a:tr>
              <a:tr h="278150">
                <a:tc>
                  <a:txBody>
                    <a:bodyPr/>
                    <a:lstStyle/>
                    <a:p>
                      <a:pPr indent="0" lvl="0" marL="0" marR="0" rtl="0" algn="l">
                        <a:spcBef>
                          <a:spcPts val="0"/>
                        </a:spcBef>
                        <a:spcAft>
                          <a:spcPts val="0"/>
                        </a:spcAft>
                        <a:buNone/>
                      </a:pPr>
                      <a:r>
                        <a:rPr b="1" lang="en-ZA" sz="1000">
                          <a:solidFill>
                            <a:schemeClr val="dk2"/>
                          </a:solidFill>
                          <a:latin typeface="Open Sans"/>
                          <a:ea typeface="Open Sans"/>
                          <a:cs typeface="Open Sans"/>
                          <a:sym typeface="Open Sans"/>
                        </a:rPr>
                        <a:t>Increase forest carbon stocks by converting land to forest lands</a:t>
                      </a:r>
                      <a:endParaRPr sz="1000">
                        <a:solidFill>
                          <a:schemeClr val="dk2"/>
                        </a:solidFill>
                        <a:latin typeface="Open Sans"/>
                        <a:ea typeface="Open Sans"/>
                        <a:cs typeface="Open Sans"/>
                        <a:sym typeface="Open Sans"/>
                      </a:endParaRPr>
                    </a:p>
                  </a:txBody>
                  <a:tcPr marT="34300" marB="34300" marR="91450" marL="91450" anchor="ctr">
                    <a:solidFill>
                      <a:schemeClr val="lt1"/>
                    </a:solidFill>
                  </a:tcPr>
                </a:tc>
                <a:tc>
                  <a:txBody>
                    <a:bodyPr/>
                    <a:lstStyle/>
                    <a:p>
                      <a:pPr indent="-215900" lvl="0" marL="215900" marR="0" rtl="0" algn="l">
                        <a:spcBef>
                          <a:spcPts val="0"/>
                        </a:spcBef>
                        <a:spcAft>
                          <a:spcPts val="0"/>
                        </a:spcAft>
                        <a:buClr>
                          <a:schemeClr val="dk2"/>
                        </a:buClr>
                        <a:buSzPts val="1000"/>
                        <a:buFont typeface="Open Sans"/>
                        <a:buChar char="•"/>
                      </a:pPr>
                      <a:r>
                        <a:rPr lang="en-ZA" sz="1000">
                          <a:solidFill>
                            <a:schemeClr val="dk2"/>
                          </a:solidFill>
                          <a:latin typeface="Open Sans"/>
                          <a:ea typeface="Open Sans"/>
                          <a:cs typeface="Open Sans"/>
                          <a:sym typeface="Open Sans"/>
                        </a:rPr>
                        <a:t>Poor forest management</a:t>
                      </a:r>
                      <a:endParaRPr sz="1000">
                        <a:solidFill>
                          <a:schemeClr val="dk2"/>
                        </a:solidFill>
                        <a:latin typeface="Open Sans"/>
                        <a:ea typeface="Open Sans"/>
                        <a:cs typeface="Open Sans"/>
                        <a:sym typeface="Open Sans"/>
                      </a:endParaRPr>
                    </a:p>
                  </a:txBody>
                  <a:tcPr marT="34300" marB="34300" marR="91450" marL="91450" anchor="ctr">
                    <a:solidFill>
                      <a:schemeClr val="lt1"/>
                    </a:solidFill>
                  </a:tcPr>
                </a:tc>
                <a:tc>
                  <a:txBody>
                    <a:bodyPr/>
                    <a:lstStyle/>
                    <a:p>
                      <a:pPr indent="-215900" lvl="0" marL="215900" marR="0" rtl="0" algn="l">
                        <a:spcBef>
                          <a:spcPts val="0"/>
                        </a:spcBef>
                        <a:spcAft>
                          <a:spcPts val="0"/>
                        </a:spcAft>
                        <a:buClr>
                          <a:schemeClr val="dk2"/>
                        </a:buClr>
                        <a:buSzPts val="1000"/>
                        <a:buFont typeface="Open Sans"/>
                        <a:buChar char="•"/>
                      </a:pPr>
                      <a:r>
                        <a:rPr lang="en-ZA" sz="1000">
                          <a:solidFill>
                            <a:schemeClr val="dk2"/>
                          </a:solidFill>
                          <a:latin typeface="Open Sans"/>
                          <a:ea typeface="Open Sans"/>
                          <a:cs typeface="Open Sans"/>
                          <a:sym typeface="Open Sans"/>
                        </a:rPr>
                        <a:t>Encourage implementation of sustainable forest management</a:t>
                      </a:r>
                      <a:endParaRPr sz="1000">
                        <a:solidFill>
                          <a:schemeClr val="dk2"/>
                        </a:solidFill>
                        <a:latin typeface="Open Sans"/>
                        <a:ea typeface="Open Sans"/>
                        <a:cs typeface="Open Sans"/>
                        <a:sym typeface="Open Sans"/>
                      </a:endParaRPr>
                    </a:p>
                    <a:p>
                      <a:pPr indent="-215900" lvl="0" marL="215900" marR="0" rtl="0" algn="l">
                        <a:spcBef>
                          <a:spcPts val="500"/>
                        </a:spcBef>
                        <a:spcAft>
                          <a:spcPts val="0"/>
                        </a:spcAft>
                        <a:buClr>
                          <a:schemeClr val="dk2"/>
                        </a:buClr>
                        <a:buSzPts val="1000"/>
                        <a:buFont typeface="Open Sans"/>
                        <a:buChar char="•"/>
                      </a:pPr>
                      <a:r>
                        <a:rPr lang="en-ZA" sz="1000">
                          <a:solidFill>
                            <a:schemeClr val="dk2"/>
                          </a:solidFill>
                          <a:latin typeface="Open Sans"/>
                          <a:ea typeface="Open Sans"/>
                          <a:cs typeface="Open Sans"/>
                          <a:sym typeface="Open Sans"/>
                        </a:rPr>
                        <a:t>Reduce the size of logging roads</a:t>
                      </a:r>
                      <a:endParaRPr sz="1000">
                        <a:solidFill>
                          <a:schemeClr val="dk2"/>
                        </a:solidFill>
                        <a:latin typeface="Open Sans"/>
                        <a:ea typeface="Open Sans"/>
                        <a:cs typeface="Open Sans"/>
                        <a:sym typeface="Open Sans"/>
                      </a:endParaRPr>
                    </a:p>
                    <a:p>
                      <a:pPr indent="-215900" lvl="0" marL="215900" marR="0" rtl="0" algn="l">
                        <a:spcBef>
                          <a:spcPts val="500"/>
                        </a:spcBef>
                        <a:spcAft>
                          <a:spcPts val="0"/>
                        </a:spcAft>
                        <a:buClr>
                          <a:schemeClr val="dk2"/>
                        </a:buClr>
                        <a:buSzPts val="1000"/>
                        <a:buFont typeface="Open Sans"/>
                        <a:buChar char="•"/>
                      </a:pPr>
                      <a:r>
                        <a:rPr lang="en-ZA" sz="1000">
                          <a:solidFill>
                            <a:schemeClr val="dk2"/>
                          </a:solidFill>
                          <a:latin typeface="Open Sans"/>
                          <a:ea typeface="Open Sans"/>
                          <a:cs typeface="Open Sans"/>
                          <a:sym typeface="Open Sans"/>
                        </a:rPr>
                        <a:t>Reduce damage of other trees when logging</a:t>
                      </a:r>
                      <a:endParaRPr sz="1000">
                        <a:solidFill>
                          <a:schemeClr val="dk2"/>
                        </a:solidFill>
                        <a:latin typeface="Open Sans"/>
                        <a:ea typeface="Open Sans"/>
                        <a:cs typeface="Open Sans"/>
                        <a:sym typeface="Open Sans"/>
                      </a:endParaRPr>
                    </a:p>
                  </a:txBody>
                  <a:tcPr marT="34300" marB="34300" marR="91450" marL="91450" anchor="ctr">
                    <a:solidFill>
                      <a:schemeClr val="lt1"/>
                    </a:solidFill>
                  </a:tcPr>
                </a:tc>
              </a:tr>
              <a:tr h="278150">
                <a:tc>
                  <a:txBody>
                    <a:bodyPr/>
                    <a:lstStyle/>
                    <a:p>
                      <a:pPr indent="0" lvl="0" marL="0" marR="0" rtl="0" algn="l">
                        <a:spcBef>
                          <a:spcPts val="0"/>
                        </a:spcBef>
                        <a:spcAft>
                          <a:spcPts val="0"/>
                        </a:spcAft>
                        <a:buNone/>
                      </a:pPr>
                      <a:r>
                        <a:rPr b="1" lang="en-ZA" sz="1000">
                          <a:solidFill>
                            <a:schemeClr val="dk2"/>
                          </a:solidFill>
                          <a:latin typeface="Open Sans"/>
                          <a:ea typeface="Open Sans"/>
                          <a:cs typeface="Open Sans"/>
                          <a:sym typeface="Open Sans"/>
                        </a:rPr>
                        <a:t>Reduce emissions from deforestation</a:t>
                      </a:r>
                      <a:endParaRPr sz="1000">
                        <a:solidFill>
                          <a:schemeClr val="dk2"/>
                        </a:solidFill>
                        <a:latin typeface="Open Sans"/>
                        <a:ea typeface="Open Sans"/>
                        <a:cs typeface="Open Sans"/>
                        <a:sym typeface="Open Sans"/>
                      </a:endParaRPr>
                    </a:p>
                  </a:txBody>
                  <a:tcPr marT="34300" marB="34300" marR="91450" marL="91450" anchor="ctr">
                    <a:solidFill>
                      <a:schemeClr val="accent4"/>
                    </a:solidFill>
                  </a:tcPr>
                </a:tc>
                <a:tc>
                  <a:txBody>
                    <a:bodyPr/>
                    <a:lstStyle/>
                    <a:p>
                      <a:pPr indent="-215900" lvl="0" marL="215900" marR="0" rtl="0" algn="l">
                        <a:spcBef>
                          <a:spcPts val="0"/>
                        </a:spcBef>
                        <a:spcAft>
                          <a:spcPts val="0"/>
                        </a:spcAft>
                        <a:buClr>
                          <a:schemeClr val="dk2"/>
                        </a:buClr>
                        <a:buSzPts val="1000"/>
                        <a:buFont typeface="Open Sans"/>
                        <a:buChar char="•"/>
                      </a:pPr>
                      <a:r>
                        <a:rPr lang="en-ZA" sz="1000">
                          <a:solidFill>
                            <a:schemeClr val="dk2"/>
                          </a:solidFill>
                          <a:latin typeface="Open Sans"/>
                          <a:ea typeface="Open Sans"/>
                          <a:cs typeface="Open Sans"/>
                          <a:sym typeface="Open Sans"/>
                        </a:rPr>
                        <a:t>Illegal logging</a:t>
                      </a:r>
                      <a:endParaRPr sz="1000">
                        <a:solidFill>
                          <a:schemeClr val="dk2"/>
                        </a:solidFill>
                        <a:latin typeface="Open Sans"/>
                        <a:ea typeface="Open Sans"/>
                        <a:cs typeface="Open Sans"/>
                        <a:sym typeface="Open Sans"/>
                      </a:endParaRPr>
                    </a:p>
                    <a:p>
                      <a:pPr indent="-215900" lvl="0" marL="215900" marR="0" rtl="0" algn="l">
                        <a:spcBef>
                          <a:spcPts val="500"/>
                        </a:spcBef>
                        <a:spcAft>
                          <a:spcPts val="0"/>
                        </a:spcAft>
                        <a:buClr>
                          <a:schemeClr val="dk2"/>
                        </a:buClr>
                        <a:buSzPts val="1000"/>
                        <a:buFont typeface="Open Sans"/>
                        <a:buChar char="•"/>
                      </a:pPr>
                      <a:r>
                        <a:rPr lang="en-ZA" sz="1000">
                          <a:solidFill>
                            <a:schemeClr val="dk2"/>
                          </a:solidFill>
                          <a:latin typeface="Open Sans"/>
                          <a:ea typeface="Open Sans"/>
                          <a:cs typeface="Open Sans"/>
                          <a:sym typeface="Open Sans"/>
                        </a:rPr>
                        <a:t>Economic pressure for more agricultural production that requires agricultural land expansion</a:t>
                      </a:r>
                      <a:endParaRPr sz="1000">
                        <a:solidFill>
                          <a:schemeClr val="dk2"/>
                        </a:solidFill>
                        <a:latin typeface="Open Sans"/>
                        <a:ea typeface="Open Sans"/>
                        <a:cs typeface="Open Sans"/>
                        <a:sym typeface="Open Sans"/>
                      </a:endParaRPr>
                    </a:p>
                  </a:txBody>
                  <a:tcPr marT="34300" marB="34300" marR="91450" marL="91450" anchor="ctr">
                    <a:solidFill>
                      <a:schemeClr val="accent4"/>
                    </a:solidFill>
                  </a:tcPr>
                </a:tc>
                <a:tc>
                  <a:txBody>
                    <a:bodyPr/>
                    <a:lstStyle/>
                    <a:p>
                      <a:pPr indent="-215900" lvl="0" marL="215900" marR="0" rtl="0" algn="l">
                        <a:spcBef>
                          <a:spcPts val="0"/>
                        </a:spcBef>
                        <a:spcAft>
                          <a:spcPts val="0"/>
                        </a:spcAft>
                        <a:buClr>
                          <a:schemeClr val="dk2"/>
                        </a:buClr>
                        <a:buSzPts val="1000"/>
                        <a:buFont typeface="Open Sans"/>
                        <a:buChar char="•"/>
                      </a:pPr>
                      <a:r>
                        <a:rPr lang="en-ZA" sz="1000">
                          <a:solidFill>
                            <a:schemeClr val="dk2"/>
                          </a:solidFill>
                          <a:latin typeface="Open Sans"/>
                          <a:ea typeface="Open Sans"/>
                          <a:cs typeface="Open Sans"/>
                          <a:sym typeface="Open Sans"/>
                        </a:rPr>
                        <a:t>Introduce and improve systems to effectively enforce existing or new regulation for forest protection</a:t>
                      </a:r>
                      <a:endParaRPr sz="1000">
                        <a:solidFill>
                          <a:schemeClr val="dk2"/>
                        </a:solidFill>
                        <a:latin typeface="Open Sans"/>
                        <a:ea typeface="Open Sans"/>
                        <a:cs typeface="Open Sans"/>
                        <a:sym typeface="Open Sans"/>
                      </a:endParaRPr>
                    </a:p>
                    <a:p>
                      <a:pPr indent="-215900" lvl="0" marL="215900" marR="0" rtl="0" algn="l">
                        <a:spcBef>
                          <a:spcPts val="500"/>
                        </a:spcBef>
                        <a:spcAft>
                          <a:spcPts val="0"/>
                        </a:spcAft>
                        <a:buClr>
                          <a:schemeClr val="dk2"/>
                        </a:buClr>
                        <a:buSzPts val="1000"/>
                        <a:buFont typeface="Open Sans"/>
                        <a:buChar char="•"/>
                      </a:pPr>
                      <a:r>
                        <a:rPr lang="en-ZA" sz="1000">
                          <a:solidFill>
                            <a:schemeClr val="dk2"/>
                          </a:solidFill>
                          <a:latin typeface="Open Sans"/>
                          <a:ea typeface="Open Sans"/>
                          <a:cs typeface="Open Sans"/>
                          <a:sym typeface="Open Sans"/>
                        </a:rPr>
                        <a:t>Intensify agriculture</a:t>
                      </a:r>
                      <a:endParaRPr sz="1000">
                        <a:solidFill>
                          <a:schemeClr val="dk2"/>
                        </a:solidFill>
                        <a:latin typeface="Open Sans"/>
                        <a:ea typeface="Open Sans"/>
                        <a:cs typeface="Open Sans"/>
                        <a:sym typeface="Open Sans"/>
                      </a:endParaRPr>
                    </a:p>
                  </a:txBody>
                  <a:tcPr marT="34300" marB="34300" marR="91450" marL="91450" anchor="ctr">
                    <a:solidFill>
                      <a:schemeClr val="accent4"/>
                    </a:solidFill>
                  </a:tcPr>
                </a:tc>
              </a:tr>
              <a:tr h="278150">
                <a:tc>
                  <a:txBody>
                    <a:bodyPr/>
                    <a:lstStyle/>
                    <a:p>
                      <a:pPr indent="0" lvl="0" marL="0" marR="0" rtl="0" algn="l">
                        <a:spcBef>
                          <a:spcPts val="0"/>
                        </a:spcBef>
                        <a:spcAft>
                          <a:spcPts val="0"/>
                        </a:spcAft>
                        <a:buNone/>
                      </a:pPr>
                      <a:r>
                        <a:rPr b="1" lang="en-ZA" sz="1000">
                          <a:solidFill>
                            <a:schemeClr val="dk2"/>
                          </a:solidFill>
                          <a:latin typeface="Open Sans"/>
                          <a:ea typeface="Open Sans"/>
                          <a:cs typeface="Open Sans"/>
                          <a:sym typeface="Open Sans"/>
                        </a:rPr>
                        <a:t>Reduce emissions from degradation</a:t>
                      </a:r>
                      <a:endParaRPr sz="1000">
                        <a:solidFill>
                          <a:schemeClr val="dk2"/>
                        </a:solidFill>
                        <a:latin typeface="Open Sans"/>
                        <a:ea typeface="Open Sans"/>
                        <a:cs typeface="Open Sans"/>
                        <a:sym typeface="Open Sans"/>
                      </a:endParaRPr>
                    </a:p>
                  </a:txBody>
                  <a:tcPr marT="34300" marB="34300" marR="91450" marL="91450" anchor="ctr">
                    <a:solidFill>
                      <a:schemeClr val="lt1"/>
                    </a:solidFill>
                  </a:tcPr>
                </a:tc>
                <a:tc>
                  <a:txBody>
                    <a:bodyPr/>
                    <a:lstStyle/>
                    <a:p>
                      <a:pPr indent="-215900" lvl="0" marL="215900" marR="0" rtl="0" algn="l">
                        <a:spcBef>
                          <a:spcPts val="0"/>
                        </a:spcBef>
                        <a:spcAft>
                          <a:spcPts val="0"/>
                        </a:spcAft>
                        <a:buClr>
                          <a:schemeClr val="dk2"/>
                        </a:buClr>
                        <a:buSzPts val="1000"/>
                        <a:buFont typeface="Open Sans"/>
                        <a:buChar char="•"/>
                      </a:pPr>
                      <a:r>
                        <a:rPr lang="en-ZA" sz="1000">
                          <a:solidFill>
                            <a:schemeClr val="dk2"/>
                          </a:solidFill>
                          <a:latin typeface="Open Sans"/>
                          <a:ea typeface="Open Sans"/>
                          <a:cs typeface="Open Sans"/>
                          <a:sym typeface="Open Sans"/>
                        </a:rPr>
                        <a:t>Unsustainable biomass removals from selective logging and fuelwood gathering</a:t>
                      </a:r>
                      <a:endParaRPr sz="1000">
                        <a:solidFill>
                          <a:schemeClr val="dk2"/>
                        </a:solidFill>
                        <a:latin typeface="Open Sans"/>
                        <a:ea typeface="Open Sans"/>
                        <a:cs typeface="Open Sans"/>
                        <a:sym typeface="Open Sans"/>
                      </a:endParaRPr>
                    </a:p>
                    <a:p>
                      <a:pPr indent="-215900" lvl="0" marL="215900" marR="0" rtl="0" algn="l">
                        <a:spcBef>
                          <a:spcPts val="500"/>
                        </a:spcBef>
                        <a:spcAft>
                          <a:spcPts val="0"/>
                        </a:spcAft>
                        <a:buClr>
                          <a:schemeClr val="dk2"/>
                        </a:buClr>
                        <a:buSzPts val="1000"/>
                        <a:buFont typeface="Open Sans"/>
                        <a:buChar char="•"/>
                      </a:pPr>
                      <a:r>
                        <a:rPr lang="en-ZA" sz="1000">
                          <a:solidFill>
                            <a:schemeClr val="dk2"/>
                          </a:solidFill>
                          <a:latin typeface="Open Sans"/>
                          <a:ea typeface="Open Sans"/>
                          <a:cs typeface="Open Sans"/>
                          <a:sym typeface="Open Sans"/>
                        </a:rPr>
                        <a:t>Over frequent burning</a:t>
                      </a:r>
                      <a:endParaRPr sz="1000">
                        <a:solidFill>
                          <a:schemeClr val="dk2"/>
                        </a:solidFill>
                        <a:latin typeface="Open Sans"/>
                        <a:ea typeface="Open Sans"/>
                        <a:cs typeface="Open Sans"/>
                        <a:sym typeface="Open Sans"/>
                      </a:endParaRPr>
                    </a:p>
                  </a:txBody>
                  <a:tcPr marT="34300" marB="34300" marR="91450" marL="91450" anchor="ctr">
                    <a:solidFill>
                      <a:schemeClr val="lt1"/>
                    </a:solidFill>
                  </a:tcPr>
                </a:tc>
                <a:tc>
                  <a:txBody>
                    <a:bodyPr/>
                    <a:lstStyle/>
                    <a:p>
                      <a:pPr indent="-215900" lvl="0" marL="215900" marR="0" rtl="0" algn="l">
                        <a:spcBef>
                          <a:spcPts val="0"/>
                        </a:spcBef>
                        <a:spcAft>
                          <a:spcPts val="0"/>
                        </a:spcAft>
                        <a:buClr>
                          <a:schemeClr val="dk2"/>
                        </a:buClr>
                        <a:buSzPts val="1000"/>
                        <a:buFont typeface="Open Sans"/>
                        <a:buChar char="•"/>
                      </a:pPr>
                      <a:r>
                        <a:rPr lang="en-ZA" sz="1000">
                          <a:solidFill>
                            <a:schemeClr val="dk2"/>
                          </a:solidFill>
                          <a:latin typeface="Open Sans"/>
                          <a:ea typeface="Open Sans"/>
                          <a:cs typeface="Open Sans"/>
                          <a:sym typeface="Open Sans"/>
                        </a:rPr>
                        <a:t>Introduce and improve systems to effectively enforce existing or new regulation of fuelwood collection</a:t>
                      </a:r>
                      <a:endParaRPr sz="1000">
                        <a:solidFill>
                          <a:schemeClr val="dk2"/>
                        </a:solidFill>
                        <a:latin typeface="Open Sans"/>
                        <a:ea typeface="Open Sans"/>
                        <a:cs typeface="Open Sans"/>
                        <a:sym typeface="Open Sans"/>
                      </a:endParaRPr>
                    </a:p>
                  </a:txBody>
                  <a:tcPr marT="34300" marB="34300" marR="91450" marL="91450" anchor="ctr">
                    <a:solidFill>
                      <a:schemeClr val="lt1"/>
                    </a:solidFill>
                  </a:tcPr>
                </a:tc>
              </a:tr>
            </a:tbl>
          </a:graphicData>
        </a:graphic>
      </p:graphicFrame>
    </p:spTree>
  </p:cSld>
  <p:clrMapOvr>
    <a:masterClrMapping/>
  </p:clrMapOvr>
</p:sld>
</file>

<file path=ppt/slides/slide6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50" name="Shape 1950"/>
        <p:cNvGrpSpPr/>
        <p:nvPr/>
      </p:nvGrpSpPr>
      <p:grpSpPr>
        <a:xfrm>
          <a:off x="0" y="0"/>
          <a:ext cx="0" cy="0"/>
          <a:chOff x="0" y="0"/>
          <a:chExt cx="0" cy="0"/>
        </a:xfrm>
      </p:grpSpPr>
      <p:sp>
        <p:nvSpPr>
          <p:cNvPr id="1951" name="Google Shape;1951;p98"/>
          <p:cNvSpPr txBox="1"/>
          <p:nvPr>
            <p:ph type="title"/>
          </p:nvPr>
        </p:nvSpPr>
        <p:spPr>
          <a:xfrm>
            <a:off x="311700" y="216425"/>
            <a:ext cx="8520600" cy="5727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625852"/>
              </a:buClr>
              <a:buSzPts val="3200"/>
              <a:buFont typeface="Arial"/>
              <a:buNone/>
            </a:pPr>
            <a:r>
              <a:rPr lang="en-ZA"/>
              <a:t>Example of land stratification</a:t>
            </a:r>
            <a:endParaRPr/>
          </a:p>
        </p:txBody>
      </p:sp>
      <p:sp>
        <p:nvSpPr>
          <p:cNvPr id="1952" name="Google Shape;1952;p98"/>
          <p:cNvSpPr/>
          <p:nvPr>
            <p:ph idx="4294967295" type="body"/>
          </p:nvPr>
        </p:nvSpPr>
        <p:spPr>
          <a:xfrm>
            <a:off x="457200" y="4472660"/>
            <a:ext cx="1081200" cy="466500"/>
          </a:xfrm>
          <a:prstGeom prst="leftArrow">
            <a:avLst>
              <a:gd fmla="val 50000" name="adj1"/>
              <a:gd fmla="val 71387" name="adj2"/>
            </a:avLst>
          </a:prstGeom>
          <a:solidFill>
            <a:srgbClr val="E7E7E7"/>
          </a:solidFill>
          <a:ln cap="flat" cmpd="sng" w="12700">
            <a:solidFill>
              <a:srgbClr val="BFBFBF"/>
            </a:solidFill>
            <a:prstDash val="solid"/>
            <a:miter lim="800000"/>
            <a:headEnd len="sm" w="sm" type="none"/>
            <a:tailEnd len="sm" w="sm" type="none"/>
          </a:ln>
        </p:spPr>
        <p:txBody>
          <a:bodyPr anchorCtr="0" anchor="ctr" bIns="45700" lIns="91425" spcFirstLastPara="1" rIns="91425" wrap="square" tIns="45700">
            <a:normAutofit fontScale="40000"/>
          </a:bodyPr>
          <a:lstStyle/>
          <a:p>
            <a:pPr indent="0" lvl="0" marL="0" rtl="0" algn="l">
              <a:lnSpc>
                <a:spcPct val="90000"/>
              </a:lnSpc>
              <a:spcBef>
                <a:spcPts val="0"/>
              </a:spcBef>
              <a:spcAft>
                <a:spcPts val="1200"/>
              </a:spcAft>
              <a:buClr>
                <a:srgbClr val="09294E"/>
              </a:buClr>
              <a:buSzPct val="38095"/>
              <a:buNone/>
            </a:pPr>
            <a:r>
              <a:rPr lang="en-ZA"/>
              <a:t>Previous slide</a:t>
            </a:r>
            <a:endParaRPr/>
          </a:p>
        </p:txBody>
      </p:sp>
      <p:sp>
        <p:nvSpPr>
          <p:cNvPr id="1953" name="Google Shape;1953;p98"/>
          <p:cNvSpPr/>
          <p:nvPr/>
        </p:nvSpPr>
        <p:spPr>
          <a:xfrm>
            <a:off x="612648" y="1080533"/>
            <a:ext cx="5934900" cy="3306300"/>
          </a:xfrm>
          <a:prstGeom prst="rect">
            <a:avLst/>
          </a:prstGeom>
          <a:solidFill>
            <a:srgbClr val="7F7F7F"/>
          </a:solidFill>
          <a:ln cap="flat" cmpd="sng" w="12700">
            <a:solidFill>
              <a:srgbClr val="7F7F7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ZA" sz="1000">
                <a:solidFill>
                  <a:schemeClr val="lt1"/>
                </a:solidFill>
                <a:latin typeface="Open Sans"/>
                <a:ea typeface="Open Sans"/>
                <a:cs typeface="Open Sans"/>
                <a:sym typeface="Open Sans"/>
              </a:rPr>
              <a:t>TOTAL LAND AREA</a:t>
            </a:r>
            <a:endParaRPr sz="1000">
              <a:latin typeface="Open Sans"/>
              <a:ea typeface="Open Sans"/>
              <a:cs typeface="Open Sans"/>
              <a:sym typeface="Open Sans"/>
            </a:endParaRPr>
          </a:p>
        </p:txBody>
      </p:sp>
      <p:sp>
        <p:nvSpPr>
          <p:cNvPr id="1954" name="Google Shape;1954;p98"/>
          <p:cNvSpPr/>
          <p:nvPr/>
        </p:nvSpPr>
        <p:spPr>
          <a:xfrm>
            <a:off x="612648" y="1080532"/>
            <a:ext cx="2458500" cy="1180200"/>
          </a:xfrm>
          <a:prstGeom prst="rect">
            <a:avLst/>
          </a:prstGeom>
          <a:solidFill>
            <a:srgbClr val="09294E"/>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Open Sans"/>
              <a:ea typeface="Open Sans"/>
              <a:cs typeface="Open Sans"/>
              <a:sym typeface="Open Sans"/>
            </a:endParaRPr>
          </a:p>
        </p:txBody>
      </p:sp>
      <p:sp>
        <p:nvSpPr>
          <p:cNvPr id="1955" name="Google Shape;1955;p98"/>
          <p:cNvSpPr txBox="1"/>
          <p:nvPr/>
        </p:nvSpPr>
        <p:spPr>
          <a:xfrm>
            <a:off x="683061" y="1080533"/>
            <a:ext cx="1480800" cy="3693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ZA" sz="1800">
                <a:solidFill>
                  <a:schemeClr val="lt1"/>
                </a:solidFill>
                <a:latin typeface="Open Sans"/>
                <a:ea typeface="Open Sans"/>
                <a:cs typeface="Open Sans"/>
                <a:sym typeface="Open Sans"/>
              </a:rPr>
              <a:t>Forest land</a:t>
            </a:r>
            <a:endParaRPr>
              <a:latin typeface="Open Sans"/>
              <a:ea typeface="Open Sans"/>
              <a:cs typeface="Open Sans"/>
              <a:sym typeface="Open Sans"/>
            </a:endParaRPr>
          </a:p>
        </p:txBody>
      </p:sp>
      <p:sp>
        <p:nvSpPr>
          <p:cNvPr id="1956" name="Google Shape;1956;p98"/>
          <p:cNvSpPr/>
          <p:nvPr/>
        </p:nvSpPr>
        <p:spPr>
          <a:xfrm>
            <a:off x="3066693" y="1914302"/>
            <a:ext cx="3480900" cy="2462700"/>
          </a:xfrm>
          <a:prstGeom prst="rect">
            <a:avLst/>
          </a:prstGeom>
          <a:solidFill>
            <a:srgbClr val="09294E"/>
          </a:solidFill>
          <a:ln cap="flat" cmpd="sng" w="12700">
            <a:solidFill>
              <a:srgbClr val="F2F2F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000">
              <a:solidFill>
                <a:schemeClr val="lt1"/>
              </a:solidFill>
              <a:latin typeface="Open Sans"/>
              <a:ea typeface="Open Sans"/>
              <a:cs typeface="Open Sans"/>
              <a:sym typeface="Open Sans"/>
            </a:endParaRPr>
          </a:p>
        </p:txBody>
      </p:sp>
      <p:sp>
        <p:nvSpPr>
          <p:cNvPr id="1957" name="Google Shape;1957;p98"/>
          <p:cNvSpPr txBox="1"/>
          <p:nvPr/>
        </p:nvSpPr>
        <p:spPr>
          <a:xfrm>
            <a:off x="3127072" y="1937194"/>
            <a:ext cx="1406100" cy="3693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ZA" sz="1800">
                <a:solidFill>
                  <a:schemeClr val="lt1"/>
                </a:solidFill>
                <a:latin typeface="Open Sans"/>
                <a:ea typeface="Open Sans"/>
                <a:cs typeface="Open Sans"/>
                <a:sym typeface="Open Sans"/>
              </a:rPr>
              <a:t>Cropland</a:t>
            </a:r>
            <a:endParaRPr>
              <a:latin typeface="Open Sans"/>
              <a:ea typeface="Open Sans"/>
              <a:cs typeface="Open Sans"/>
              <a:sym typeface="Open Sans"/>
            </a:endParaRPr>
          </a:p>
        </p:txBody>
      </p:sp>
      <p:sp>
        <p:nvSpPr>
          <p:cNvPr id="1958" name="Google Shape;1958;p98"/>
          <p:cNvSpPr/>
          <p:nvPr/>
        </p:nvSpPr>
        <p:spPr>
          <a:xfrm>
            <a:off x="3081440" y="1919040"/>
            <a:ext cx="2216700" cy="2477400"/>
          </a:xfrm>
          <a:prstGeom prst="rect">
            <a:avLst/>
          </a:prstGeom>
          <a:solidFill>
            <a:srgbClr val="1159AD"/>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000">
              <a:solidFill>
                <a:schemeClr val="lt1"/>
              </a:solidFill>
              <a:latin typeface="Open Sans"/>
              <a:ea typeface="Open Sans"/>
              <a:cs typeface="Open Sans"/>
              <a:sym typeface="Open Sans"/>
            </a:endParaRPr>
          </a:p>
        </p:txBody>
      </p:sp>
      <p:sp>
        <p:nvSpPr>
          <p:cNvPr id="1959" name="Google Shape;1959;p98"/>
          <p:cNvSpPr/>
          <p:nvPr/>
        </p:nvSpPr>
        <p:spPr>
          <a:xfrm>
            <a:off x="5293636" y="1918493"/>
            <a:ext cx="1248300" cy="2460300"/>
          </a:xfrm>
          <a:prstGeom prst="rect">
            <a:avLst/>
          </a:prstGeom>
          <a:solidFill>
            <a:srgbClr val="1159AD"/>
          </a:solidFill>
          <a:ln cap="flat" cmpd="sng" w="12700">
            <a:solidFill>
              <a:schemeClr val="lt1"/>
            </a:solidFill>
            <a:prstDash val="solid"/>
            <a:miter lim="800000"/>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rPr lang="en-ZA" sz="1000">
                <a:solidFill>
                  <a:schemeClr val="lt1"/>
                </a:solidFill>
                <a:latin typeface="Open Sans"/>
                <a:ea typeface="Open Sans"/>
                <a:cs typeface="Open Sans"/>
                <a:sym typeface="Open Sans"/>
              </a:rPr>
              <a:t>Cropland with </a:t>
            </a:r>
            <a:r>
              <a:rPr b="1" lang="en-ZA" sz="1000">
                <a:solidFill>
                  <a:schemeClr val="lt1"/>
                </a:solidFill>
                <a:latin typeface="Open Sans"/>
                <a:ea typeface="Open Sans"/>
                <a:cs typeface="Open Sans"/>
                <a:sym typeface="Open Sans"/>
              </a:rPr>
              <a:t>sandy soil</a:t>
            </a:r>
            <a:endParaRPr sz="1000">
              <a:latin typeface="Open Sans"/>
              <a:ea typeface="Open Sans"/>
              <a:cs typeface="Open Sans"/>
              <a:sym typeface="Open Sans"/>
            </a:endParaRPr>
          </a:p>
          <a:p>
            <a:pPr indent="0" lvl="0" marL="0" marR="0" rtl="0" algn="l">
              <a:spcBef>
                <a:spcPts val="0"/>
              </a:spcBef>
              <a:spcAft>
                <a:spcPts val="0"/>
              </a:spcAft>
              <a:buNone/>
            </a:pPr>
            <a:r>
              <a:t/>
            </a:r>
            <a:endParaRPr sz="1000">
              <a:solidFill>
                <a:schemeClr val="lt1"/>
              </a:solidFill>
              <a:latin typeface="Open Sans"/>
              <a:ea typeface="Open Sans"/>
              <a:cs typeface="Open Sans"/>
              <a:sym typeface="Open Sans"/>
            </a:endParaRPr>
          </a:p>
        </p:txBody>
      </p:sp>
      <p:sp>
        <p:nvSpPr>
          <p:cNvPr id="1960" name="Google Shape;1960;p98"/>
          <p:cNvSpPr/>
          <p:nvPr/>
        </p:nvSpPr>
        <p:spPr>
          <a:xfrm>
            <a:off x="3069839" y="1086176"/>
            <a:ext cx="3478500" cy="828600"/>
          </a:xfrm>
          <a:prstGeom prst="rect">
            <a:avLst/>
          </a:prstGeom>
          <a:solidFill>
            <a:srgbClr val="09294E"/>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Open Sans"/>
              <a:ea typeface="Open Sans"/>
              <a:cs typeface="Open Sans"/>
              <a:sym typeface="Open Sans"/>
            </a:endParaRPr>
          </a:p>
        </p:txBody>
      </p:sp>
      <p:sp>
        <p:nvSpPr>
          <p:cNvPr id="1961" name="Google Shape;1961;p98"/>
          <p:cNvSpPr/>
          <p:nvPr/>
        </p:nvSpPr>
        <p:spPr>
          <a:xfrm>
            <a:off x="612648" y="2260562"/>
            <a:ext cx="2458500" cy="2116500"/>
          </a:xfrm>
          <a:prstGeom prst="rect">
            <a:avLst/>
          </a:prstGeom>
          <a:solidFill>
            <a:srgbClr val="09294E"/>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000">
              <a:solidFill>
                <a:schemeClr val="lt1"/>
              </a:solidFill>
              <a:latin typeface="Open Sans"/>
              <a:ea typeface="Open Sans"/>
              <a:cs typeface="Open Sans"/>
              <a:sym typeface="Open Sans"/>
            </a:endParaRPr>
          </a:p>
        </p:txBody>
      </p:sp>
      <p:sp>
        <p:nvSpPr>
          <p:cNvPr id="1962" name="Google Shape;1962;p98"/>
          <p:cNvSpPr txBox="1"/>
          <p:nvPr/>
        </p:nvSpPr>
        <p:spPr>
          <a:xfrm>
            <a:off x="3052246" y="1072725"/>
            <a:ext cx="2458500" cy="3693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ZA" sz="1800">
                <a:solidFill>
                  <a:schemeClr val="lt1"/>
                </a:solidFill>
                <a:latin typeface="Open Sans"/>
                <a:ea typeface="Open Sans"/>
                <a:cs typeface="Open Sans"/>
                <a:sym typeface="Open Sans"/>
              </a:rPr>
              <a:t>Settlements</a:t>
            </a:r>
            <a:endParaRPr>
              <a:latin typeface="Open Sans"/>
              <a:ea typeface="Open Sans"/>
              <a:cs typeface="Open Sans"/>
              <a:sym typeface="Open Sans"/>
            </a:endParaRPr>
          </a:p>
        </p:txBody>
      </p:sp>
      <p:sp>
        <p:nvSpPr>
          <p:cNvPr id="1963" name="Google Shape;1963;p98"/>
          <p:cNvSpPr/>
          <p:nvPr/>
        </p:nvSpPr>
        <p:spPr>
          <a:xfrm>
            <a:off x="7000334" y="1909231"/>
            <a:ext cx="1889100" cy="276900"/>
          </a:xfrm>
          <a:prstGeom prst="rect">
            <a:avLst/>
          </a:prstGeom>
          <a:solidFill>
            <a:srgbClr val="09294E"/>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lang="en-ZA" sz="1000">
                <a:solidFill>
                  <a:schemeClr val="lt1"/>
                </a:solidFill>
                <a:latin typeface="Open Sans"/>
                <a:ea typeface="Open Sans"/>
                <a:cs typeface="Open Sans"/>
                <a:sym typeface="Open Sans"/>
              </a:rPr>
              <a:t>Land use</a:t>
            </a:r>
            <a:endParaRPr sz="1000">
              <a:latin typeface="Open Sans"/>
              <a:ea typeface="Open Sans"/>
              <a:cs typeface="Open Sans"/>
              <a:sym typeface="Open Sans"/>
            </a:endParaRPr>
          </a:p>
        </p:txBody>
      </p:sp>
      <p:sp>
        <p:nvSpPr>
          <p:cNvPr id="1964" name="Google Shape;1964;p98"/>
          <p:cNvSpPr/>
          <p:nvPr/>
        </p:nvSpPr>
        <p:spPr>
          <a:xfrm>
            <a:off x="7000334" y="2294750"/>
            <a:ext cx="1889100" cy="276900"/>
          </a:xfrm>
          <a:prstGeom prst="rect">
            <a:avLst/>
          </a:prstGeom>
          <a:solidFill>
            <a:srgbClr val="1159AD"/>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lang="en-ZA" sz="1000">
                <a:solidFill>
                  <a:schemeClr val="lt1"/>
                </a:solidFill>
                <a:latin typeface="Open Sans"/>
                <a:ea typeface="Open Sans"/>
                <a:cs typeface="Open Sans"/>
                <a:sym typeface="Open Sans"/>
              </a:rPr>
              <a:t>Biophysical</a:t>
            </a:r>
            <a:endParaRPr sz="1000">
              <a:latin typeface="Open Sans"/>
              <a:ea typeface="Open Sans"/>
              <a:cs typeface="Open Sans"/>
              <a:sym typeface="Open Sans"/>
            </a:endParaRPr>
          </a:p>
        </p:txBody>
      </p:sp>
      <p:sp>
        <p:nvSpPr>
          <p:cNvPr id="1965" name="Google Shape;1965;p98"/>
          <p:cNvSpPr/>
          <p:nvPr/>
        </p:nvSpPr>
        <p:spPr>
          <a:xfrm>
            <a:off x="7000333" y="1527548"/>
            <a:ext cx="1889100" cy="2769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lang="en-ZA" sz="1800">
                <a:solidFill>
                  <a:srgbClr val="3F3F3F"/>
                </a:solidFill>
                <a:latin typeface="Arial"/>
                <a:ea typeface="Arial"/>
                <a:cs typeface="Arial"/>
                <a:sym typeface="Arial"/>
              </a:rPr>
              <a:t>Stratification:</a:t>
            </a:r>
            <a:endParaRPr/>
          </a:p>
        </p:txBody>
      </p:sp>
      <p:sp>
        <p:nvSpPr>
          <p:cNvPr id="1966" name="Google Shape;1966;p98"/>
          <p:cNvSpPr txBox="1"/>
          <p:nvPr/>
        </p:nvSpPr>
        <p:spPr>
          <a:xfrm>
            <a:off x="3075316" y="1929929"/>
            <a:ext cx="1555500" cy="7389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ZA" sz="1400">
                <a:solidFill>
                  <a:schemeClr val="lt1"/>
                </a:solidFill>
                <a:latin typeface="Open Sans"/>
                <a:ea typeface="Open Sans"/>
                <a:cs typeface="Open Sans"/>
                <a:sym typeface="Open Sans"/>
              </a:rPr>
              <a:t>Cropland with </a:t>
            </a:r>
            <a:r>
              <a:rPr b="1" lang="en-ZA" sz="1400">
                <a:solidFill>
                  <a:schemeClr val="lt1"/>
                </a:solidFill>
                <a:latin typeface="Open Sans"/>
                <a:ea typeface="Open Sans"/>
                <a:cs typeface="Open Sans"/>
                <a:sym typeface="Open Sans"/>
              </a:rPr>
              <a:t>high activity clay soil</a:t>
            </a:r>
            <a:endParaRPr>
              <a:latin typeface="Open Sans"/>
              <a:ea typeface="Open Sans"/>
              <a:cs typeface="Open Sans"/>
              <a:sym typeface="Open Sans"/>
            </a:endParaRPr>
          </a:p>
        </p:txBody>
      </p:sp>
      <p:sp>
        <p:nvSpPr>
          <p:cNvPr id="1967" name="Google Shape;1967;p98"/>
          <p:cNvSpPr/>
          <p:nvPr/>
        </p:nvSpPr>
        <p:spPr>
          <a:xfrm>
            <a:off x="7000332" y="2680269"/>
            <a:ext cx="1889100" cy="276900"/>
          </a:xfrm>
          <a:prstGeom prst="rect">
            <a:avLst/>
          </a:prstGeom>
          <a:solidFill>
            <a:srgbClr val="ACCBF9"/>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lang="en-ZA" sz="1000">
                <a:solidFill>
                  <a:srgbClr val="3F3F3F"/>
                </a:solidFill>
                <a:latin typeface="Open Sans"/>
                <a:ea typeface="Open Sans"/>
                <a:cs typeface="Open Sans"/>
                <a:sym typeface="Open Sans"/>
              </a:rPr>
              <a:t>Management</a:t>
            </a:r>
            <a:endParaRPr sz="1000">
              <a:latin typeface="Open Sans"/>
              <a:ea typeface="Open Sans"/>
              <a:cs typeface="Open Sans"/>
              <a:sym typeface="Open Sans"/>
            </a:endParaRPr>
          </a:p>
        </p:txBody>
      </p:sp>
      <p:sp>
        <p:nvSpPr>
          <p:cNvPr id="1968" name="Google Shape;1968;p98"/>
          <p:cNvSpPr txBox="1"/>
          <p:nvPr/>
        </p:nvSpPr>
        <p:spPr>
          <a:xfrm>
            <a:off x="660913" y="2286986"/>
            <a:ext cx="1406100" cy="3693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ZA" sz="1800">
                <a:solidFill>
                  <a:schemeClr val="lt1"/>
                </a:solidFill>
                <a:latin typeface="Open Sans"/>
                <a:ea typeface="Open Sans"/>
                <a:cs typeface="Open Sans"/>
                <a:sym typeface="Open Sans"/>
              </a:rPr>
              <a:t>Grassland</a:t>
            </a:r>
            <a:endParaRPr>
              <a:latin typeface="Open Sans"/>
              <a:ea typeface="Open Sans"/>
              <a:cs typeface="Open Sans"/>
              <a:sym typeface="Open Sans"/>
            </a:endParaRPr>
          </a:p>
        </p:txBody>
      </p:sp>
      <p:sp>
        <p:nvSpPr>
          <p:cNvPr id="1969" name="Google Shape;1969;p98"/>
          <p:cNvSpPr/>
          <p:nvPr/>
        </p:nvSpPr>
        <p:spPr>
          <a:xfrm>
            <a:off x="1785961" y="2273501"/>
            <a:ext cx="1285200" cy="2113500"/>
          </a:xfrm>
          <a:prstGeom prst="rect">
            <a:avLst/>
          </a:prstGeom>
          <a:solidFill>
            <a:srgbClr val="1159AD"/>
          </a:solidFill>
          <a:ln cap="flat" cmpd="sng" w="12700">
            <a:solidFill>
              <a:schemeClr val="lt1"/>
            </a:solidFill>
            <a:prstDash val="solid"/>
            <a:miter lim="800000"/>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rPr lang="en-ZA" sz="1000">
                <a:solidFill>
                  <a:schemeClr val="lt1"/>
                </a:solidFill>
                <a:latin typeface="Open Sans"/>
                <a:ea typeface="Open Sans"/>
                <a:cs typeface="Open Sans"/>
                <a:sym typeface="Open Sans"/>
              </a:rPr>
              <a:t>Grassland with </a:t>
            </a:r>
            <a:r>
              <a:rPr b="1" lang="en-ZA" sz="1000">
                <a:solidFill>
                  <a:schemeClr val="lt1"/>
                </a:solidFill>
                <a:latin typeface="Open Sans"/>
                <a:ea typeface="Open Sans"/>
                <a:cs typeface="Open Sans"/>
                <a:sym typeface="Open Sans"/>
              </a:rPr>
              <a:t>high activity clay soil</a:t>
            </a:r>
            <a:endParaRPr sz="1000">
              <a:latin typeface="Open Sans"/>
              <a:ea typeface="Open Sans"/>
              <a:cs typeface="Open Sans"/>
              <a:sym typeface="Open Sans"/>
            </a:endParaRPr>
          </a:p>
        </p:txBody>
      </p:sp>
      <p:sp>
        <p:nvSpPr>
          <p:cNvPr id="1970" name="Google Shape;1970;p98"/>
          <p:cNvSpPr/>
          <p:nvPr/>
        </p:nvSpPr>
        <p:spPr>
          <a:xfrm>
            <a:off x="619004" y="2268545"/>
            <a:ext cx="1167000" cy="2116500"/>
          </a:xfrm>
          <a:prstGeom prst="rect">
            <a:avLst/>
          </a:prstGeom>
          <a:solidFill>
            <a:srgbClr val="1159AD"/>
          </a:solidFill>
          <a:ln cap="flat" cmpd="sng" w="12700">
            <a:solidFill>
              <a:schemeClr val="lt1"/>
            </a:solidFill>
            <a:prstDash val="solid"/>
            <a:miter lim="800000"/>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rPr lang="en-ZA" sz="1000">
                <a:solidFill>
                  <a:schemeClr val="lt1"/>
                </a:solidFill>
                <a:latin typeface="Open Sans"/>
                <a:ea typeface="Open Sans"/>
                <a:cs typeface="Open Sans"/>
                <a:sym typeface="Open Sans"/>
              </a:rPr>
              <a:t>Grassland with </a:t>
            </a:r>
            <a:r>
              <a:rPr b="1" lang="en-ZA" sz="1000">
                <a:solidFill>
                  <a:schemeClr val="lt1"/>
                </a:solidFill>
                <a:latin typeface="Open Sans"/>
                <a:ea typeface="Open Sans"/>
                <a:cs typeface="Open Sans"/>
                <a:sym typeface="Open Sans"/>
              </a:rPr>
              <a:t>low activity clay soil</a:t>
            </a:r>
            <a:endParaRPr sz="1000">
              <a:latin typeface="Open Sans"/>
              <a:ea typeface="Open Sans"/>
              <a:cs typeface="Open Sans"/>
              <a:sym typeface="Open Sans"/>
            </a:endParaRPr>
          </a:p>
        </p:txBody>
      </p:sp>
      <p:sp>
        <p:nvSpPr>
          <p:cNvPr id="1971" name="Google Shape;1971;p98"/>
          <p:cNvSpPr/>
          <p:nvPr/>
        </p:nvSpPr>
        <p:spPr>
          <a:xfrm>
            <a:off x="619011" y="1079552"/>
            <a:ext cx="2449800" cy="1183500"/>
          </a:xfrm>
          <a:prstGeom prst="rect">
            <a:avLst/>
          </a:prstGeom>
          <a:solidFill>
            <a:srgbClr val="1159AD"/>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Open Sans"/>
              <a:ea typeface="Open Sans"/>
              <a:cs typeface="Open Sans"/>
              <a:sym typeface="Open Sans"/>
            </a:endParaRPr>
          </a:p>
        </p:txBody>
      </p:sp>
      <p:sp>
        <p:nvSpPr>
          <p:cNvPr id="1972" name="Google Shape;1972;p98"/>
          <p:cNvSpPr txBox="1"/>
          <p:nvPr/>
        </p:nvSpPr>
        <p:spPr>
          <a:xfrm>
            <a:off x="1854321" y="1073655"/>
            <a:ext cx="1410600" cy="9543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ZA" sz="1400">
                <a:solidFill>
                  <a:schemeClr val="lt1"/>
                </a:solidFill>
                <a:latin typeface="Open Sans"/>
                <a:ea typeface="Open Sans"/>
                <a:cs typeface="Open Sans"/>
                <a:sym typeface="Open Sans"/>
              </a:rPr>
              <a:t>Forest land with </a:t>
            </a:r>
            <a:r>
              <a:rPr b="1" lang="en-ZA" sz="1400">
                <a:solidFill>
                  <a:schemeClr val="lt1"/>
                </a:solidFill>
                <a:latin typeface="Open Sans"/>
                <a:ea typeface="Open Sans"/>
                <a:cs typeface="Open Sans"/>
                <a:sym typeface="Open Sans"/>
              </a:rPr>
              <a:t>high activity clay soil</a:t>
            </a:r>
            <a:endParaRPr>
              <a:latin typeface="Open Sans"/>
              <a:ea typeface="Open Sans"/>
              <a:cs typeface="Open Sans"/>
              <a:sym typeface="Open Sans"/>
            </a:endParaRPr>
          </a:p>
        </p:txBody>
      </p:sp>
      <p:sp>
        <p:nvSpPr>
          <p:cNvPr id="1973" name="Google Shape;1973;p98"/>
          <p:cNvSpPr/>
          <p:nvPr/>
        </p:nvSpPr>
        <p:spPr>
          <a:xfrm>
            <a:off x="614699" y="1550002"/>
            <a:ext cx="1175700" cy="713100"/>
          </a:xfrm>
          <a:prstGeom prst="rect">
            <a:avLst/>
          </a:prstGeom>
          <a:solidFill>
            <a:srgbClr val="1159AD"/>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rPr lang="en-ZA" sz="1000">
                <a:solidFill>
                  <a:schemeClr val="lt1"/>
                </a:solidFill>
                <a:latin typeface="Open Sans"/>
                <a:ea typeface="Open Sans"/>
                <a:cs typeface="Open Sans"/>
                <a:sym typeface="Open Sans"/>
              </a:rPr>
              <a:t>Forest land with </a:t>
            </a:r>
            <a:r>
              <a:rPr b="1" lang="en-ZA" sz="1000">
                <a:solidFill>
                  <a:schemeClr val="lt1"/>
                </a:solidFill>
                <a:latin typeface="Open Sans"/>
                <a:ea typeface="Open Sans"/>
                <a:cs typeface="Open Sans"/>
                <a:sym typeface="Open Sans"/>
              </a:rPr>
              <a:t>low activity clay soil</a:t>
            </a:r>
            <a:endParaRPr sz="1000">
              <a:latin typeface="Open Sans"/>
              <a:ea typeface="Open Sans"/>
              <a:cs typeface="Open Sans"/>
              <a:sym typeface="Open Sans"/>
            </a:endParaRPr>
          </a:p>
        </p:txBody>
      </p:sp>
      <p:sp>
        <p:nvSpPr>
          <p:cNvPr id="1974" name="Google Shape;1974;p98"/>
          <p:cNvSpPr/>
          <p:nvPr/>
        </p:nvSpPr>
        <p:spPr>
          <a:xfrm>
            <a:off x="5301630" y="1921356"/>
            <a:ext cx="1256100" cy="1857300"/>
          </a:xfrm>
          <a:prstGeom prst="rect">
            <a:avLst/>
          </a:prstGeom>
          <a:solidFill>
            <a:srgbClr val="ACCBF9"/>
          </a:solidFill>
          <a:ln cap="flat" cmpd="sng" w="12700">
            <a:solidFill>
              <a:schemeClr val="lt1"/>
            </a:solidFill>
            <a:prstDash val="solid"/>
            <a:miter lim="800000"/>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rPr lang="en-ZA" sz="1000">
                <a:solidFill>
                  <a:srgbClr val="3F3F3F"/>
                </a:solidFill>
                <a:latin typeface="Open Sans"/>
                <a:ea typeface="Open Sans"/>
                <a:cs typeface="Open Sans"/>
                <a:sym typeface="Open Sans"/>
              </a:rPr>
              <a:t>Cropland with sandy soil, </a:t>
            </a:r>
            <a:r>
              <a:rPr b="1" lang="en-ZA" sz="1000">
                <a:solidFill>
                  <a:srgbClr val="3F3F3F"/>
                </a:solidFill>
                <a:latin typeface="Open Sans"/>
                <a:ea typeface="Open Sans"/>
                <a:cs typeface="Open Sans"/>
                <a:sym typeface="Open Sans"/>
              </a:rPr>
              <a:t>annual crop and full tillage</a:t>
            </a:r>
            <a:endParaRPr sz="1000">
              <a:latin typeface="Open Sans"/>
              <a:ea typeface="Open Sans"/>
              <a:cs typeface="Open Sans"/>
              <a:sym typeface="Open Sans"/>
            </a:endParaRPr>
          </a:p>
          <a:p>
            <a:pPr indent="0" lvl="0" marL="0" marR="0" rtl="0" algn="l">
              <a:spcBef>
                <a:spcPts val="0"/>
              </a:spcBef>
              <a:spcAft>
                <a:spcPts val="0"/>
              </a:spcAft>
              <a:buNone/>
            </a:pPr>
            <a:r>
              <a:t/>
            </a:r>
            <a:endParaRPr sz="1000">
              <a:solidFill>
                <a:schemeClr val="lt1"/>
              </a:solidFill>
              <a:latin typeface="Open Sans"/>
              <a:ea typeface="Open Sans"/>
              <a:cs typeface="Open Sans"/>
              <a:sym typeface="Open Sans"/>
            </a:endParaRPr>
          </a:p>
        </p:txBody>
      </p:sp>
      <p:sp>
        <p:nvSpPr>
          <p:cNvPr id="1975" name="Google Shape;1975;p98"/>
          <p:cNvSpPr/>
          <p:nvPr/>
        </p:nvSpPr>
        <p:spPr>
          <a:xfrm>
            <a:off x="5297930" y="3788240"/>
            <a:ext cx="1259700" cy="598800"/>
          </a:xfrm>
          <a:prstGeom prst="rect">
            <a:avLst/>
          </a:prstGeom>
          <a:solidFill>
            <a:srgbClr val="ACCBF9"/>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rPr lang="en-ZA" sz="1000">
                <a:solidFill>
                  <a:srgbClr val="3F3F3F"/>
                </a:solidFill>
                <a:latin typeface="Open Sans"/>
                <a:ea typeface="Open Sans"/>
                <a:cs typeface="Open Sans"/>
                <a:sym typeface="Open Sans"/>
              </a:rPr>
              <a:t>Cropland with sandy soil, </a:t>
            </a:r>
            <a:r>
              <a:rPr b="1" lang="en-ZA" sz="1000">
                <a:solidFill>
                  <a:srgbClr val="3F3F3F"/>
                </a:solidFill>
                <a:latin typeface="Open Sans"/>
                <a:ea typeface="Open Sans"/>
                <a:cs typeface="Open Sans"/>
                <a:sym typeface="Open Sans"/>
              </a:rPr>
              <a:t>annual crop and no-tillage</a:t>
            </a:r>
            <a:endParaRPr sz="1000">
              <a:latin typeface="Open Sans"/>
              <a:ea typeface="Open Sans"/>
              <a:cs typeface="Open Sans"/>
              <a:sym typeface="Open Sans"/>
            </a:endParaRPr>
          </a:p>
        </p:txBody>
      </p:sp>
      <p:sp>
        <p:nvSpPr>
          <p:cNvPr id="1976" name="Google Shape;1976;p98"/>
          <p:cNvSpPr/>
          <p:nvPr/>
        </p:nvSpPr>
        <p:spPr>
          <a:xfrm>
            <a:off x="3074968" y="1919942"/>
            <a:ext cx="2216700" cy="1085700"/>
          </a:xfrm>
          <a:prstGeom prst="rect">
            <a:avLst/>
          </a:prstGeom>
          <a:solidFill>
            <a:srgbClr val="ACCBF9"/>
          </a:solidFill>
          <a:ln cap="flat" cmpd="sng" w="12700">
            <a:solidFill>
              <a:schemeClr val="lt1"/>
            </a:solidFill>
            <a:prstDash val="solid"/>
            <a:miter lim="800000"/>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rPr lang="en-ZA" sz="1000">
                <a:solidFill>
                  <a:srgbClr val="3F3F3F"/>
                </a:solidFill>
                <a:latin typeface="Open Sans"/>
                <a:ea typeface="Open Sans"/>
                <a:cs typeface="Open Sans"/>
                <a:sym typeface="Open Sans"/>
              </a:rPr>
              <a:t>Cropland with high </a:t>
            </a:r>
            <a:endParaRPr sz="1000">
              <a:latin typeface="Open Sans"/>
              <a:ea typeface="Open Sans"/>
              <a:cs typeface="Open Sans"/>
              <a:sym typeface="Open Sans"/>
            </a:endParaRPr>
          </a:p>
          <a:p>
            <a:pPr indent="0" lvl="0" marL="0" marR="0" rtl="0" algn="l">
              <a:spcBef>
                <a:spcPts val="0"/>
              </a:spcBef>
              <a:spcAft>
                <a:spcPts val="0"/>
              </a:spcAft>
              <a:buNone/>
            </a:pPr>
            <a:r>
              <a:rPr lang="en-ZA" sz="1000">
                <a:solidFill>
                  <a:srgbClr val="3F3F3F"/>
                </a:solidFill>
                <a:latin typeface="Open Sans"/>
                <a:ea typeface="Open Sans"/>
                <a:cs typeface="Open Sans"/>
                <a:sym typeface="Open Sans"/>
              </a:rPr>
              <a:t>activity clay soil, </a:t>
            </a:r>
            <a:endParaRPr sz="1000">
              <a:latin typeface="Open Sans"/>
              <a:ea typeface="Open Sans"/>
              <a:cs typeface="Open Sans"/>
              <a:sym typeface="Open Sans"/>
            </a:endParaRPr>
          </a:p>
          <a:p>
            <a:pPr indent="0" lvl="0" marL="0" marR="0" rtl="0" algn="l">
              <a:spcBef>
                <a:spcPts val="0"/>
              </a:spcBef>
              <a:spcAft>
                <a:spcPts val="0"/>
              </a:spcAft>
              <a:buNone/>
            </a:pPr>
            <a:r>
              <a:rPr b="1" lang="en-ZA" sz="1000">
                <a:solidFill>
                  <a:srgbClr val="3F3F3F"/>
                </a:solidFill>
                <a:latin typeface="Open Sans"/>
                <a:ea typeface="Open Sans"/>
                <a:cs typeface="Open Sans"/>
                <a:sym typeface="Open Sans"/>
              </a:rPr>
              <a:t>perennial crop, </a:t>
            </a:r>
            <a:endParaRPr sz="1000">
              <a:latin typeface="Open Sans"/>
              <a:ea typeface="Open Sans"/>
              <a:cs typeface="Open Sans"/>
              <a:sym typeface="Open Sans"/>
            </a:endParaRPr>
          </a:p>
          <a:p>
            <a:pPr indent="0" lvl="0" marL="0" marR="0" rtl="0" algn="l">
              <a:spcBef>
                <a:spcPts val="0"/>
              </a:spcBef>
              <a:spcAft>
                <a:spcPts val="0"/>
              </a:spcAft>
              <a:buNone/>
            </a:pPr>
            <a:r>
              <a:rPr b="1" lang="en-ZA" sz="1000">
                <a:solidFill>
                  <a:srgbClr val="3F3F3F"/>
                </a:solidFill>
                <a:latin typeface="Open Sans"/>
                <a:ea typeface="Open Sans"/>
                <a:cs typeface="Open Sans"/>
                <a:sym typeface="Open Sans"/>
              </a:rPr>
              <a:t>low inputs and</a:t>
            </a:r>
            <a:endParaRPr sz="1000">
              <a:latin typeface="Open Sans"/>
              <a:ea typeface="Open Sans"/>
              <a:cs typeface="Open Sans"/>
              <a:sym typeface="Open Sans"/>
            </a:endParaRPr>
          </a:p>
          <a:p>
            <a:pPr indent="0" lvl="0" marL="0" marR="0" rtl="0" algn="l">
              <a:spcBef>
                <a:spcPts val="0"/>
              </a:spcBef>
              <a:spcAft>
                <a:spcPts val="0"/>
              </a:spcAft>
              <a:buNone/>
            </a:pPr>
            <a:r>
              <a:rPr b="1" lang="en-ZA" sz="1000">
                <a:solidFill>
                  <a:srgbClr val="3F3F3F"/>
                </a:solidFill>
                <a:latin typeface="Open Sans"/>
                <a:ea typeface="Open Sans"/>
                <a:cs typeface="Open Sans"/>
                <a:sym typeface="Open Sans"/>
              </a:rPr>
              <a:t> full tillage</a:t>
            </a:r>
            <a:endParaRPr sz="1000">
              <a:latin typeface="Open Sans"/>
              <a:ea typeface="Open Sans"/>
              <a:cs typeface="Open Sans"/>
              <a:sym typeface="Open Sans"/>
            </a:endParaRPr>
          </a:p>
          <a:p>
            <a:pPr indent="0" lvl="0" marL="0" marR="0" rtl="0" algn="l">
              <a:spcBef>
                <a:spcPts val="0"/>
              </a:spcBef>
              <a:spcAft>
                <a:spcPts val="0"/>
              </a:spcAft>
              <a:buNone/>
            </a:pPr>
            <a:r>
              <a:t/>
            </a:r>
            <a:endParaRPr sz="1000">
              <a:solidFill>
                <a:schemeClr val="lt1"/>
              </a:solidFill>
              <a:latin typeface="Open Sans"/>
              <a:ea typeface="Open Sans"/>
              <a:cs typeface="Open Sans"/>
              <a:sym typeface="Open Sans"/>
            </a:endParaRPr>
          </a:p>
        </p:txBody>
      </p:sp>
      <p:sp>
        <p:nvSpPr>
          <p:cNvPr id="1977" name="Google Shape;1977;p98"/>
          <p:cNvSpPr/>
          <p:nvPr/>
        </p:nvSpPr>
        <p:spPr>
          <a:xfrm>
            <a:off x="3074528" y="2982183"/>
            <a:ext cx="2214900" cy="1407000"/>
          </a:xfrm>
          <a:prstGeom prst="rect">
            <a:avLst/>
          </a:prstGeom>
          <a:solidFill>
            <a:srgbClr val="ACCBF9"/>
          </a:solidFill>
          <a:ln cap="flat" cmpd="sng" w="12700">
            <a:solidFill>
              <a:schemeClr val="lt1"/>
            </a:solidFill>
            <a:prstDash val="solid"/>
            <a:miter lim="800000"/>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rPr lang="en-ZA" sz="1000">
                <a:solidFill>
                  <a:srgbClr val="3F3F3F"/>
                </a:solidFill>
                <a:latin typeface="Open Sans"/>
                <a:ea typeface="Open Sans"/>
                <a:cs typeface="Open Sans"/>
                <a:sym typeface="Open Sans"/>
              </a:rPr>
              <a:t>Cropland with high activity </a:t>
            </a:r>
            <a:endParaRPr sz="1000">
              <a:latin typeface="Open Sans"/>
              <a:ea typeface="Open Sans"/>
              <a:cs typeface="Open Sans"/>
              <a:sym typeface="Open Sans"/>
            </a:endParaRPr>
          </a:p>
          <a:p>
            <a:pPr indent="0" lvl="0" marL="0" marR="0" rtl="0" algn="l">
              <a:spcBef>
                <a:spcPts val="0"/>
              </a:spcBef>
              <a:spcAft>
                <a:spcPts val="0"/>
              </a:spcAft>
              <a:buNone/>
            </a:pPr>
            <a:r>
              <a:rPr lang="en-ZA" sz="1000">
                <a:solidFill>
                  <a:srgbClr val="3F3F3F"/>
                </a:solidFill>
                <a:latin typeface="Open Sans"/>
                <a:ea typeface="Open Sans"/>
                <a:cs typeface="Open Sans"/>
                <a:sym typeface="Open Sans"/>
              </a:rPr>
              <a:t>clay soil, </a:t>
            </a:r>
            <a:r>
              <a:rPr b="1" lang="en-ZA" sz="1000">
                <a:solidFill>
                  <a:srgbClr val="3F3F3F"/>
                </a:solidFill>
                <a:latin typeface="Open Sans"/>
                <a:ea typeface="Open Sans"/>
                <a:cs typeface="Open Sans"/>
                <a:sym typeface="Open Sans"/>
              </a:rPr>
              <a:t>perennial crop, </a:t>
            </a:r>
            <a:endParaRPr sz="1000">
              <a:latin typeface="Open Sans"/>
              <a:ea typeface="Open Sans"/>
              <a:cs typeface="Open Sans"/>
              <a:sym typeface="Open Sans"/>
            </a:endParaRPr>
          </a:p>
          <a:p>
            <a:pPr indent="0" lvl="0" marL="0" marR="0" rtl="0" algn="l">
              <a:spcBef>
                <a:spcPts val="0"/>
              </a:spcBef>
              <a:spcAft>
                <a:spcPts val="0"/>
              </a:spcAft>
              <a:buNone/>
            </a:pPr>
            <a:r>
              <a:rPr b="1" lang="en-ZA" sz="1000">
                <a:solidFill>
                  <a:srgbClr val="3F3F3F"/>
                </a:solidFill>
                <a:latin typeface="Open Sans"/>
                <a:ea typeface="Open Sans"/>
                <a:cs typeface="Open Sans"/>
                <a:sym typeface="Open Sans"/>
              </a:rPr>
              <a:t>high organic inputs </a:t>
            </a:r>
            <a:endParaRPr sz="1000">
              <a:latin typeface="Open Sans"/>
              <a:ea typeface="Open Sans"/>
              <a:cs typeface="Open Sans"/>
              <a:sym typeface="Open Sans"/>
            </a:endParaRPr>
          </a:p>
          <a:p>
            <a:pPr indent="0" lvl="0" marL="0" marR="0" rtl="0" algn="l">
              <a:spcBef>
                <a:spcPts val="0"/>
              </a:spcBef>
              <a:spcAft>
                <a:spcPts val="0"/>
              </a:spcAft>
              <a:buNone/>
            </a:pPr>
            <a:r>
              <a:rPr b="1" lang="en-ZA" sz="1000">
                <a:solidFill>
                  <a:srgbClr val="3F3F3F"/>
                </a:solidFill>
                <a:latin typeface="Open Sans"/>
                <a:ea typeface="Open Sans"/>
                <a:cs typeface="Open Sans"/>
                <a:sym typeface="Open Sans"/>
              </a:rPr>
              <a:t>and full tillage</a:t>
            </a:r>
            <a:endParaRPr sz="1000">
              <a:latin typeface="Open Sans"/>
              <a:ea typeface="Open Sans"/>
              <a:cs typeface="Open Sans"/>
              <a:sym typeface="Open Sans"/>
            </a:endParaRPr>
          </a:p>
          <a:p>
            <a:pPr indent="0" lvl="0" marL="0" marR="0" rtl="0" algn="l">
              <a:spcBef>
                <a:spcPts val="0"/>
              </a:spcBef>
              <a:spcAft>
                <a:spcPts val="0"/>
              </a:spcAft>
              <a:buNone/>
            </a:pPr>
            <a:r>
              <a:t/>
            </a:r>
            <a:endParaRPr b="1" sz="1000">
              <a:solidFill>
                <a:srgbClr val="3F3F3F"/>
              </a:solidFill>
              <a:latin typeface="Open Sans"/>
              <a:ea typeface="Open Sans"/>
              <a:cs typeface="Open Sans"/>
              <a:sym typeface="Open Sans"/>
            </a:endParaRPr>
          </a:p>
        </p:txBody>
      </p:sp>
      <p:sp>
        <p:nvSpPr>
          <p:cNvPr id="1978" name="Google Shape;1978;p98"/>
          <p:cNvSpPr/>
          <p:nvPr/>
        </p:nvSpPr>
        <p:spPr>
          <a:xfrm>
            <a:off x="1787004" y="2269381"/>
            <a:ext cx="1281600" cy="1048200"/>
          </a:xfrm>
          <a:prstGeom prst="rect">
            <a:avLst/>
          </a:prstGeom>
          <a:solidFill>
            <a:srgbClr val="ACCBF9"/>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rPr b="1" lang="en-ZA" sz="1000">
                <a:solidFill>
                  <a:srgbClr val="3F3F3F"/>
                </a:solidFill>
                <a:latin typeface="Open Sans"/>
                <a:ea typeface="Open Sans"/>
                <a:cs typeface="Open Sans"/>
                <a:sym typeface="Open Sans"/>
              </a:rPr>
              <a:t>Improved</a:t>
            </a:r>
            <a:r>
              <a:rPr lang="en-ZA" sz="1000">
                <a:solidFill>
                  <a:srgbClr val="3F3F3F"/>
                </a:solidFill>
                <a:latin typeface="Open Sans"/>
                <a:ea typeface="Open Sans"/>
                <a:cs typeface="Open Sans"/>
                <a:sym typeface="Open Sans"/>
              </a:rPr>
              <a:t> grassland with high activity clay soil and </a:t>
            </a:r>
            <a:r>
              <a:rPr b="1" lang="en-ZA" sz="1000">
                <a:solidFill>
                  <a:srgbClr val="3F3F3F"/>
                </a:solidFill>
                <a:latin typeface="Open Sans"/>
                <a:ea typeface="Open Sans"/>
                <a:cs typeface="Open Sans"/>
                <a:sym typeface="Open Sans"/>
              </a:rPr>
              <a:t>high fertiliser inputs</a:t>
            </a:r>
            <a:endParaRPr sz="1000">
              <a:latin typeface="Open Sans"/>
              <a:ea typeface="Open Sans"/>
              <a:cs typeface="Open Sans"/>
              <a:sym typeface="Open Sans"/>
            </a:endParaRPr>
          </a:p>
        </p:txBody>
      </p:sp>
      <p:sp>
        <p:nvSpPr>
          <p:cNvPr id="1979" name="Google Shape;1979;p98"/>
          <p:cNvSpPr/>
          <p:nvPr/>
        </p:nvSpPr>
        <p:spPr>
          <a:xfrm>
            <a:off x="1781856" y="3317575"/>
            <a:ext cx="1278600" cy="1068900"/>
          </a:xfrm>
          <a:prstGeom prst="rect">
            <a:avLst/>
          </a:prstGeom>
          <a:solidFill>
            <a:srgbClr val="ACCBF9"/>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rPr b="1" lang="en-ZA" sz="1000">
                <a:solidFill>
                  <a:srgbClr val="3F3F3F"/>
                </a:solidFill>
                <a:latin typeface="Open Sans"/>
                <a:ea typeface="Open Sans"/>
                <a:cs typeface="Open Sans"/>
                <a:sym typeface="Open Sans"/>
              </a:rPr>
              <a:t>Improved</a:t>
            </a:r>
            <a:r>
              <a:rPr lang="en-ZA" sz="1000">
                <a:solidFill>
                  <a:srgbClr val="3F3F3F"/>
                </a:solidFill>
                <a:latin typeface="Open Sans"/>
                <a:ea typeface="Open Sans"/>
                <a:cs typeface="Open Sans"/>
                <a:sym typeface="Open Sans"/>
              </a:rPr>
              <a:t> grassland with high activity clay soil and </a:t>
            </a:r>
            <a:r>
              <a:rPr b="1" lang="en-ZA" sz="1000">
                <a:solidFill>
                  <a:srgbClr val="3F3F3F"/>
                </a:solidFill>
                <a:latin typeface="Open Sans"/>
                <a:ea typeface="Open Sans"/>
                <a:cs typeface="Open Sans"/>
                <a:sym typeface="Open Sans"/>
              </a:rPr>
              <a:t>low fertiliser inputs</a:t>
            </a:r>
            <a:endParaRPr sz="1000">
              <a:latin typeface="Open Sans"/>
              <a:ea typeface="Open Sans"/>
              <a:cs typeface="Open Sans"/>
              <a:sym typeface="Open Sans"/>
            </a:endParaRPr>
          </a:p>
        </p:txBody>
      </p:sp>
      <p:sp>
        <p:nvSpPr>
          <p:cNvPr id="1980" name="Google Shape;1980;p98"/>
          <p:cNvSpPr/>
          <p:nvPr/>
        </p:nvSpPr>
        <p:spPr>
          <a:xfrm>
            <a:off x="616535" y="2263389"/>
            <a:ext cx="1170600" cy="2123400"/>
          </a:xfrm>
          <a:prstGeom prst="rect">
            <a:avLst/>
          </a:prstGeom>
          <a:solidFill>
            <a:srgbClr val="ACCBF9"/>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rPr b="1" lang="en-ZA" sz="1000">
                <a:solidFill>
                  <a:srgbClr val="3F3F3F"/>
                </a:solidFill>
                <a:latin typeface="Open Sans"/>
                <a:ea typeface="Open Sans"/>
                <a:cs typeface="Open Sans"/>
                <a:sym typeface="Open Sans"/>
              </a:rPr>
              <a:t>Degraded</a:t>
            </a:r>
            <a:r>
              <a:rPr lang="en-ZA" sz="1000">
                <a:solidFill>
                  <a:srgbClr val="3F3F3F"/>
                </a:solidFill>
                <a:latin typeface="Open Sans"/>
                <a:ea typeface="Open Sans"/>
                <a:cs typeface="Open Sans"/>
                <a:sym typeface="Open Sans"/>
              </a:rPr>
              <a:t> grassland with low activity clay soil </a:t>
            </a:r>
            <a:endParaRPr b="1" sz="1000">
              <a:solidFill>
                <a:srgbClr val="3F3F3F"/>
              </a:solidFill>
              <a:latin typeface="Open Sans"/>
              <a:ea typeface="Open Sans"/>
              <a:cs typeface="Open Sans"/>
              <a:sym typeface="Open Sans"/>
            </a:endParaRPr>
          </a:p>
        </p:txBody>
      </p:sp>
      <p:sp>
        <p:nvSpPr>
          <p:cNvPr id="1981" name="Google Shape;1981;p98">
            <a:hlinkClick action="ppaction://hlinksldjump" r:id="rId3"/>
          </p:cNvPr>
          <p:cNvSpPr/>
          <p:nvPr/>
        </p:nvSpPr>
        <p:spPr>
          <a:xfrm>
            <a:off x="483079" y="4852358"/>
            <a:ext cx="903000" cy="1539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955"/>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1954"/>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1961"/>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1968"/>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1956"/>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1957"/>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1960"/>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1962"/>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xit" presetID="1" presetSubtype="0">
                                  <p:stCondLst>
                                    <p:cond delay="0"/>
                                  </p:stCondLst>
                                  <p:childTnLst>
                                    <p:set>
                                      <p:cBhvr>
                                        <p:cTn dur="1" fill="hold">
                                          <p:stCondLst>
                                            <p:cond delay="1"/>
                                          </p:stCondLst>
                                        </p:cTn>
                                        <p:tgtEl>
                                          <p:spTgt spid="1955"/>
                                        </p:tgtEl>
                                        <p:attrNameLst>
                                          <p:attrName>style.visibility</p:attrName>
                                        </p:attrNameLst>
                                      </p:cBhvr>
                                      <p:to>
                                        <p:strVal val="hidden"/>
                                      </p:to>
                                    </p:set>
                                  </p:childTnLst>
                                </p:cTn>
                              </p:par>
                              <p:par>
                                <p:cTn fill="hold" nodeType="withEffect" presetClass="exit" presetID="1" presetSubtype="0">
                                  <p:stCondLst>
                                    <p:cond delay="0"/>
                                  </p:stCondLst>
                                  <p:childTnLst>
                                    <p:set>
                                      <p:cBhvr>
                                        <p:cTn dur="1" fill="hold">
                                          <p:stCondLst>
                                            <p:cond delay="1"/>
                                          </p:stCondLst>
                                        </p:cTn>
                                        <p:tgtEl>
                                          <p:spTgt spid="1954"/>
                                        </p:tgtEl>
                                        <p:attrNameLst>
                                          <p:attrName>style.visibility</p:attrName>
                                        </p:attrNameLst>
                                      </p:cBhvr>
                                      <p:to>
                                        <p:strVal val="hidden"/>
                                      </p:to>
                                    </p:set>
                                  </p:childTnLst>
                                </p:cTn>
                              </p:par>
                              <p:par>
                                <p:cTn fill="hold" nodeType="withEffect" presetClass="exit" presetID="1" presetSubtype="0">
                                  <p:stCondLst>
                                    <p:cond delay="0"/>
                                  </p:stCondLst>
                                  <p:childTnLst>
                                    <p:set>
                                      <p:cBhvr>
                                        <p:cTn dur="1" fill="hold">
                                          <p:stCondLst>
                                            <p:cond delay="1"/>
                                          </p:stCondLst>
                                        </p:cTn>
                                        <p:tgtEl>
                                          <p:spTgt spid="1961"/>
                                        </p:tgtEl>
                                        <p:attrNameLst>
                                          <p:attrName>style.visibility</p:attrName>
                                        </p:attrNameLst>
                                      </p:cBhvr>
                                      <p:to>
                                        <p:strVal val="hidden"/>
                                      </p:to>
                                    </p:set>
                                  </p:childTnLst>
                                </p:cTn>
                              </p:par>
                              <p:par>
                                <p:cTn fill="hold" nodeType="withEffect" presetClass="exit" presetID="1" presetSubtype="0">
                                  <p:stCondLst>
                                    <p:cond delay="0"/>
                                  </p:stCondLst>
                                  <p:childTnLst>
                                    <p:set>
                                      <p:cBhvr>
                                        <p:cTn dur="1" fill="hold">
                                          <p:stCondLst>
                                            <p:cond delay="1"/>
                                          </p:stCondLst>
                                        </p:cTn>
                                        <p:tgtEl>
                                          <p:spTgt spid="1968"/>
                                        </p:tgtEl>
                                        <p:attrNameLst>
                                          <p:attrName>style.visibility</p:attrName>
                                        </p:attrNameLst>
                                      </p:cBhvr>
                                      <p:to>
                                        <p:strVal val="hidden"/>
                                      </p:to>
                                    </p:set>
                                  </p:childTnLst>
                                </p:cTn>
                              </p:par>
                              <p:par>
                                <p:cTn fill="hold" nodeType="withEffect" presetClass="exit" presetID="1" presetSubtype="0">
                                  <p:stCondLst>
                                    <p:cond delay="0"/>
                                  </p:stCondLst>
                                  <p:childTnLst>
                                    <p:set>
                                      <p:cBhvr>
                                        <p:cTn dur="1" fill="hold">
                                          <p:stCondLst>
                                            <p:cond delay="1"/>
                                          </p:stCondLst>
                                        </p:cTn>
                                        <p:tgtEl>
                                          <p:spTgt spid="1956"/>
                                        </p:tgtEl>
                                        <p:attrNameLst>
                                          <p:attrName>style.visibility</p:attrName>
                                        </p:attrNameLst>
                                      </p:cBhvr>
                                      <p:to>
                                        <p:strVal val="hidden"/>
                                      </p:to>
                                    </p:set>
                                  </p:childTnLst>
                                </p:cTn>
                              </p:par>
                              <p:par>
                                <p:cTn fill="hold" nodeType="withEffect" presetClass="exit" presetID="1" presetSubtype="0">
                                  <p:stCondLst>
                                    <p:cond delay="0"/>
                                  </p:stCondLst>
                                  <p:childTnLst>
                                    <p:set>
                                      <p:cBhvr>
                                        <p:cTn dur="1" fill="hold">
                                          <p:stCondLst>
                                            <p:cond delay="1"/>
                                          </p:stCondLst>
                                        </p:cTn>
                                        <p:tgtEl>
                                          <p:spTgt spid="1957"/>
                                        </p:tgtEl>
                                        <p:attrNameLst>
                                          <p:attrName>style.visibility</p:attrName>
                                        </p:attrNameLst>
                                      </p:cBhvr>
                                      <p:to>
                                        <p:strVal val="hidden"/>
                                      </p:to>
                                    </p:set>
                                  </p:childTnLst>
                                </p:cTn>
                              </p:par>
                              <p:par>
                                <p:cTn fill="hold" nodeType="withEffect" presetClass="exit" presetID="1" presetSubtype="0">
                                  <p:stCondLst>
                                    <p:cond delay="0"/>
                                  </p:stCondLst>
                                  <p:childTnLst>
                                    <p:set>
                                      <p:cBhvr>
                                        <p:cTn dur="1" fill="hold">
                                          <p:stCondLst>
                                            <p:cond delay="1"/>
                                          </p:stCondLst>
                                        </p:cTn>
                                        <p:tgtEl>
                                          <p:spTgt spid="1960"/>
                                        </p:tgtEl>
                                        <p:attrNameLst>
                                          <p:attrName>style.visibility</p:attrName>
                                        </p:attrNameLst>
                                      </p:cBhvr>
                                      <p:to>
                                        <p:strVal val="hidden"/>
                                      </p:to>
                                    </p:set>
                                  </p:childTnLst>
                                </p:cTn>
                              </p:par>
                              <p:par>
                                <p:cTn fill="hold" nodeType="withEffect" presetClass="exit" presetID="1" presetSubtype="0">
                                  <p:stCondLst>
                                    <p:cond delay="0"/>
                                  </p:stCondLst>
                                  <p:childTnLst>
                                    <p:set>
                                      <p:cBhvr>
                                        <p:cTn dur="1" fill="hold">
                                          <p:stCondLst>
                                            <p:cond delay="1"/>
                                          </p:stCondLst>
                                        </p:cTn>
                                        <p:tgtEl>
                                          <p:spTgt spid="1962"/>
                                        </p:tgtEl>
                                        <p:attrNameLst>
                                          <p:attrName>style.visibility</p:attrName>
                                        </p:attrNameLst>
                                      </p:cBhvr>
                                      <p:to>
                                        <p:strVal val="hidden"/>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971"/>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1972"/>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1973"/>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1970"/>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1969"/>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1958"/>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1966"/>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1959"/>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xit" presetID="1" presetSubtype="0">
                                  <p:stCondLst>
                                    <p:cond delay="0"/>
                                  </p:stCondLst>
                                  <p:childTnLst>
                                    <p:set>
                                      <p:cBhvr>
                                        <p:cTn dur="1" fill="hold">
                                          <p:stCondLst>
                                            <p:cond delay="1"/>
                                          </p:stCondLst>
                                        </p:cTn>
                                        <p:tgtEl>
                                          <p:spTgt spid="1971"/>
                                        </p:tgtEl>
                                        <p:attrNameLst>
                                          <p:attrName>style.visibility</p:attrName>
                                        </p:attrNameLst>
                                      </p:cBhvr>
                                      <p:to>
                                        <p:strVal val="hidden"/>
                                      </p:to>
                                    </p:set>
                                  </p:childTnLst>
                                </p:cTn>
                              </p:par>
                              <p:par>
                                <p:cTn fill="hold" nodeType="withEffect" presetClass="exit" presetID="1" presetSubtype="0">
                                  <p:stCondLst>
                                    <p:cond delay="0"/>
                                  </p:stCondLst>
                                  <p:childTnLst>
                                    <p:set>
                                      <p:cBhvr>
                                        <p:cTn dur="1" fill="hold">
                                          <p:stCondLst>
                                            <p:cond delay="1"/>
                                          </p:stCondLst>
                                        </p:cTn>
                                        <p:tgtEl>
                                          <p:spTgt spid="1972"/>
                                        </p:tgtEl>
                                        <p:attrNameLst>
                                          <p:attrName>style.visibility</p:attrName>
                                        </p:attrNameLst>
                                      </p:cBhvr>
                                      <p:to>
                                        <p:strVal val="hidden"/>
                                      </p:to>
                                    </p:set>
                                  </p:childTnLst>
                                </p:cTn>
                              </p:par>
                              <p:par>
                                <p:cTn fill="hold" nodeType="withEffect" presetClass="exit" presetID="1" presetSubtype="0">
                                  <p:stCondLst>
                                    <p:cond delay="0"/>
                                  </p:stCondLst>
                                  <p:childTnLst>
                                    <p:set>
                                      <p:cBhvr>
                                        <p:cTn dur="1" fill="hold">
                                          <p:stCondLst>
                                            <p:cond delay="1"/>
                                          </p:stCondLst>
                                        </p:cTn>
                                        <p:tgtEl>
                                          <p:spTgt spid="1973"/>
                                        </p:tgtEl>
                                        <p:attrNameLst>
                                          <p:attrName>style.visibility</p:attrName>
                                        </p:attrNameLst>
                                      </p:cBhvr>
                                      <p:to>
                                        <p:strVal val="hidden"/>
                                      </p:to>
                                    </p:set>
                                  </p:childTnLst>
                                </p:cTn>
                              </p:par>
                              <p:par>
                                <p:cTn fill="hold" nodeType="withEffect" presetClass="exit" presetID="1" presetSubtype="0">
                                  <p:stCondLst>
                                    <p:cond delay="0"/>
                                  </p:stCondLst>
                                  <p:childTnLst>
                                    <p:set>
                                      <p:cBhvr>
                                        <p:cTn dur="1" fill="hold">
                                          <p:stCondLst>
                                            <p:cond delay="1"/>
                                          </p:stCondLst>
                                        </p:cTn>
                                        <p:tgtEl>
                                          <p:spTgt spid="1970"/>
                                        </p:tgtEl>
                                        <p:attrNameLst>
                                          <p:attrName>style.visibility</p:attrName>
                                        </p:attrNameLst>
                                      </p:cBhvr>
                                      <p:to>
                                        <p:strVal val="hidden"/>
                                      </p:to>
                                    </p:set>
                                  </p:childTnLst>
                                </p:cTn>
                              </p:par>
                              <p:par>
                                <p:cTn fill="hold" nodeType="withEffect" presetClass="exit" presetID="1" presetSubtype="0">
                                  <p:stCondLst>
                                    <p:cond delay="0"/>
                                  </p:stCondLst>
                                  <p:childTnLst>
                                    <p:set>
                                      <p:cBhvr>
                                        <p:cTn dur="1" fill="hold">
                                          <p:stCondLst>
                                            <p:cond delay="1"/>
                                          </p:stCondLst>
                                        </p:cTn>
                                        <p:tgtEl>
                                          <p:spTgt spid="1969"/>
                                        </p:tgtEl>
                                        <p:attrNameLst>
                                          <p:attrName>style.visibility</p:attrName>
                                        </p:attrNameLst>
                                      </p:cBhvr>
                                      <p:to>
                                        <p:strVal val="hidden"/>
                                      </p:to>
                                    </p:set>
                                  </p:childTnLst>
                                </p:cTn>
                              </p:par>
                              <p:par>
                                <p:cTn fill="hold" nodeType="withEffect" presetClass="exit" presetID="1" presetSubtype="0">
                                  <p:stCondLst>
                                    <p:cond delay="0"/>
                                  </p:stCondLst>
                                  <p:childTnLst>
                                    <p:set>
                                      <p:cBhvr>
                                        <p:cTn dur="1" fill="hold">
                                          <p:stCondLst>
                                            <p:cond delay="1"/>
                                          </p:stCondLst>
                                        </p:cTn>
                                        <p:tgtEl>
                                          <p:spTgt spid="1958"/>
                                        </p:tgtEl>
                                        <p:attrNameLst>
                                          <p:attrName>style.visibility</p:attrName>
                                        </p:attrNameLst>
                                      </p:cBhvr>
                                      <p:to>
                                        <p:strVal val="hidden"/>
                                      </p:to>
                                    </p:set>
                                  </p:childTnLst>
                                </p:cTn>
                              </p:par>
                              <p:par>
                                <p:cTn fill="hold" nodeType="withEffect" presetClass="exit" presetID="1" presetSubtype="0">
                                  <p:stCondLst>
                                    <p:cond delay="0"/>
                                  </p:stCondLst>
                                  <p:childTnLst>
                                    <p:set>
                                      <p:cBhvr>
                                        <p:cTn dur="1" fill="hold">
                                          <p:stCondLst>
                                            <p:cond delay="1"/>
                                          </p:stCondLst>
                                        </p:cTn>
                                        <p:tgtEl>
                                          <p:spTgt spid="1966"/>
                                        </p:tgtEl>
                                        <p:attrNameLst>
                                          <p:attrName>style.visibility</p:attrName>
                                        </p:attrNameLst>
                                      </p:cBhvr>
                                      <p:to>
                                        <p:strVal val="hidden"/>
                                      </p:to>
                                    </p:set>
                                  </p:childTnLst>
                                </p:cTn>
                              </p:par>
                              <p:par>
                                <p:cTn fill="hold" nodeType="withEffect" presetClass="exit" presetID="1" presetSubtype="0">
                                  <p:stCondLst>
                                    <p:cond delay="0"/>
                                  </p:stCondLst>
                                  <p:childTnLst>
                                    <p:set>
                                      <p:cBhvr>
                                        <p:cTn dur="1" fill="hold">
                                          <p:stCondLst>
                                            <p:cond delay="1"/>
                                          </p:stCondLst>
                                        </p:cTn>
                                        <p:tgtEl>
                                          <p:spTgt spid="1959"/>
                                        </p:tgtEl>
                                        <p:attrNameLst>
                                          <p:attrName>style.visibility</p:attrName>
                                        </p:attrNameLst>
                                      </p:cBhvr>
                                      <p:to>
                                        <p:strVal val="hidden"/>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975"/>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1974"/>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1977"/>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1976"/>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1978"/>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1979"/>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1980"/>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xit" presetID="1" presetSubtype="0">
                                  <p:stCondLst>
                                    <p:cond delay="0"/>
                                  </p:stCondLst>
                                  <p:childTnLst>
                                    <p:set>
                                      <p:cBhvr>
                                        <p:cTn dur="1" fill="hold">
                                          <p:stCondLst>
                                            <p:cond delay="1"/>
                                          </p:stCondLst>
                                        </p:cTn>
                                        <p:tgtEl>
                                          <p:spTgt spid="1975"/>
                                        </p:tgtEl>
                                        <p:attrNameLst>
                                          <p:attrName>style.visibility</p:attrName>
                                        </p:attrNameLst>
                                      </p:cBhvr>
                                      <p:to>
                                        <p:strVal val="hidden"/>
                                      </p:to>
                                    </p:set>
                                  </p:childTnLst>
                                </p:cTn>
                              </p:par>
                              <p:par>
                                <p:cTn fill="hold" nodeType="withEffect" presetClass="exit" presetID="1" presetSubtype="0">
                                  <p:stCondLst>
                                    <p:cond delay="0"/>
                                  </p:stCondLst>
                                  <p:childTnLst>
                                    <p:set>
                                      <p:cBhvr>
                                        <p:cTn dur="1" fill="hold">
                                          <p:stCondLst>
                                            <p:cond delay="1"/>
                                          </p:stCondLst>
                                        </p:cTn>
                                        <p:tgtEl>
                                          <p:spTgt spid="1974"/>
                                        </p:tgtEl>
                                        <p:attrNameLst>
                                          <p:attrName>style.visibility</p:attrName>
                                        </p:attrNameLst>
                                      </p:cBhvr>
                                      <p:to>
                                        <p:strVal val="hidden"/>
                                      </p:to>
                                    </p:set>
                                  </p:childTnLst>
                                </p:cTn>
                              </p:par>
                              <p:par>
                                <p:cTn fill="hold" nodeType="withEffect" presetClass="exit" presetID="1" presetSubtype="0">
                                  <p:stCondLst>
                                    <p:cond delay="0"/>
                                  </p:stCondLst>
                                  <p:childTnLst>
                                    <p:set>
                                      <p:cBhvr>
                                        <p:cTn dur="1" fill="hold">
                                          <p:stCondLst>
                                            <p:cond delay="1"/>
                                          </p:stCondLst>
                                        </p:cTn>
                                        <p:tgtEl>
                                          <p:spTgt spid="1977"/>
                                        </p:tgtEl>
                                        <p:attrNameLst>
                                          <p:attrName>style.visibility</p:attrName>
                                        </p:attrNameLst>
                                      </p:cBhvr>
                                      <p:to>
                                        <p:strVal val="hidden"/>
                                      </p:to>
                                    </p:set>
                                  </p:childTnLst>
                                </p:cTn>
                              </p:par>
                              <p:par>
                                <p:cTn fill="hold" nodeType="withEffect" presetClass="exit" presetID="1" presetSubtype="0">
                                  <p:stCondLst>
                                    <p:cond delay="0"/>
                                  </p:stCondLst>
                                  <p:childTnLst>
                                    <p:set>
                                      <p:cBhvr>
                                        <p:cTn dur="1" fill="hold">
                                          <p:stCondLst>
                                            <p:cond delay="1"/>
                                          </p:stCondLst>
                                        </p:cTn>
                                        <p:tgtEl>
                                          <p:spTgt spid="1976"/>
                                        </p:tgtEl>
                                        <p:attrNameLst>
                                          <p:attrName>style.visibility</p:attrName>
                                        </p:attrNameLst>
                                      </p:cBhvr>
                                      <p:to>
                                        <p:strVal val="hidden"/>
                                      </p:to>
                                    </p:set>
                                  </p:childTnLst>
                                </p:cTn>
                              </p:par>
                              <p:par>
                                <p:cTn fill="hold" nodeType="withEffect" presetClass="exit" presetID="1" presetSubtype="0">
                                  <p:stCondLst>
                                    <p:cond delay="0"/>
                                  </p:stCondLst>
                                  <p:childTnLst>
                                    <p:set>
                                      <p:cBhvr>
                                        <p:cTn dur="1" fill="hold">
                                          <p:stCondLst>
                                            <p:cond delay="1"/>
                                          </p:stCondLst>
                                        </p:cTn>
                                        <p:tgtEl>
                                          <p:spTgt spid="1978"/>
                                        </p:tgtEl>
                                        <p:attrNameLst>
                                          <p:attrName>style.visibility</p:attrName>
                                        </p:attrNameLst>
                                      </p:cBhvr>
                                      <p:to>
                                        <p:strVal val="hidden"/>
                                      </p:to>
                                    </p:set>
                                  </p:childTnLst>
                                </p:cTn>
                              </p:par>
                              <p:par>
                                <p:cTn fill="hold" nodeType="withEffect" presetClass="exit" presetID="1" presetSubtype="0">
                                  <p:stCondLst>
                                    <p:cond delay="0"/>
                                  </p:stCondLst>
                                  <p:childTnLst>
                                    <p:set>
                                      <p:cBhvr>
                                        <p:cTn dur="1" fill="hold">
                                          <p:stCondLst>
                                            <p:cond delay="1"/>
                                          </p:stCondLst>
                                        </p:cTn>
                                        <p:tgtEl>
                                          <p:spTgt spid="1979"/>
                                        </p:tgtEl>
                                        <p:attrNameLst>
                                          <p:attrName>style.visibility</p:attrName>
                                        </p:attrNameLst>
                                      </p:cBhvr>
                                      <p:to>
                                        <p:strVal val="hidden"/>
                                      </p:to>
                                    </p:set>
                                  </p:childTnLst>
                                </p:cTn>
                              </p:par>
                              <p:par>
                                <p:cTn fill="hold" nodeType="withEffect" presetClass="exit" presetID="1" presetSubtype="0">
                                  <p:stCondLst>
                                    <p:cond delay="0"/>
                                  </p:stCondLst>
                                  <p:childTnLst>
                                    <p:set>
                                      <p:cBhvr>
                                        <p:cTn dur="1" fill="hold">
                                          <p:stCondLst>
                                            <p:cond delay="1"/>
                                          </p:stCondLst>
                                        </p:cTn>
                                        <p:tgtEl>
                                          <p:spTgt spid="1980"/>
                                        </p:tgtEl>
                                        <p:attrNameLst>
                                          <p:attrName>style.visibility</p:attrName>
                                        </p:attrNameLst>
                                      </p:cBhvr>
                                      <p:to>
                                        <p:strVal val="hidden"/>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1" name="Shape 371"/>
        <p:cNvGrpSpPr/>
        <p:nvPr/>
      </p:nvGrpSpPr>
      <p:grpSpPr>
        <a:xfrm>
          <a:off x="0" y="0"/>
          <a:ext cx="0" cy="0"/>
          <a:chOff x="0" y="0"/>
          <a:chExt cx="0" cy="0"/>
        </a:xfrm>
      </p:grpSpPr>
      <p:sp>
        <p:nvSpPr>
          <p:cNvPr id="372" name="Google Shape;372;p36"/>
          <p:cNvSpPr txBox="1"/>
          <p:nvPr>
            <p:ph idx="4294967295" type="body"/>
          </p:nvPr>
        </p:nvSpPr>
        <p:spPr>
          <a:xfrm>
            <a:off x="4648346" y="4697034"/>
            <a:ext cx="681900" cy="153300"/>
          </a:xfrm>
          <a:prstGeom prst="rect">
            <a:avLst/>
          </a:prstGeom>
          <a:solidFill>
            <a:srgbClr val="E7E7E7"/>
          </a:solidFill>
          <a:ln cap="flat" cmpd="sng" w="12700">
            <a:solidFill>
              <a:srgbClr val="BFBFBF"/>
            </a:solidFill>
            <a:prstDash val="solid"/>
            <a:miter lim="800000"/>
            <a:headEnd len="sm" w="sm" type="none"/>
            <a:tailEnd len="sm" w="sm" type="none"/>
          </a:ln>
        </p:spPr>
        <p:txBody>
          <a:bodyPr anchorCtr="0" anchor="ctr" bIns="45700" lIns="91425" spcFirstLastPara="1" rIns="91425" wrap="square" tIns="45700">
            <a:noAutofit/>
          </a:bodyPr>
          <a:lstStyle/>
          <a:p>
            <a:pPr indent="0" lvl="0" marL="0" rtl="0" algn="ctr">
              <a:lnSpc>
                <a:spcPct val="90000"/>
              </a:lnSpc>
              <a:spcBef>
                <a:spcPts val="0"/>
              </a:spcBef>
              <a:spcAft>
                <a:spcPts val="1200"/>
              </a:spcAft>
              <a:buClr>
                <a:srgbClr val="09294E"/>
              </a:buClr>
              <a:buSzPts val="800"/>
              <a:buNone/>
            </a:pPr>
            <a:r>
              <a:rPr lang="en-ZA" sz="800"/>
              <a:t>Chapter 7</a:t>
            </a:r>
            <a:endParaRPr sz="800"/>
          </a:p>
        </p:txBody>
      </p:sp>
      <p:sp>
        <p:nvSpPr>
          <p:cNvPr id="373" name="Google Shape;373;p36"/>
          <p:cNvSpPr txBox="1"/>
          <p:nvPr>
            <p:ph idx="4294967295" type="body"/>
          </p:nvPr>
        </p:nvSpPr>
        <p:spPr>
          <a:xfrm>
            <a:off x="6194103" y="4697034"/>
            <a:ext cx="685800" cy="153300"/>
          </a:xfrm>
          <a:prstGeom prst="rect">
            <a:avLst/>
          </a:prstGeom>
          <a:solidFill>
            <a:srgbClr val="E7E7E7"/>
          </a:solidFill>
          <a:ln cap="flat" cmpd="sng" w="12700">
            <a:solidFill>
              <a:srgbClr val="BFBFBF"/>
            </a:solidFill>
            <a:prstDash val="solid"/>
            <a:miter lim="800000"/>
            <a:headEnd len="sm" w="sm" type="none"/>
            <a:tailEnd len="sm" w="sm" type="none"/>
          </a:ln>
        </p:spPr>
        <p:txBody>
          <a:bodyPr anchorCtr="0" anchor="ctr" bIns="45700" lIns="91425" spcFirstLastPara="1" rIns="91425" wrap="square" tIns="45700">
            <a:noAutofit/>
          </a:bodyPr>
          <a:lstStyle/>
          <a:p>
            <a:pPr indent="0" lvl="0" marL="0" rtl="0" algn="l">
              <a:lnSpc>
                <a:spcPct val="90000"/>
              </a:lnSpc>
              <a:spcBef>
                <a:spcPts val="0"/>
              </a:spcBef>
              <a:spcAft>
                <a:spcPts val="1200"/>
              </a:spcAft>
              <a:buClr>
                <a:srgbClr val="09294E"/>
              </a:buClr>
              <a:buSzPts val="800"/>
              <a:buNone/>
            </a:pPr>
            <a:r>
              <a:rPr lang="en-ZA" sz="800"/>
              <a:t>Chapter 9</a:t>
            </a:r>
            <a:endParaRPr sz="800"/>
          </a:p>
        </p:txBody>
      </p:sp>
      <p:sp>
        <p:nvSpPr>
          <p:cNvPr id="374" name="Google Shape;374;p36"/>
          <p:cNvSpPr txBox="1"/>
          <p:nvPr>
            <p:ph idx="4294967295" type="body"/>
          </p:nvPr>
        </p:nvSpPr>
        <p:spPr>
          <a:xfrm>
            <a:off x="5421224" y="4697034"/>
            <a:ext cx="681900" cy="153300"/>
          </a:xfrm>
          <a:prstGeom prst="rect">
            <a:avLst/>
          </a:prstGeom>
          <a:solidFill>
            <a:srgbClr val="E7E7E7"/>
          </a:solidFill>
          <a:ln cap="flat" cmpd="sng" w="12700">
            <a:solidFill>
              <a:srgbClr val="BFBFBF"/>
            </a:solidFill>
            <a:prstDash val="solid"/>
            <a:miter lim="800000"/>
            <a:headEnd len="sm" w="sm" type="none"/>
            <a:tailEnd len="sm" w="sm" type="none"/>
          </a:ln>
        </p:spPr>
        <p:txBody>
          <a:bodyPr anchorCtr="0" anchor="ctr" bIns="45700" lIns="91425" spcFirstLastPara="1" rIns="91425" wrap="square" tIns="45700">
            <a:noAutofit/>
          </a:bodyPr>
          <a:lstStyle/>
          <a:p>
            <a:pPr indent="0" lvl="0" marL="0" rtl="0" algn="ctr">
              <a:lnSpc>
                <a:spcPct val="90000"/>
              </a:lnSpc>
              <a:spcBef>
                <a:spcPts val="0"/>
              </a:spcBef>
              <a:spcAft>
                <a:spcPts val="1200"/>
              </a:spcAft>
              <a:buClr>
                <a:srgbClr val="09294E"/>
              </a:buClr>
              <a:buSzPts val="800"/>
              <a:buNone/>
            </a:pPr>
            <a:r>
              <a:rPr lang="en-ZA" sz="800"/>
              <a:t>Chapter 8</a:t>
            </a:r>
            <a:endParaRPr sz="800"/>
          </a:p>
        </p:txBody>
      </p:sp>
      <p:sp>
        <p:nvSpPr>
          <p:cNvPr id="375" name="Google Shape;375;p36"/>
          <p:cNvSpPr txBox="1"/>
          <p:nvPr>
            <p:ph type="title"/>
          </p:nvPr>
        </p:nvSpPr>
        <p:spPr>
          <a:xfrm>
            <a:off x="311700" y="216425"/>
            <a:ext cx="8520600" cy="5727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625852"/>
              </a:buClr>
              <a:buSzPts val="3200"/>
              <a:buFont typeface="Arial"/>
              <a:buNone/>
            </a:pPr>
            <a:r>
              <a:rPr lang="en-ZA" sz="2200"/>
              <a:t> 7.1 Determine the baseline scenario</a:t>
            </a:r>
            <a:endParaRPr sz="2200"/>
          </a:p>
        </p:txBody>
      </p:sp>
      <p:sp>
        <p:nvSpPr>
          <p:cNvPr id="376" name="Google Shape;376;p36"/>
          <p:cNvSpPr txBox="1"/>
          <p:nvPr>
            <p:ph idx="4294967295" type="body"/>
          </p:nvPr>
        </p:nvSpPr>
        <p:spPr>
          <a:xfrm>
            <a:off x="609600" y="991584"/>
            <a:ext cx="8153400" cy="3579900"/>
          </a:xfrm>
          <a:prstGeom prst="rect">
            <a:avLst/>
          </a:prstGeom>
          <a:noFill/>
          <a:ln>
            <a:noFill/>
          </a:ln>
        </p:spPr>
        <p:txBody>
          <a:bodyPr anchorCtr="0" anchor="t" bIns="45700" lIns="91425" spcFirstLastPara="1" rIns="91425" wrap="square" tIns="45700">
            <a:normAutofit/>
          </a:bodyPr>
          <a:lstStyle/>
          <a:p>
            <a:pPr indent="-165100" lvl="0" marL="228600" rtl="0" algn="l">
              <a:lnSpc>
                <a:spcPct val="115000"/>
              </a:lnSpc>
              <a:spcBef>
                <a:spcPts val="0"/>
              </a:spcBef>
              <a:spcAft>
                <a:spcPts val="0"/>
              </a:spcAft>
              <a:buSzPts val="1400"/>
              <a:buChar char="●"/>
            </a:pPr>
            <a:r>
              <a:rPr lang="en-ZA" sz="1400"/>
              <a:t>Baseline scenario is determined by drivers that affect emissions and carbon stocks</a:t>
            </a:r>
            <a:endParaRPr sz="1400"/>
          </a:p>
          <a:p>
            <a:pPr indent="-190500" lvl="1" marL="685800" rtl="0" algn="l">
              <a:lnSpc>
                <a:spcPct val="115000"/>
              </a:lnSpc>
              <a:spcBef>
                <a:spcPts val="500"/>
              </a:spcBef>
              <a:spcAft>
                <a:spcPts val="0"/>
              </a:spcAft>
              <a:buSzPts val="1400"/>
              <a:buChar char="●"/>
            </a:pPr>
            <a:r>
              <a:rPr lang="en-ZA" sz="1400"/>
              <a:t>Identify parameters for the drivers</a:t>
            </a:r>
            <a:endParaRPr sz="1400"/>
          </a:p>
          <a:p>
            <a:pPr indent="-190500" lvl="1" marL="685800" rtl="0" algn="l">
              <a:lnSpc>
                <a:spcPct val="115000"/>
              </a:lnSpc>
              <a:spcBef>
                <a:spcPts val="500"/>
              </a:spcBef>
              <a:spcAft>
                <a:spcPts val="0"/>
              </a:spcAft>
              <a:buSzPts val="1400"/>
              <a:buChar char="●"/>
            </a:pPr>
            <a:r>
              <a:rPr lang="en-ZA" sz="1400"/>
              <a:t>Make reasonable assumptions about their most likely values in the absence of policies</a:t>
            </a:r>
            <a:endParaRPr sz="1400"/>
          </a:p>
          <a:p>
            <a:pPr indent="-165100" lvl="0" marL="228600" rtl="0" algn="l">
              <a:lnSpc>
                <a:spcPct val="115000"/>
              </a:lnSpc>
              <a:spcBef>
                <a:spcPts val="1000"/>
              </a:spcBef>
              <a:spcAft>
                <a:spcPts val="0"/>
              </a:spcAft>
              <a:buSzPts val="1400"/>
              <a:buChar char="●"/>
            </a:pPr>
            <a:r>
              <a:rPr lang="en-ZA" sz="1400"/>
              <a:t>Identify a single baseline that is most likely</a:t>
            </a:r>
            <a:endParaRPr sz="1400"/>
          </a:p>
          <a:p>
            <a:pPr indent="-165100" lvl="0" marL="228600" rtl="0" algn="l">
              <a:lnSpc>
                <a:spcPct val="115000"/>
              </a:lnSpc>
              <a:spcBef>
                <a:spcPts val="1000"/>
              </a:spcBef>
              <a:spcAft>
                <a:spcPts val="0"/>
              </a:spcAft>
              <a:buSzPts val="1400"/>
              <a:buChar char="●"/>
            </a:pPr>
            <a:r>
              <a:rPr lang="en-ZA" sz="1400"/>
              <a:t>In certain cases, multiple scenarios (each based on different assumptions) may be plausible</a:t>
            </a:r>
            <a:endParaRPr sz="1400"/>
          </a:p>
          <a:p>
            <a:pPr indent="-190500" lvl="1" marL="685800" rtl="0" algn="l">
              <a:lnSpc>
                <a:spcPct val="115000"/>
              </a:lnSpc>
              <a:spcBef>
                <a:spcPts val="500"/>
              </a:spcBef>
              <a:spcAft>
                <a:spcPts val="0"/>
              </a:spcAft>
              <a:buSzPts val="1400"/>
              <a:buChar char="●"/>
            </a:pPr>
            <a:r>
              <a:rPr lang="en-ZA" sz="1400"/>
              <a:t>Produces a range of possible emission reduction scenarios</a:t>
            </a:r>
            <a:endParaRPr sz="1400"/>
          </a:p>
          <a:p>
            <a:pPr indent="-190500" lvl="1" marL="685800" rtl="0" algn="l">
              <a:lnSpc>
                <a:spcPct val="115000"/>
              </a:lnSpc>
              <a:spcBef>
                <a:spcPts val="500"/>
              </a:spcBef>
              <a:spcAft>
                <a:spcPts val="0"/>
              </a:spcAft>
              <a:buSzPts val="1400"/>
              <a:buChar char="●"/>
            </a:pPr>
            <a:r>
              <a:rPr lang="en-ZA" sz="1400"/>
              <a:t>Conduct a sensitivity analysis (Part IV) to see how result vary depending on the selection of baseline scenario</a:t>
            </a:r>
            <a:endParaRPr sz="1400"/>
          </a:p>
          <a:p>
            <a:pPr indent="-165100" lvl="0" marL="228600" rtl="0" algn="l">
              <a:lnSpc>
                <a:spcPct val="115000"/>
              </a:lnSpc>
              <a:spcBef>
                <a:spcPts val="1000"/>
              </a:spcBef>
              <a:spcAft>
                <a:spcPts val="1200"/>
              </a:spcAft>
              <a:buSzPts val="1400"/>
              <a:buChar char="●"/>
            </a:pPr>
            <a:r>
              <a:rPr lang="en-ZA" sz="1400"/>
              <a:t>If assessing the SD, transformational or other GHG impacts the same underlying driver assumptions should be applied</a:t>
            </a:r>
            <a:endParaRPr sz="1400"/>
          </a:p>
        </p:txBody>
      </p:sp>
      <p:sp>
        <p:nvSpPr>
          <p:cNvPr id="377" name="Google Shape;377;p36">
            <a:hlinkClick action="ppaction://hlinksldjump" r:id="rId3"/>
          </p:cNvPr>
          <p:cNvSpPr/>
          <p:nvPr/>
        </p:nvSpPr>
        <p:spPr>
          <a:xfrm>
            <a:off x="4657825" y="4697034"/>
            <a:ext cx="672600" cy="1533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800">
              <a:solidFill>
                <a:schemeClr val="lt1"/>
              </a:solidFill>
              <a:latin typeface="Open Sans"/>
              <a:ea typeface="Open Sans"/>
              <a:cs typeface="Open Sans"/>
              <a:sym typeface="Open Sans"/>
            </a:endParaRPr>
          </a:p>
        </p:txBody>
      </p:sp>
      <p:sp>
        <p:nvSpPr>
          <p:cNvPr id="378" name="Google Shape;378;p36">
            <a:hlinkClick action="ppaction://hlinksldjump" r:id="rId4"/>
          </p:cNvPr>
          <p:cNvSpPr/>
          <p:nvPr/>
        </p:nvSpPr>
        <p:spPr>
          <a:xfrm>
            <a:off x="5417449" y="4697034"/>
            <a:ext cx="681900" cy="1533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sp>
        <p:nvSpPr>
          <p:cNvPr id="379" name="Google Shape;379;p36">
            <a:hlinkClick action="ppaction://hlinksldjump" r:id="rId5"/>
          </p:cNvPr>
          <p:cNvSpPr/>
          <p:nvPr/>
        </p:nvSpPr>
        <p:spPr>
          <a:xfrm>
            <a:off x="6186552" y="4697034"/>
            <a:ext cx="681900" cy="1533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spTree>
  </p:cSld>
  <p:clrMapOvr>
    <a:masterClrMapping/>
  </p:clrMapOvr>
</p:sld>
</file>

<file path=ppt/slides/slide7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85" name="Shape 1985"/>
        <p:cNvGrpSpPr/>
        <p:nvPr/>
      </p:nvGrpSpPr>
      <p:grpSpPr>
        <a:xfrm>
          <a:off x="0" y="0"/>
          <a:ext cx="0" cy="0"/>
          <a:chOff x="0" y="0"/>
          <a:chExt cx="0" cy="0"/>
        </a:xfrm>
      </p:grpSpPr>
      <p:sp>
        <p:nvSpPr>
          <p:cNvPr id="1986" name="Google Shape;1986;p99"/>
          <p:cNvSpPr txBox="1"/>
          <p:nvPr>
            <p:ph type="title"/>
          </p:nvPr>
        </p:nvSpPr>
        <p:spPr>
          <a:xfrm>
            <a:off x="311700" y="216425"/>
            <a:ext cx="8520600" cy="5727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625852"/>
              </a:buClr>
              <a:buSzPts val="3200"/>
              <a:buFont typeface="Arial"/>
              <a:buNone/>
            </a:pPr>
            <a:r>
              <a:rPr lang="en-ZA"/>
              <a:t> Further resources</a:t>
            </a:r>
            <a:endParaRPr/>
          </a:p>
        </p:txBody>
      </p:sp>
      <p:sp>
        <p:nvSpPr>
          <p:cNvPr id="1987" name="Google Shape;1987;p99"/>
          <p:cNvSpPr txBox="1"/>
          <p:nvPr>
            <p:ph idx="4294967295" type="body"/>
          </p:nvPr>
        </p:nvSpPr>
        <p:spPr>
          <a:xfrm>
            <a:off x="609600" y="896334"/>
            <a:ext cx="8153400" cy="3579900"/>
          </a:xfrm>
          <a:prstGeom prst="rect">
            <a:avLst/>
          </a:prstGeom>
          <a:noFill/>
          <a:ln>
            <a:noFill/>
          </a:ln>
        </p:spPr>
        <p:txBody>
          <a:bodyPr anchorCtr="0" anchor="t" bIns="45700" lIns="91425" spcFirstLastPara="1" rIns="91425" wrap="square" tIns="45700">
            <a:normAutofit/>
          </a:bodyPr>
          <a:lstStyle/>
          <a:p>
            <a:pPr indent="0" lvl="0" marL="0" rtl="0" algn="l">
              <a:lnSpc>
                <a:spcPct val="115000"/>
              </a:lnSpc>
              <a:spcBef>
                <a:spcPts val="0"/>
              </a:spcBef>
              <a:spcAft>
                <a:spcPts val="1200"/>
              </a:spcAft>
              <a:buClr>
                <a:srgbClr val="7F7F7F"/>
              </a:buClr>
              <a:buSzPts val="2400"/>
              <a:buNone/>
            </a:pPr>
            <a:r>
              <a:rPr i="0" lang="en-ZA" sz="1800" u="none" strike="noStrike"/>
              <a:t>Several resources detail how to develop land area estimates for forest carbon monitoring: </a:t>
            </a:r>
            <a:endParaRPr sz="1800"/>
          </a:p>
        </p:txBody>
      </p:sp>
      <p:sp>
        <p:nvSpPr>
          <p:cNvPr id="1988" name="Google Shape;1988;p99">
            <a:hlinkClick r:id="rId3"/>
          </p:cNvPr>
          <p:cNvSpPr/>
          <p:nvPr/>
        </p:nvSpPr>
        <p:spPr>
          <a:xfrm>
            <a:off x="841007" y="1799562"/>
            <a:ext cx="7690500" cy="390300"/>
          </a:xfrm>
          <a:prstGeom prst="rect">
            <a:avLst/>
          </a:prstGeom>
          <a:solidFill>
            <a:schemeClr val="lt1"/>
          </a:solidFill>
          <a:ln cap="flat" cmpd="sng" w="12700">
            <a:solidFill>
              <a:srgbClr val="BFBFBF"/>
            </a:solidFill>
            <a:prstDash val="solid"/>
            <a:miter lim="800000"/>
            <a:headEnd len="sm" w="sm" type="none"/>
            <a:tailEnd len="sm" w="sm" type="none"/>
          </a:ln>
        </p:spPr>
        <p:txBody>
          <a:bodyPr anchorCtr="0" anchor="ctr" bIns="45700" lIns="91425" spcFirstLastPara="1" rIns="91425" wrap="square" tIns="45700">
            <a:noAutofit/>
          </a:bodyPr>
          <a:lstStyle/>
          <a:p>
            <a:pPr indent="0" lvl="1" marL="457200" marR="0" rtl="0" algn="l">
              <a:spcBef>
                <a:spcPts val="0"/>
              </a:spcBef>
              <a:spcAft>
                <a:spcPts val="0"/>
              </a:spcAft>
              <a:buNone/>
            </a:pPr>
            <a:r>
              <a:rPr i="0" lang="en-ZA" sz="1400" u="none" cap="none" strike="noStrike">
                <a:solidFill>
                  <a:schemeClr val="dk2"/>
                </a:solidFill>
                <a:latin typeface="Open Sans"/>
                <a:ea typeface="Open Sans"/>
                <a:cs typeface="Open Sans"/>
                <a:sym typeface="Open Sans"/>
              </a:rPr>
              <a:t>IPCC 2003 Good Practice Guidelines for Land Use, Land-Use Change and Forestry </a:t>
            </a:r>
            <a:endParaRPr>
              <a:solidFill>
                <a:schemeClr val="dk2"/>
              </a:solidFill>
              <a:latin typeface="Open Sans"/>
              <a:ea typeface="Open Sans"/>
              <a:cs typeface="Open Sans"/>
              <a:sym typeface="Open Sans"/>
            </a:endParaRPr>
          </a:p>
        </p:txBody>
      </p:sp>
      <p:sp>
        <p:nvSpPr>
          <p:cNvPr id="1989" name="Google Shape;1989;p99">
            <a:hlinkClick r:id="rId4"/>
          </p:cNvPr>
          <p:cNvSpPr/>
          <p:nvPr/>
        </p:nvSpPr>
        <p:spPr>
          <a:xfrm>
            <a:off x="841007" y="2330433"/>
            <a:ext cx="7690500" cy="390300"/>
          </a:xfrm>
          <a:prstGeom prst="rect">
            <a:avLst/>
          </a:prstGeom>
          <a:solidFill>
            <a:schemeClr val="lt1"/>
          </a:solidFill>
          <a:ln cap="flat" cmpd="sng" w="12700">
            <a:solidFill>
              <a:srgbClr val="BFBFBF"/>
            </a:solidFill>
            <a:prstDash val="solid"/>
            <a:miter lim="800000"/>
            <a:headEnd len="sm" w="sm" type="none"/>
            <a:tailEnd len="sm" w="sm" type="none"/>
          </a:ln>
        </p:spPr>
        <p:txBody>
          <a:bodyPr anchorCtr="0" anchor="ctr" bIns="45700" lIns="91425" spcFirstLastPara="1" rIns="91425" wrap="square" tIns="45700">
            <a:noAutofit/>
          </a:bodyPr>
          <a:lstStyle/>
          <a:p>
            <a:pPr indent="0" lvl="1" marL="457200" marR="0" rtl="0" algn="l">
              <a:spcBef>
                <a:spcPts val="0"/>
              </a:spcBef>
              <a:spcAft>
                <a:spcPts val="0"/>
              </a:spcAft>
              <a:buNone/>
            </a:pPr>
            <a:r>
              <a:rPr i="0" lang="en-ZA" sz="1400" u="none" cap="none" strike="noStrike">
                <a:solidFill>
                  <a:schemeClr val="dk2"/>
                </a:solidFill>
                <a:latin typeface="Open Sans"/>
                <a:ea typeface="Open Sans"/>
                <a:cs typeface="Open Sans"/>
                <a:sym typeface="Open Sans"/>
              </a:rPr>
              <a:t>IPCC 2006 GL for AFOLU, Volume 4 </a:t>
            </a:r>
            <a:endParaRPr>
              <a:solidFill>
                <a:schemeClr val="dk2"/>
              </a:solidFill>
              <a:latin typeface="Open Sans"/>
              <a:ea typeface="Open Sans"/>
              <a:cs typeface="Open Sans"/>
              <a:sym typeface="Open Sans"/>
            </a:endParaRPr>
          </a:p>
        </p:txBody>
      </p:sp>
      <p:sp>
        <p:nvSpPr>
          <p:cNvPr id="1990" name="Google Shape;1990;p99">
            <a:hlinkClick r:id="rId5"/>
          </p:cNvPr>
          <p:cNvSpPr/>
          <p:nvPr/>
        </p:nvSpPr>
        <p:spPr>
          <a:xfrm>
            <a:off x="841007" y="2857020"/>
            <a:ext cx="7690500" cy="390300"/>
          </a:xfrm>
          <a:prstGeom prst="rect">
            <a:avLst/>
          </a:prstGeom>
          <a:solidFill>
            <a:schemeClr val="lt1"/>
          </a:solidFill>
          <a:ln cap="flat" cmpd="sng" w="12700">
            <a:solidFill>
              <a:srgbClr val="BFBFBF"/>
            </a:solidFill>
            <a:prstDash val="solid"/>
            <a:miter lim="800000"/>
            <a:headEnd len="sm" w="sm" type="none"/>
            <a:tailEnd len="sm" w="sm" type="none"/>
          </a:ln>
        </p:spPr>
        <p:txBody>
          <a:bodyPr anchorCtr="0" anchor="ctr" bIns="45700" lIns="91425" spcFirstLastPara="1" rIns="91425" wrap="square" tIns="45700">
            <a:noAutofit/>
          </a:bodyPr>
          <a:lstStyle/>
          <a:p>
            <a:pPr indent="0" lvl="1" marL="457200" marR="0" rtl="0" algn="l">
              <a:spcBef>
                <a:spcPts val="0"/>
              </a:spcBef>
              <a:spcAft>
                <a:spcPts val="0"/>
              </a:spcAft>
              <a:buNone/>
            </a:pPr>
            <a:r>
              <a:rPr i="0" lang="en-ZA" sz="1400" u="none" cap="none" strike="noStrike">
                <a:solidFill>
                  <a:schemeClr val="dk2"/>
                </a:solidFill>
                <a:latin typeface="Open Sans"/>
                <a:ea typeface="Open Sans"/>
                <a:cs typeface="Open Sans"/>
                <a:sym typeface="Open Sans"/>
              </a:rPr>
              <a:t>Global Observation of Forest Cover and Land Dynamics (GOFC GOLD) Sourcebook</a:t>
            </a:r>
            <a:endParaRPr>
              <a:solidFill>
                <a:schemeClr val="dk2"/>
              </a:solidFill>
              <a:latin typeface="Open Sans"/>
              <a:ea typeface="Open Sans"/>
              <a:cs typeface="Open Sans"/>
              <a:sym typeface="Open Sans"/>
            </a:endParaRPr>
          </a:p>
        </p:txBody>
      </p:sp>
      <p:sp>
        <p:nvSpPr>
          <p:cNvPr id="1991" name="Google Shape;1991;p99">
            <a:hlinkClick r:id="rId6"/>
          </p:cNvPr>
          <p:cNvSpPr/>
          <p:nvPr/>
        </p:nvSpPr>
        <p:spPr>
          <a:xfrm>
            <a:off x="841007" y="3383607"/>
            <a:ext cx="7690500" cy="390300"/>
          </a:xfrm>
          <a:prstGeom prst="rect">
            <a:avLst/>
          </a:prstGeom>
          <a:solidFill>
            <a:schemeClr val="lt1"/>
          </a:solidFill>
          <a:ln cap="flat" cmpd="sng" w="12700">
            <a:solidFill>
              <a:srgbClr val="BFBFBF"/>
            </a:solidFill>
            <a:prstDash val="solid"/>
            <a:miter lim="800000"/>
            <a:headEnd len="sm" w="sm" type="none"/>
            <a:tailEnd len="sm" w="sm" type="none"/>
          </a:ln>
        </p:spPr>
        <p:txBody>
          <a:bodyPr anchorCtr="0" anchor="ctr" bIns="45700" lIns="91425" spcFirstLastPara="1" rIns="91425" wrap="square" tIns="45700">
            <a:noAutofit/>
          </a:bodyPr>
          <a:lstStyle/>
          <a:p>
            <a:pPr indent="0" lvl="1" marL="457200" marR="0" rtl="0" algn="l">
              <a:spcBef>
                <a:spcPts val="0"/>
              </a:spcBef>
              <a:spcAft>
                <a:spcPts val="0"/>
              </a:spcAft>
              <a:buNone/>
            </a:pPr>
            <a:r>
              <a:rPr i="0" lang="en-ZA" sz="1400" u="none" cap="none" strike="noStrike">
                <a:solidFill>
                  <a:schemeClr val="dk2"/>
                </a:solidFill>
                <a:latin typeface="Open Sans"/>
                <a:ea typeface="Open Sans"/>
                <a:cs typeface="Open Sans"/>
                <a:sym typeface="Open Sans"/>
              </a:rPr>
              <a:t>Winrock Standard Operating Procedures for Terrestrial Carbon Measurement, 2014</a:t>
            </a:r>
            <a:endParaRPr>
              <a:solidFill>
                <a:schemeClr val="dk2"/>
              </a:solidFill>
              <a:latin typeface="Open Sans"/>
              <a:ea typeface="Open Sans"/>
              <a:cs typeface="Open Sans"/>
              <a:sym typeface="Open Sans"/>
            </a:endParaRPr>
          </a:p>
        </p:txBody>
      </p:sp>
      <p:sp>
        <p:nvSpPr>
          <p:cNvPr id="1992" name="Google Shape;1992;p99">
            <a:hlinkClick r:id="rId7"/>
          </p:cNvPr>
          <p:cNvSpPr/>
          <p:nvPr/>
        </p:nvSpPr>
        <p:spPr>
          <a:xfrm>
            <a:off x="841007" y="3910194"/>
            <a:ext cx="7690500" cy="390300"/>
          </a:xfrm>
          <a:prstGeom prst="rect">
            <a:avLst/>
          </a:prstGeom>
          <a:solidFill>
            <a:schemeClr val="lt1"/>
          </a:solidFill>
          <a:ln cap="flat" cmpd="sng" w="12700">
            <a:solidFill>
              <a:srgbClr val="BFBFBF"/>
            </a:solidFill>
            <a:prstDash val="solid"/>
            <a:miter lim="800000"/>
            <a:headEnd len="sm" w="sm" type="none"/>
            <a:tailEnd len="sm" w="sm" type="none"/>
          </a:ln>
        </p:spPr>
        <p:txBody>
          <a:bodyPr anchorCtr="0" anchor="ctr" bIns="45700" lIns="91425" spcFirstLastPara="1" rIns="91425" wrap="square" tIns="45700">
            <a:noAutofit/>
          </a:bodyPr>
          <a:lstStyle/>
          <a:p>
            <a:pPr indent="0" lvl="1" marL="457200" marR="0" rtl="0" algn="l">
              <a:spcBef>
                <a:spcPts val="0"/>
              </a:spcBef>
              <a:spcAft>
                <a:spcPts val="0"/>
              </a:spcAft>
              <a:buNone/>
            </a:pPr>
            <a:r>
              <a:rPr i="0" lang="en-ZA" sz="1400" u="none" cap="none" strike="noStrike">
                <a:solidFill>
                  <a:schemeClr val="dk2"/>
                </a:solidFill>
                <a:latin typeface="Open Sans"/>
                <a:ea typeface="Open Sans"/>
                <a:cs typeface="Open Sans"/>
                <a:sym typeface="Open Sans"/>
              </a:rPr>
              <a:t>Global Forest Observation Initiative methods and guidance documentation</a:t>
            </a:r>
            <a:endParaRPr>
              <a:solidFill>
                <a:schemeClr val="dk2"/>
              </a:solidFill>
              <a:latin typeface="Open Sans"/>
              <a:ea typeface="Open Sans"/>
              <a:cs typeface="Open Sans"/>
              <a:sym typeface="Open Sans"/>
            </a:endParaRPr>
          </a:p>
        </p:txBody>
      </p:sp>
      <p:sp>
        <p:nvSpPr>
          <p:cNvPr id="1993" name="Google Shape;1993;p99"/>
          <p:cNvSpPr/>
          <p:nvPr>
            <p:ph idx="4294967295" type="body"/>
          </p:nvPr>
        </p:nvSpPr>
        <p:spPr>
          <a:xfrm>
            <a:off x="457200" y="4540673"/>
            <a:ext cx="994500" cy="390300"/>
          </a:xfrm>
          <a:prstGeom prst="leftArrow">
            <a:avLst>
              <a:gd fmla="val 50000" name="adj1"/>
              <a:gd fmla="val 71387" name="adj2"/>
            </a:avLst>
          </a:prstGeom>
          <a:solidFill>
            <a:srgbClr val="E7E7E7"/>
          </a:solidFill>
          <a:ln cap="flat" cmpd="sng" w="12700">
            <a:solidFill>
              <a:srgbClr val="BFBFBF"/>
            </a:solidFill>
            <a:prstDash val="solid"/>
            <a:miter lim="800000"/>
            <a:headEnd len="sm" w="sm" type="none"/>
            <a:tailEnd len="sm" w="sm" type="none"/>
          </a:ln>
        </p:spPr>
        <p:txBody>
          <a:bodyPr anchorCtr="0" anchor="ctr" bIns="45700" lIns="91425" spcFirstLastPara="1" rIns="91425" wrap="square" tIns="45700">
            <a:normAutofit fontScale="32500"/>
          </a:bodyPr>
          <a:lstStyle/>
          <a:p>
            <a:pPr indent="0" lvl="0" marL="0" rtl="0" algn="l">
              <a:lnSpc>
                <a:spcPct val="90000"/>
              </a:lnSpc>
              <a:spcBef>
                <a:spcPts val="0"/>
              </a:spcBef>
              <a:spcAft>
                <a:spcPts val="1200"/>
              </a:spcAft>
              <a:buClr>
                <a:srgbClr val="09294E"/>
              </a:buClr>
              <a:buSzPct val="38095"/>
              <a:buNone/>
            </a:pPr>
            <a:r>
              <a:rPr lang="en-ZA"/>
              <a:t>Previous slide</a:t>
            </a:r>
            <a:endParaRPr/>
          </a:p>
        </p:txBody>
      </p:sp>
      <p:sp>
        <p:nvSpPr>
          <p:cNvPr id="1994" name="Google Shape;1994;p99">
            <a:hlinkClick action="ppaction://hlinksldjump" r:id="rId8"/>
          </p:cNvPr>
          <p:cNvSpPr/>
          <p:nvPr/>
        </p:nvSpPr>
        <p:spPr>
          <a:xfrm>
            <a:off x="697300" y="4643736"/>
            <a:ext cx="762000" cy="1866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Open Sans"/>
              <a:ea typeface="Open Sans"/>
              <a:cs typeface="Open Sans"/>
              <a:sym typeface="Open Sans"/>
            </a:endParaRPr>
          </a:p>
        </p:txBody>
      </p:sp>
    </p:spTree>
  </p:cSld>
  <p:clrMapOvr>
    <a:masterClrMapping/>
  </p:clrMapOvr>
</p:sld>
</file>

<file path=ppt/slides/slide7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98" name="Shape 1998"/>
        <p:cNvGrpSpPr/>
        <p:nvPr/>
      </p:nvGrpSpPr>
      <p:grpSpPr>
        <a:xfrm>
          <a:off x="0" y="0"/>
          <a:ext cx="0" cy="0"/>
          <a:chOff x="0" y="0"/>
          <a:chExt cx="0" cy="0"/>
        </a:xfrm>
      </p:grpSpPr>
      <p:sp>
        <p:nvSpPr>
          <p:cNvPr id="1999" name="Google Shape;1999;p100"/>
          <p:cNvSpPr txBox="1"/>
          <p:nvPr>
            <p:ph type="title"/>
          </p:nvPr>
        </p:nvSpPr>
        <p:spPr>
          <a:xfrm>
            <a:off x="311700" y="216425"/>
            <a:ext cx="8520600" cy="5727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625852"/>
              </a:buClr>
              <a:buSzPts val="3200"/>
              <a:buFont typeface="Arial"/>
              <a:buNone/>
            </a:pPr>
            <a:r>
              <a:rPr lang="en-ZA"/>
              <a:t>Example of simple trend baseline approach</a:t>
            </a:r>
            <a:endParaRPr/>
          </a:p>
        </p:txBody>
      </p:sp>
      <p:graphicFrame>
        <p:nvGraphicFramePr>
          <p:cNvPr id="2000" name="Google Shape;2000;p100"/>
          <p:cNvGraphicFramePr/>
          <p:nvPr/>
        </p:nvGraphicFramePr>
        <p:xfrm>
          <a:off x="789271" y="888578"/>
          <a:ext cx="3000000" cy="3000000"/>
        </p:xfrm>
        <a:graphic>
          <a:graphicData uri="http://schemas.openxmlformats.org/drawingml/2006/table">
            <a:tbl>
              <a:tblPr bandRow="1" firstRow="1">
                <a:noFill/>
                <a:tableStyleId>{05563C9E-14C8-4585-B115-649891960A9E}</a:tableStyleId>
              </a:tblPr>
              <a:tblGrid>
                <a:gridCol w="3025450"/>
                <a:gridCol w="1675625"/>
                <a:gridCol w="1519975"/>
                <a:gridCol w="1752700"/>
              </a:tblGrid>
              <a:tr h="555200">
                <a:tc>
                  <a:txBody>
                    <a:bodyPr/>
                    <a:lstStyle/>
                    <a:p>
                      <a:pPr indent="0" lvl="0" marL="0" marR="0" rtl="0" algn="ctr">
                        <a:spcBef>
                          <a:spcPts val="0"/>
                        </a:spcBef>
                        <a:spcAft>
                          <a:spcPts val="0"/>
                        </a:spcAft>
                        <a:buNone/>
                      </a:pPr>
                      <a:r>
                        <a:rPr lang="en-ZA" sz="1100">
                          <a:latin typeface="Open Sans"/>
                          <a:ea typeface="Open Sans"/>
                          <a:cs typeface="Open Sans"/>
                          <a:sym typeface="Open Sans"/>
                        </a:rPr>
                        <a:t>Strata</a:t>
                      </a:r>
                      <a:endParaRPr sz="1100">
                        <a:latin typeface="Open Sans"/>
                        <a:ea typeface="Open Sans"/>
                        <a:cs typeface="Open Sans"/>
                        <a:sym typeface="Open Sans"/>
                      </a:endParaRPr>
                    </a:p>
                  </a:txBody>
                  <a:tcPr marT="34300" marB="34300" marR="91450" marL="91450" anchor="ctr"/>
                </a:tc>
                <a:tc>
                  <a:txBody>
                    <a:bodyPr/>
                    <a:lstStyle/>
                    <a:p>
                      <a:pPr indent="0" lvl="0" marL="0" marR="0" rtl="0" algn="ctr">
                        <a:spcBef>
                          <a:spcPts val="0"/>
                        </a:spcBef>
                        <a:spcAft>
                          <a:spcPts val="0"/>
                        </a:spcAft>
                        <a:buNone/>
                      </a:pPr>
                      <a:r>
                        <a:rPr lang="en-ZA" sz="1100">
                          <a:latin typeface="Open Sans"/>
                          <a:ea typeface="Open Sans"/>
                          <a:cs typeface="Open Sans"/>
                          <a:sym typeface="Open Sans"/>
                        </a:rPr>
                        <a:t>Area at time </a:t>
                      </a:r>
                      <a:r>
                        <a:rPr i="1" lang="en-ZA" sz="1100">
                          <a:latin typeface="Open Sans"/>
                          <a:ea typeface="Open Sans"/>
                          <a:cs typeface="Open Sans"/>
                          <a:sym typeface="Open Sans"/>
                        </a:rPr>
                        <a:t>T</a:t>
                      </a:r>
                      <a:r>
                        <a:rPr baseline="-25000" i="1" lang="en-ZA" sz="1100">
                          <a:latin typeface="Open Sans"/>
                          <a:ea typeface="Open Sans"/>
                          <a:cs typeface="Open Sans"/>
                          <a:sym typeface="Open Sans"/>
                        </a:rPr>
                        <a:t>(</a:t>
                      </a:r>
                      <a:r>
                        <a:rPr baseline="-25000" lang="en-ZA" sz="1100">
                          <a:latin typeface="Open Sans"/>
                          <a:ea typeface="Open Sans"/>
                          <a:cs typeface="Open Sans"/>
                          <a:sym typeface="Open Sans"/>
                        </a:rPr>
                        <a:t>0-20) </a:t>
                      </a:r>
                      <a:r>
                        <a:rPr lang="en-ZA" sz="1100">
                          <a:latin typeface="Open Sans"/>
                          <a:ea typeface="Open Sans"/>
                          <a:cs typeface="Open Sans"/>
                          <a:sym typeface="Open Sans"/>
                        </a:rPr>
                        <a:t>(million ha)</a:t>
                      </a:r>
                      <a:endParaRPr sz="1100">
                        <a:latin typeface="Open Sans"/>
                        <a:ea typeface="Open Sans"/>
                        <a:cs typeface="Open Sans"/>
                        <a:sym typeface="Open Sans"/>
                      </a:endParaRPr>
                    </a:p>
                  </a:txBody>
                  <a:tcPr marT="34300" marB="34300" marR="91450" marL="91450" anchor="ctr"/>
                </a:tc>
                <a:tc>
                  <a:txBody>
                    <a:bodyPr/>
                    <a:lstStyle/>
                    <a:p>
                      <a:pPr indent="0" lvl="0" marL="0" marR="0" rtl="0" algn="ctr">
                        <a:spcBef>
                          <a:spcPts val="0"/>
                        </a:spcBef>
                        <a:spcAft>
                          <a:spcPts val="0"/>
                        </a:spcAft>
                        <a:buNone/>
                      </a:pPr>
                      <a:r>
                        <a:rPr lang="en-ZA" sz="1100">
                          <a:latin typeface="Open Sans"/>
                          <a:ea typeface="Open Sans"/>
                          <a:cs typeface="Open Sans"/>
                          <a:sym typeface="Open Sans"/>
                        </a:rPr>
                        <a:t>Area at time </a:t>
                      </a:r>
                      <a:r>
                        <a:rPr i="1" lang="en-ZA" sz="1100">
                          <a:latin typeface="Open Sans"/>
                          <a:ea typeface="Open Sans"/>
                          <a:cs typeface="Open Sans"/>
                          <a:sym typeface="Open Sans"/>
                        </a:rPr>
                        <a:t>T</a:t>
                      </a:r>
                      <a:r>
                        <a:rPr baseline="-25000" lang="en-ZA" sz="1100">
                          <a:latin typeface="Open Sans"/>
                          <a:ea typeface="Open Sans"/>
                          <a:cs typeface="Open Sans"/>
                          <a:sym typeface="Open Sans"/>
                        </a:rPr>
                        <a:t>(0)</a:t>
                      </a:r>
                      <a:r>
                        <a:rPr lang="en-ZA" sz="1100">
                          <a:latin typeface="Open Sans"/>
                          <a:ea typeface="Open Sans"/>
                          <a:cs typeface="Open Sans"/>
                          <a:sym typeface="Open Sans"/>
                        </a:rPr>
                        <a:t> (million ha)</a:t>
                      </a:r>
                      <a:endParaRPr sz="1100">
                        <a:latin typeface="Open Sans"/>
                        <a:ea typeface="Open Sans"/>
                        <a:cs typeface="Open Sans"/>
                        <a:sym typeface="Open Sans"/>
                      </a:endParaRPr>
                    </a:p>
                  </a:txBody>
                  <a:tcPr marT="34300" marB="34300" marR="91450" marL="91450" anchor="ctr"/>
                </a:tc>
                <a:tc>
                  <a:txBody>
                    <a:bodyPr/>
                    <a:lstStyle/>
                    <a:p>
                      <a:pPr indent="0" lvl="0" marL="0" marR="0" rtl="0" algn="ctr">
                        <a:spcBef>
                          <a:spcPts val="0"/>
                        </a:spcBef>
                        <a:spcAft>
                          <a:spcPts val="0"/>
                        </a:spcAft>
                        <a:buNone/>
                      </a:pPr>
                      <a:r>
                        <a:rPr lang="en-ZA" sz="1100">
                          <a:latin typeface="Open Sans"/>
                          <a:ea typeface="Open Sans"/>
                          <a:cs typeface="Open Sans"/>
                          <a:sym typeface="Open Sans"/>
                        </a:rPr>
                        <a:t>Average annual change over 20 yrs (million ha/yr)</a:t>
                      </a:r>
                      <a:endParaRPr sz="1100">
                        <a:latin typeface="Open Sans"/>
                        <a:ea typeface="Open Sans"/>
                        <a:cs typeface="Open Sans"/>
                        <a:sym typeface="Open Sans"/>
                      </a:endParaRPr>
                    </a:p>
                  </a:txBody>
                  <a:tcPr marT="34300" marB="34300" marR="91450" marL="91450" anchor="ctr"/>
                </a:tc>
              </a:tr>
              <a:tr h="261125">
                <a:tc>
                  <a:txBody>
                    <a:bodyPr/>
                    <a:lstStyle/>
                    <a:p>
                      <a:pPr indent="0" lvl="0" marL="0" marR="0" rtl="0" algn="l">
                        <a:spcBef>
                          <a:spcPts val="0"/>
                        </a:spcBef>
                        <a:spcAft>
                          <a:spcPts val="0"/>
                        </a:spcAft>
                        <a:buNone/>
                      </a:pPr>
                      <a:r>
                        <a:rPr lang="en-ZA" sz="1100">
                          <a:solidFill>
                            <a:schemeClr val="dk2"/>
                          </a:solidFill>
                          <a:latin typeface="Open Sans"/>
                          <a:ea typeface="Open Sans"/>
                          <a:cs typeface="Open Sans"/>
                          <a:sym typeface="Open Sans"/>
                        </a:rPr>
                        <a:t>Grassland (moderately degraded)</a:t>
                      </a:r>
                      <a:endParaRPr sz="1100">
                        <a:solidFill>
                          <a:schemeClr val="dk2"/>
                        </a:solidFill>
                        <a:latin typeface="Open Sans"/>
                        <a:ea typeface="Open Sans"/>
                        <a:cs typeface="Open Sans"/>
                        <a:sym typeface="Open Sans"/>
                      </a:endParaRPr>
                    </a:p>
                  </a:txBody>
                  <a:tcPr marT="34300" marB="34300" marR="91450" marL="91450">
                    <a:solidFill>
                      <a:schemeClr val="accent4"/>
                    </a:solidFill>
                  </a:tcPr>
                </a:tc>
                <a:tc>
                  <a:txBody>
                    <a:bodyPr/>
                    <a:lstStyle/>
                    <a:p>
                      <a:pPr indent="0" lvl="0" marL="0" marR="0" rtl="0" algn="ctr">
                        <a:spcBef>
                          <a:spcPts val="0"/>
                        </a:spcBef>
                        <a:spcAft>
                          <a:spcPts val="0"/>
                        </a:spcAft>
                        <a:buNone/>
                      </a:pPr>
                      <a:r>
                        <a:rPr lang="en-ZA" sz="1100">
                          <a:solidFill>
                            <a:schemeClr val="dk2"/>
                          </a:solidFill>
                          <a:latin typeface="Open Sans"/>
                          <a:ea typeface="Open Sans"/>
                          <a:cs typeface="Open Sans"/>
                          <a:sym typeface="Open Sans"/>
                        </a:rPr>
                        <a:t>10</a:t>
                      </a:r>
                      <a:endParaRPr sz="1100">
                        <a:solidFill>
                          <a:schemeClr val="dk2"/>
                        </a:solidFill>
                        <a:latin typeface="Open Sans"/>
                        <a:ea typeface="Open Sans"/>
                        <a:cs typeface="Open Sans"/>
                        <a:sym typeface="Open Sans"/>
                      </a:endParaRPr>
                    </a:p>
                  </a:txBody>
                  <a:tcPr marT="34300" marB="34300" marR="91450" marL="91450">
                    <a:solidFill>
                      <a:schemeClr val="accent4"/>
                    </a:solidFill>
                  </a:tcPr>
                </a:tc>
                <a:tc>
                  <a:txBody>
                    <a:bodyPr/>
                    <a:lstStyle/>
                    <a:p>
                      <a:pPr indent="0" lvl="0" marL="0" marR="0" rtl="0" algn="ctr">
                        <a:spcBef>
                          <a:spcPts val="0"/>
                        </a:spcBef>
                        <a:spcAft>
                          <a:spcPts val="0"/>
                        </a:spcAft>
                        <a:buNone/>
                      </a:pPr>
                      <a:r>
                        <a:rPr lang="en-ZA" sz="1100">
                          <a:solidFill>
                            <a:schemeClr val="dk2"/>
                          </a:solidFill>
                          <a:latin typeface="Open Sans"/>
                          <a:ea typeface="Open Sans"/>
                          <a:cs typeface="Open Sans"/>
                          <a:sym typeface="Open Sans"/>
                        </a:rPr>
                        <a:t>7</a:t>
                      </a:r>
                      <a:endParaRPr sz="1100">
                        <a:solidFill>
                          <a:schemeClr val="dk2"/>
                        </a:solidFill>
                        <a:latin typeface="Open Sans"/>
                        <a:ea typeface="Open Sans"/>
                        <a:cs typeface="Open Sans"/>
                        <a:sym typeface="Open Sans"/>
                      </a:endParaRPr>
                    </a:p>
                  </a:txBody>
                  <a:tcPr marT="34300" marB="34300" marR="91450" marL="91450">
                    <a:solidFill>
                      <a:schemeClr val="accent4"/>
                    </a:solidFill>
                  </a:tcPr>
                </a:tc>
                <a:tc>
                  <a:txBody>
                    <a:bodyPr/>
                    <a:lstStyle/>
                    <a:p>
                      <a:pPr indent="0" lvl="0" marL="0" marR="0" rtl="0" algn="ctr">
                        <a:spcBef>
                          <a:spcPts val="0"/>
                        </a:spcBef>
                        <a:spcAft>
                          <a:spcPts val="0"/>
                        </a:spcAft>
                        <a:buNone/>
                      </a:pPr>
                      <a:r>
                        <a:rPr lang="en-ZA" sz="1100">
                          <a:solidFill>
                            <a:schemeClr val="dk2"/>
                          </a:solidFill>
                          <a:latin typeface="Open Sans"/>
                          <a:ea typeface="Open Sans"/>
                          <a:cs typeface="Open Sans"/>
                          <a:sym typeface="Open Sans"/>
                        </a:rPr>
                        <a:t>-0.15</a:t>
                      </a:r>
                      <a:endParaRPr sz="1100">
                        <a:solidFill>
                          <a:schemeClr val="dk2"/>
                        </a:solidFill>
                        <a:latin typeface="Open Sans"/>
                        <a:ea typeface="Open Sans"/>
                        <a:cs typeface="Open Sans"/>
                        <a:sym typeface="Open Sans"/>
                      </a:endParaRPr>
                    </a:p>
                  </a:txBody>
                  <a:tcPr marT="34300" marB="34300" marR="91450" marL="91450">
                    <a:solidFill>
                      <a:schemeClr val="accent4"/>
                    </a:solidFill>
                  </a:tcPr>
                </a:tc>
              </a:tr>
              <a:tr h="236775">
                <a:tc>
                  <a:txBody>
                    <a:bodyPr/>
                    <a:lstStyle/>
                    <a:p>
                      <a:pPr indent="0" lvl="0" marL="0" marR="0" rtl="0" algn="l">
                        <a:spcBef>
                          <a:spcPts val="0"/>
                        </a:spcBef>
                        <a:spcAft>
                          <a:spcPts val="0"/>
                        </a:spcAft>
                        <a:buNone/>
                      </a:pPr>
                      <a:r>
                        <a:rPr lang="en-ZA" sz="1100">
                          <a:solidFill>
                            <a:schemeClr val="dk2"/>
                          </a:solidFill>
                          <a:latin typeface="Open Sans"/>
                          <a:ea typeface="Open Sans"/>
                          <a:cs typeface="Open Sans"/>
                          <a:sym typeface="Open Sans"/>
                        </a:rPr>
                        <a:t>Grassland (improved)</a:t>
                      </a:r>
                      <a:endParaRPr sz="1100">
                        <a:solidFill>
                          <a:schemeClr val="dk2"/>
                        </a:solidFill>
                        <a:latin typeface="Open Sans"/>
                        <a:ea typeface="Open Sans"/>
                        <a:cs typeface="Open Sans"/>
                        <a:sym typeface="Open Sans"/>
                      </a:endParaRPr>
                    </a:p>
                  </a:txBody>
                  <a:tcPr marT="34300" marB="34300" marR="91450" marL="91450">
                    <a:solidFill>
                      <a:schemeClr val="lt1"/>
                    </a:solidFill>
                  </a:tcPr>
                </a:tc>
                <a:tc>
                  <a:txBody>
                    <a:bodyPr/>
                    <a:lstStyle/>
                    <a:p>
                      <a:pPr indent="0" lvl="0" marL="0" marR="0" rtl="0" algn="ctr">
                        <a:spcBef>
                          <a:spcPts val="0"/>
                        </a:spcBef>
                        <a:spcAft>
                          <a:spcPts val="0"/>
                        </a:spcAft>
                        <a:buNone/>
                      </a:pPr>
                      <a:r>
                        <a:rPr lang="en-ZA" sz="1100">
                          <a:solidFill>
                            <a:schemeClr val="dk2"/>
                          </a:solidFill>
                          <a:latin typeface="Open Sans"/>
                          <a:ea typeface="Open Sans"/>
                          <a:cs typeface="Open Sans"/>
                          <a:sym typeface="Open Sans"/>
                        </a:rPr>
                        <a:t>2</a:t>
                      </a:r>
                      <a:endParaRPr sz="1100">
                        <a:solidFill>
                          <a:schemeClr val="dk2"/>
                        </a:solidFill>
                        <a:latin typeface="Open Sans"/>
                        <a:ea typeface="Open Sans"/>
                        <a:cs typeface="Open Sans"/>
                        <a:sym typeface="Open Sans"/>
                      </a:endParaRPr>
                    </a:p>
                  </a:txBody>
                  <a:tcPr marT="34300" marB="34300" marR="91450" marL="91450">
                    <a:solidFill>
                      <a:schemeClr val="lt1"/>
                    </a:solidFill>
                  </a:tcPr>
                </a:tc>
                <a:tc>
                  <a:txBody>
                    <a:bodyPr/>
                    <a:lstStyle/>
                    <a:p>
                      <a:pPr indent="0" lvl="0" marL="0" marR="0" rtl="0" algn="ctr">
                        <a:spcBef>
                          <a:spcPts val="0"/>
                        </a:spcBef>
                        <a:spcAft>
                          <a:spcPts val="0"/>
                        </a:spcAft>
                        <a:buNone/>
                      </a:pPr>
                      <a:r>
                        <a:rPr lang="en-ZA" sz="1100">
                          <a:solidFill>
                            <a:schemeClr val="dk2"/>
                          </a:solidFill>
                          <a:latin typeface="Open Sans"/>
                          <a:ea typeface="Open Sans"/>
                          <a:cs typeface="Open Sans"/>
                          <a:sym typeface="Open Sans"/>
                        </a:rPr>
                        <a:t>5</a:t>
                      </a:r>
                      <a:endParaRPr sz="1100">
                        <a:solidFill>
                          <a:schemeClr val="dk2"/>
                        </a:solidFill>
                        <a:latin typeface="Open Sans"/>
                        <a:ea typeface="Open Sans"/>
                        <a:cs typeface="Open Sans"/>
                        <a:sym typeface="Open Sans"/>
                      </a:endParaRPr>
                    </a:p>
                  </a:txBody>
                  <a:tcPr marT="34300" marB="34300" marR="91450" marL="91450">
                    <a:solidFill>
                      <a:schemeClr val="lt1"/>
                    </a:solidFill>
                  </a:tcPr>
                </a:tc>
                <a:tc>
                  <a:txBody>
                    <a:bodyPr/>
                    <a:lstStyle/>
                    <a:p>
                      <a:pPr indent="0" lvl="0" marL="0" marR="0" rtl="0" algn="ctr">
                        <a:spcBef>
                          <a:spcPts val="0"/>
                        </a:spcBef>
                        <a:spcAft>
                          <a:spcPts val="0"/>
                        </a:spcAft>
                        <a:buNone/>
                      </a:pPr>
                      <a:r>
                        <a:rPr lang="en-ZA" sz="1100">
                          <a:solidFill>
                            <a:schemeClr val="dk2"/>
                          </a:solidFill>
                          <a:latin typeface="Open Sans"/>
                          <a:ea typeface="Open Sans"/>
                          <a:cs typeface="Open Sans"/>
                          <a:sym typeface="Open Sans"/>
                        </a:rPr>
                        <a:t>0.15</a:t>
                      </a:r>
                      <a:endParaRPr sz="1100">
                        <a:solidFill>
                          <a:schemeClr val="dk2"/>
                        </a:solidFill>
                        <a:latin typeface="Open Sans"/>
                        <a:ea typeface="Open Sans"/>
                        <a:cs typeface="Open Sans"/>
                        <a:sym typeface="Open Sans"/>
                      </a:endParaRPr>
                    </a:p>
                  </a:txBody>
                  <a:tcPr marT="34300" marB="34300" marR="91450" marL="91450">
                    <a:solidFill>
                      <a:schemeClr val="lt1"/>
                    </a:solidFill>
                  </a:tcPr>
                </a:tc>
              </a:tr>
              <a:tr h="236775">
                <a:tc>
                  <a:txBody>
                    <a:bodyPr/>
                    <a:lstStyle/>
                    <a:p>
                      <a:pPr indent="0" lvl="0" marL="0" marR="0" rtl="0" algn="l">
                        <a:spcBef>
                          <a:spcPts val="0"/>
                        </a:spcBef>
                        <a:spcAft>
                          <a:spcPts val="0"/>
                        </a:spcAft>
                        <a:buNone/>
                      </a:pPr>
                      <a:r>
                        <a:rPr lang="en-ZA" sz="1100">
                          <a:solidFill>
                            <a:schemeClr val="dk2"/>
                          </a:solidFill>
                          <a:latin typeface="Open Sans"/>
                          <a:ea typeface="Open Sans"/>
                          <a:cs typeface="Open Sans"/>
                          <a:sym typeface="Open Sans"/>
                        </a:rPr>
                        <a:t>Cropland (intensive till)</a:t>
                      </a:r>
                      <a:endParaRPr sz="1100">
                        <a:solidFill>
                          <a:schemeClr val="dk2"/>
                        </a:solidFill>
                        <a:latin typeface="Open Sans"/>
                        <a:ea typeface="Open Sans"/>
                        <a:cs typeface="Open Sans"/>
                        <a:sym typeface="Open Sans"/>
                      </a:endParaRPr>
                    </a:p>
                  </a:txBody>
                  <a:tcPr marT="34300" marB="34300" marR="91450" marL="91450">
                    <a:solidFill>
                      <a:schemeClr val="accent4"/>
                    </a:solidFill>
                  </a:tcPr>
                </a:tc>
                <a:tc>
                  <a:txBody>
                    <a:bodyPr/>
                    <a:lstStyle/>
                    <a:p>
                      <a:pPr indent="0" lvl="0" marL="0" marR="0" rtl="0" algn="ctr">
                        <a:spcBef>
                          <a:spcPts val="0"/>
                        </a:spcBef>
                        <a:spcAft>
                          <a:spcPts val="0"/>
                        </a:spcAft>
                        <a:buNone/>
                      </a:pPr>
                      <a:r>
                        <a:rPr lang="en-ZA" sz="1100">
                          <a:solidFill>
                            <a:schemeClr val="dk2"/>
                          </a:solidFill>
                          <a:latin typeface="Open Sans"/>
                          <a:ea typeface="Open Sans"/>
                          <a:cs typeface="Open Sans"/>
                          <a:sym typeface="Open Sans"/>
                        </a:rPr>
                        <a:t>5</a:t>
                      </a:r>
                      <a:endParaRPr sz="1100">
                        <a:solidFill>
                          <a:schemeClr val="dk2"/>
                        </a:solidFill>
                        <a:latin typeface="Open Sans"/>
                        <a:ea typeface="Open Sans"/>
                        <a:cs typeface="Open Sans"/>
                        <a:sym typeface="Open Sans"/>
                      </a:endParaRPr>
                    </a:p>
                  </a:txBody>
                  <a:tcPr marT="34300" marB="34300" marR="91450" marL="91450">
                    <a:solidFill>
                      <a:schemeClr val="accent4"/>
                    </a:solidFill>
                  </a:tcPr>
                </a:tc>
                <a:tc>
                  <a:txBody>
                    <a:bodyPr/>
                    <a:lstStyle/>
                    <a:p>
                      <a:pPr indent="0" lvl="0" marL="0" marR="0" rtl="0" algn="ctr">
                        <a:spcBef>
                          <a:spcPts val="0"/>
                        </a:spcBef>
                        <a:spcAft>
                          <a:spcPts val="0"/>
                        </a:spcAft>
                        <a:buNone/>
                      </a:pPr>
                      <a:r>
                        <a:rPr lang="en-ZA" sz="1100">
                          <a:solidFill>
                            <a:schemeClr val="dk2"/>
                          </a:solidFill>
                          <a:latin typeface="Open Sans"/>
                          <a:ea typeface="Open Sans"/>
                          <a:cs typeface="Open Sans"/>
                          <a:sym typeface="Open Sans"/>
                        </a:rPr>
                        <a:t>10</a:t>
                      </a:r>
                      <a:endParaRPr sz="1100">
                        <a:solidFill>
                          <a:schemeClr val="dk2"/>
                        </a:solidFill>
                        <a:latin typeface="Open Sans"/>
                        <a:ea typeface="Open Sans"/>
                        <a:cs typeface="Open Sans"/>
                        <a:sym typeface="Open Sans"/>
                      </a:endParaRPr>
                    </a:p>
                  </a:txBody>
                  <a:tcPr marT="34300" marB="34300" marR="91450" marL="91450">
                    <a:solidFill>
                      <a:schemeClr val="accent4"/>
                    </a:solidFill>
                  </a:tcPr>
                </a:tc>
                <a:tc>
                  <a:txBody>
                    <a:bodyPr/>
                    <a:lstStyle/>
                    <a:p>
                      <a:pPr indent="0" lvl="0" marL="0" marR="0" rtl="0" algn="ctr">
                        <a:spcBef>
                          <a:spcPts val="0"/>
                        </a:spcBef>
                        <a:spcAft>
                          <a:spcPts val="0"/>
                        </a:spcAft>
                        <a:buNone/>
                      </a:pPr>
                      <a:r>
                        <a:rPr lang="en-ZA" sz="1100">
                          <a:solidFill>
                            <a:schemeClr val="dk2"/>
                          </a:solidFill>
                          <a:latin typeface="Open Sans"/>
                          <a:ea typeface="Open Sans"/>
                          <a:cs typeface="Open Sans"/>
                          <a:sym typeface="Open Sans"/>
                        </a:rPr>
                        <a:t>0.25</a:t>
                      </a:r>
                      <a:endParaRPr sz="1100">
                        <a:solidFill>
                          <a:schemeClr val="dk2"/>
                        </a:solidFill>
                        <a:latin typeface="Open Sans"/>
                        <a:ea typeface="Open Sans"/>
                        <a:cs typeface="Open Sans"/>
                        <a:sym typeface="Open Sans"/>
                      </a:endParaRPr>
                    </a:p>
                  </a:txBody>
                  <a:tcPr marT="34300" marB="34300" marR="91450" marL="91450">
                    <a:solidFill>
                      <a:schemeClr val="accent4"/>
                    </a:solidFill>
                  </a:tcPr>
                </a:tc>
              </a:tr>
              <a:tr h="236775">
                <a:tc>
                  <a:txBody>
                    <a:bodyPr/>
                    <a:lstStyle/>
                    <a:p>
                      <a:pPr indent="0" lvl="0" marL="0" marR="0" rtl="0" algn="l">
                        <a:spcBef>
                          <a:spcPts val="0"/>
                        </a:spcBef>
                        <a:spcAft>
                          <a:spcPts val="0"/>
                        </a:spcAft>
                        <a:buNone/>
                      </a:pPr>
                      <a:r>
                        <a:rPr lang="en-ZA" sz="1100">
                          <a:solidFill>
                            <a:schemeClr val="dk2"/>
                          </a:solidFill>
                          <a:latin typeface="Open Sans"/>
                          <a:ea typeface="Open Sans"/>
                          <a:cs typeface="Open Sans"/>
                          <a:sym typeface="Open Sans"/>
                        </a:rPr>
                        <a:t>Forest</a:t>
                      </a:r>
                      <a:endParaRPr sz="1100">
                        <a:solidFill>
                          <a:schemeClr val="dk2"/>
                        </a:solidFill>
                        <a:latin typeface="Open Sans"/>
                        <a:ea typeface="Open Sans"/>
                        <a:cs typeface="Open Sans"/>
                        <a:sym typeface="Open Sans"/>
                      </a:endParaRPr>
                    </a:p>
                  </a:txBody>
                  <a:tcPr marT="34300" marB="34300" marR="91450" marL="91450">
                    <a:solidFill>
                      <a:schemeClr val="lt1"/>
                    </a:solidFill>
                  </a:tcPr>
                </a:tc>
                <a:tc>
                  <a:txBody>
                    <a:bodyPr/>
                    <a:lstStyle/>
                    <a:p>
                      <a:pPr indent="0" lvl="0" marL="0" marR="0" rtl="0" algn="ctr">
                        <a:spcBef>
                          <a:spcPts val="0"/>
                        </a:spcBef>
                        <a:spcAft>
                          <a:spcPts val="0"/>
                        </a:spcAft>
                        <a:buNone/>
                      </a:pPr>
                      <a:r>
                        <a:rPr lang="en-ZA" sz="1100">
                          <a:solidFill>
                            <a:schemeClr val="dk2"/>
                          </a:solidFill>
                          <a:latin typeface="Open Sans"/>
                          <a:ea typeface="Open Sans"/>
                          <a:cs typeface="Open Sans"/>
                          <a:sym typeface="Open Sans"/>
                        </a:rPr>
                        <a:t>20</a:t>
                      </a:r>
                      <a:endParaRPr sz="1100">
                        <a:solidFill>
                          <a:schemeClr val="dk2"/>
                        </a:solidFill>
                        <a:latin typeface="Open Sans"/>
                        <a:ea typeface="Open Sans"/>
                        <a:cs typeface="Open Sans"/>
                        <a:sym typeface="Open Sans"/>
                      </a:endParaRPr>
                    </a:p>
                  </a:txBody>
                  <a:tcPr marT="34300" marB="34300" marR="91450" marL="91450">
                    <a:solidFill>
                      <a:schemeClr val="lt1"/>
                    </a:solidFill>
                  </a:tcPr>
                </a:tc>
                <a:tc>
                  <a:txBody>
                    <a:bodyPr/>
                    <a:lstStyle/>
                    <a:p>
                      <a:pPr indent="0" lvl="0" marL="0" marR="0" rtl="0" algn="ctr">
                        <a:spcBef>
                          <a:spcPts val="0"/>
                        </a:spcBef>
                        <a:spcAft>
                          <a:spcPts val="0"/>
                        </a:spcAft>
                        <a:buNone/>
                      </a:pPr>
                      <a:r>
                        <a:rPr lang="en-ZA" sz="1100">
                          <a:solidFill>
                            <a:schemeClr val="dk2"/>
                          </a:solidFill>
                          <a:latin typeface="Open Sans"/>
                          <a:ea typeface="Open Sans"/>
                          <a:cs typeface="Open Sans"/>
                          <a:sym typeface="Open Sans"/>
                        </a:rPr>
                        <a:t>15</a:t>
                      </a:r>
                      <a:endParaRPr sz="1100">
                        <a:solidFill>
                          <a:schemeClr val="dk2"/>
                        </a:solidFill>
                        <a:latin typeface="Open Sans"/>
                        <a:ea typeface="Open Sans"/>
                        <a:cs typeface="Open Sans"/>
                        <a:sym typeface="Open Sans"/>
                      </a:endParaRPr>
                    </a:p>
                  </a:txBody>
                  <a:tcPr marT="34300" marB="34300" marR="91450" marL="91450">
                    <a:solidFill>
                      <a:schemeClr val="lt1"/>
                    </a:solidFill>
                  </a:tcPr>
                </a:tc>
                <a:tc>
                  <a:txBody>
                    <a:bodyPr/>
                    <a:lstStyle/>
                    <a:p>
                      <a:pPr indent="0" lvl="0" marL="0" marR="0" rtl="0" algn="ctr">
                        <a:spcBef>
                          <a:spcPts val="0"/>
                        </a:spcBef>
                        <a:spcAft>
                          <a:spcPts val="0"/>
                        </a:spcAft>
                        <a:buNone/>
                      </a:pPr>
                      <a:r>
                        <a:rPr lang="en-ZA" sz="1100">
                          <a:solidFill>
                            <a:schemeClr val="dk2"/>
                          </a:solidFill>
                          <a:latin typeface="Open Sans"/>
                          <a:ea typeface="Open Sans"/>
                          <a:cs typeface="Open Sans"/>
                          <a:sym typeface="Open Sans"/>
                        </a:rPr>
                        <a:t>-0.25</a:t>
                      </a:r>
                      <a:endParaRPr sz="1100">
                        <a:solidFill>
                          <a:schemeClr val="dk2"/>
                        </a:solidFill>
                        <a:latin typeface="Open Sans"/>
                        <a:ea typeface="Open Sans"/>
                        <a:cs typeface="Open Sans"/>
                        <a:sym typeface="Open Sans"/>
                      </a:endParaRPr>
                    </a:p>
                  </a:txBody>
                  <a:tcPr marT="34300" marB="34300" marR="91450" marL="91450">
                    <a:solidFill>
                      <a:schemeClr val="lt1"/>
                    </a:solidFill>
                  </a:tcPr>
                </a:tc>
              </a:tr>
              <a:tr h="236775">
                <a:tc>
                  <a:txBody>
                    <a:bodyPr/>
                    <a:lstStyle/>
                    <a:p>
                      <a:pPr indent="0" lvl="0" marL="0" marR="0" rtl="0" algn="l">
                        <a:spcBef>
                          <a:spcPts val="0"/>
                        </a:spcBef>
                        <a:spcAft>
                          <a:spcPts val="0"/>
                        </a:spcAft>
                        <a:buNone/>
                      </a:pPr>
                      <a:r>
                        <a:rPr b="1" lang="en-ZA" sz="1100">
                          <a:solidFill>
                            <a:schemeClr val="dk2"/>
                          </a:solidFill>
                          <a:latin typeface="Open Sans"/>
                          <a:ea typeface="Open Sans"/>
                          <a:cs typeface="Open Sans"/>
                          <a:sym typeface="Open Sans"/>
                        </a:rPr>
                        <a:t>Total</a:t>
                      </a:r>
                      <a:endParaRPr sz="1100">
                        <a:solidFill>
                          <a:schemeClr val="dk2"/>
                        </a:solidFill>
                        <a:latin typeface="Open Sans"/>
                        <a:ea typeface="Open Sans"/>
                        <a:cs typeface="Open Sans"/>
                        <a:sym typeface="Open Sans"/>
                      </a:endParaRPr>
                    </a:p>
                  </a:txBody>
                  <a:tcPr marT="34300" marB="34300" marR="91450" marL="91450">
                    <a:solidFill>
                      <a:schemeClr val="accent4"/>
                    </a:solidFill>
                  </a:tcPr>
                </a:tc>
                <a:tc>
                  <a:txBody>
                    <a:bodyPr/>
                    <a:lstStyle/>
                    <a:p>
                      <a:pPr indent="0" lvl="0" marL="0" marR="0" rtl="0" algn="ctr">
                        <a:spcBef>
                          <a:spcPts val="0"/>
                        </a:spcBef>
                        <a:spcAft>
                          <a:spcPts val="0"/>
                        </a:spcAft>
                        <a:buNone/>
                      </a:pPr>
                      <a:r>
                        <a:rPr b="1" lang="en-ZA" sz="1100">
                          <a:solidFill>
                            <a:schemeClr val="dk2"/>
                          </a:solidFill>
                          <a:latin typeface="Open Sans"/>
                          <a:ea typeface="Open Sans"/>
                          <a:cs typeface="Open Sans"/>
                          <a:sym typeface="Open Sans"/>
                        </a:rPr>
                        <a:t>37</a:t>
                      </a:r>
                      <a:endParaRPr sz="1100">
                        <a:solidFill>
                          <a:schemeClr val="dk2"/>
                        </a:solidFill>
                        <a:latin typeface="Open Sans"/>
                        <a:ea typeface="Open Sans"/>
                        <a:cs typeface="Open Sans"/>
                        <a:sym typeface="Open Sans"/>
                      </a:endParaRPr>
                    </a:p>
                  </a:txBody>
                  <a:tcPr marT="34300" marB="34300" marR="91450" marL="91450">
                    <a:solidFill>
                      <a:schemeClr val="accent4"/>
                    </a:solidFill>
                  </a:tcPr>
                </a:tc>
                <a:tc>
                  <a:txBody>
                    <a:bodyPr/>
                    <a:lstStyle/>
                    <a:p>
                      <a:pPr indent="0" lvl="0" marL="0" marR="0" rtl="0" algn="ctr">
                        <a:spcBef>
                          <a:spcPts val="0"/>
                        </a:spcBef>
                        <a:spcAft>
                          <a:spcPts val="0"/>
                        </a:spcAft>
                        <a:buNone/>
                      </a:pPr>
                      <a:r>
                        <a:rPr b="1" lang="en-ZA" sz="1100">
                          <a:solidFill>
                            <a:schemeClr val="dk2"/>
                          </a:solidFill>
                          <a:latin typeface="Open Sans"/>
                          <a:ea typeface="Open Sans"/>
                          <a:cs typeface="Open Sans"/>
                          <a:sym typeface="Open Sans"/>
                        </a:rPr>
                        <a:t>37</a:t>
                      </a:r>
                      <a:endParaRPr sz="1100">
                        <a:solidFill>
                          <a:schemeClr val="dk2"/>
                        </a:solidFill>
                        <a:latin typeface="Open Sans"/>
                        <a:ea typeface="Open Sans"/>
                        <a:cs typeface="Open Sans"/>
                        <a:sym typeface="Open Sans"/>
                      </a:endParaRPr>
                    </a:p>
                  </a:txBody>
                  <a:tcPr marT="34300" marB="34300" marR="91450" marL="91450">
                    <a:solidFill>
                      <a:schemeClr val="accent4"/>
                    </a:solidFill>
                  </a:tcPr>
                </a:tc>
                <a:tc>
                  <a:txBody>
                    <a:bodyPr/>
                    <a:lstStyle/>
                    <a:p>
                      <a:pPr indent="0" lvl="0" marL="0" marR="0" rtl="0" algn="ctr">
                        <a:spcBef>
                          <a:spcPts val="0"/>
                        </a:spcBef>
                        <a:spcAft>
                          <a:spcPts val="0"/>
                        </a:spcAft>
                        <a:buNone/>
                      </a:pPr>
                      <a:r>
                        <a:rPr b="1" lang="en-ZA" sz="1100">
                          <a:solidFill>
                            <a:schemeClr val="dk2"/>
                          </a:solidFill>
                          <a:latin typeface="Open Sans"/>
                          <a:ea typeface="Open Sans"/>
                          <a:cs typeface="Open Sans"/>
                          <a:sym typeface="Open Sans"/>
                        </a:rPr>
                        <a:t>0</a:t>
                      </a:r>
                      <a:endParaRPr sz="1100">
                        <a:solidFill>
                          <a:schemeClr val="dk2"/>
                        </a:solidFill>
                        <a:latin typeface="Open Sans"/>
                        <a:ea typeface="Open Sans"/>
                        <a:cs typeface="Open Sans"/>
                        <a:sym typeface="Open Sans"/>
                      </a:endParaRPr>
                    </a:p>
                  </a:txBody>
                  <a:tcPr marT="34300" marB="34300" marR="91450" marL="91450">
                    <a:solidFill>
                      <a:schemeClr val="accent4"/>
                    </a:solidFill>
                  </a:tcPr>
                </a:tc>
              </a:tr>
            </a:tbl>
          </a:graphicData>
        </a:graphic>
      </p:graphicFrame>
      <p:graphicFrame>
        <p:nvGraphicFramePr>
          <p:cNvPr id="2001" name="Google Shape;2001;p100"/>
          <p:cNvGraphicFramePr/>
          <p:nvPr/>
        </p:nvGraphicFramePr>
        <p:xfrm>
          <a:off x="789271" y="3006565"/>
          <a:ext cx="3000000" cy="3000000"/>
        </p:xfrm>
        <a:graphic>
          <a:graphicData uri="http://schemas.openxmlformats.org/drawingml/2006/table">
            <a:tbl>
              <a:tblPr bandRow="1" firstRow="1">
                <a:noFill/>
                <a:tableStyleId>{05563C9E-14C8-4585-B115-649891960A9E}</a:tableStyleId>
              </a:tblPr>
              <a:tblGrid>
                <a:gridCol w="3706500"/>
                <a:gridCol w="2052850"/>
                <a:gridCol w="1862125"/>
              </a:tblGrid>
              <a:tr h="443075">
                <a:tc>
                  <a:txBody>
                    <a:bodyPr/>
                    <a:lstStyle/>
                    <a:p>
                      <a:pPr indent="0" lvl="0" marL="0" marR="0" rtl="0" algn="ctr">
                        <a:spcBef>
                          <a:spcPts val="0"/>
                        </a:spcBef>
                        <a:spcAft>
                          <a:spcPts val="0"/>
                        </a:spcAft>
                        <a:buNone/>
                      </a:pPr>
                      <a:r>
                        <a:rPr lang="en-ZA" sz="1100">
                          <a:latin typeface="Open Sans"/>
                          <a:ea typeface="Open Sans"/>
                          <a:cs typeface="Open Sans"/>
                          <a:sym typeface="Open Sans"/>
                        </a:rPr>
                        <a:t>Strata</a:t>
                      </a:r>
                      <a:endParaRPr sz="1100">
                        <a:latin typeface="Open Sans"/>
                        <a:ea typeface="Open Sans"/>
                        <a:cs typeface="Open Sans"/>
                        <a:sym typeface="Open Sans"/>
                      </a:endParaRPr>
                    </a:p>
                  </a:txBody>
                  <a:tcPr marT="34300" marB="34300" marR="91450" marL="91450" anchor="ctr"/>
                </a:tc>
                <a:tc>
                  <a:txBody>
                    <a:bodyPr/>
                    <a:lstStyle/>
                    <a:p>
                      <a:pPr indent="0" lvl="0" marL="0" marR="0" rtl="0" algn="ctr">
                        <a:spcBef>
                          <a:spcPts val="0"/>
                        </a:spcBef>
                        <a:spcAft>
                          <a:spcPts val="0"/>
                        </a:spcAft>
                        <a:buNone/>
                      </a:pPr>
                      <a:r>
                        <a:rPr lang="en-ZA" sz="1100">
                          <a:latin typeface="Open Sans"/>
                          <a:ea typeface="Open Sans"/>
                          <a:cs typeface="Open Sans"/>
                          <a:sym typeface="Open Sans"/>
                        </a:rPr>
                        <a:t>Area at time </a:t>
                      </a:r>
                      <a:r>
                        <a:rPr i="1" lang="en-ZA" sz="1100">
                          <a:latin typeface="Open Sans"/>
                          <a:ea typeface="Open Sans"/>
                          <a:cs typeface="Open Sans"/>
                          <a:sym typeface="Open Sans"/>
                        </a:rPr>
                        <a:t>T</a:t>
                      </a:r>
                      <a:r>
                        <a:rPr baseline="-25000" lang="en-ZA" sz="1100">
                          <a:latin typeface="Open Sans"/>
                          <a:ea typeface="Open Sans"/>
                          <a:cs typeface="Open Sans"/>
                          <a:sym typeface="Open Sans"/>
                        </a:rPr>
                        <a:t>(1) </a:t>
                      </a:r>
                      <a:r>
                        <a:rPr lang="en-ZA" sz="1100">
                          <a:latin typeface="Open Sans"/>
                          <a:ea typeface="Open Sans"/>
                          <a:cs typeface="Open Sans"/>
                          <a:sym typeface="Open Sans"/>
                        </a:rPr>
                        <a:t>(million ha)</a:t>
                      </a:r>
                      <a:endParaRPr sz="1100">
                        <a:latin typeface="Open Sans"/>
                        <a:ea typeface="Open Sans"/>
                        <a:cs typeface="Open Sans"/>
                        <a:sym typeface="Open Sans"/>
                      </a:endParaRPr>
                    </a:p>
                  </a:txBody>
                  <a:tcPr marT="34300" marB="34300" marR="91450" marL="91450" anchor="ctr"/>
                </a:tc>
                <a:tc>
                  <a:txBody>
                    <a:bodyPr/>
                    <a:lstStyle/>
                    <a:p>
                      <a:pPr indent="0" lvl="0" marL="0" marR="0" rtl="0" algn="ctr">
                        <a:spcBef>
                          <a:spcPts val="0"/>
                        </a:spcBef>
                        <a:spcAft>
                          <a:spcPts val="0"/>
                        </a:spcAft>
                        <a:buNone/>
                      </a:pPr>
                      <a:r>
                        <a:rPr lang="en-ZA" sz="1100">
                          <a:latin typeface="Open Sans"/>
                          <a:ea typeface="Open Sans"/>
                          <a:cs typeface="Open Sans"/>
                          <a:sym typeface="Open Sans"/>
                        </a:rPr>
                        <a:t>Area at time </a:t>
                      </a:r>
                      <a:r>
                        <a:rPr i="1" lang="en-ZA" sz="1100">
                          <a:latin typeface="Open Sans"/>
                          <a:ea typeface="Open Sans"/>
                          <a:cs typeface="Open Sans"/>
                          <a:sym typeface="Open Sans"/>
                        </a:rPr>
                        <a:t>T</a:t>
                      </a:r>
                      <a:r>
                        <a:rPr baseline="-25000" lang="en-ZA" sz="1100">
                          <a:latin typeface="Open Sans"/>
                          <a:ea typeface="Open Sans"/>
                          <a:cs typeface="Open Sans"/>
                          <a:sym typeface="Open Sans"/>
                        </a:rPr>
                        <a:t>(20)</a:t>
                      </a:r>
                      <a:r>
                        <a:rPr lang="en-ZA" sz="1100">
                          <a:latin typeface="Open Sans"/>
                          <a:ea typeface="Open Sans"/>
                          <a:cs typeface="Open Sans"/>
                          <a:sym typeface="Open Sans"/>
                        </a:rPr>
                        <a:t> (million ha)</a:t>
                      </a:r>
                      <a:endParaRPr sz="1100">
                        <a:latin typeface="Open Sans"/>
                        <a:ea typeface="Open Sans"/>
                        <a:cs typeface="Open Sans"/>
                        <a:sym typeface="Open Sans"/>
                      </a:endParaRPr>
                    </a:p>
                  </a:txBody>
                  <a:tcPr marT="34300" marB="34300" marR="91450" marL="91450" anchor="ctr"/>
                </a:tc>
              </a:tr>
              <a:tr h="261125">
                <a:tc>
                  <a:txBody>
                    <a:bodyPr/>
                    <a:lstStyle/>
                    <a:p>
                      <a:pPr indent="0" lvl="0" marL="0" marR="0" rtl="0" algn="l">
                        <a:spcBef>
                          <a:spcPts val="0"/>
                        </a:spcBef>
                        <a:spcAft>
                          <a:spcPts val="0"/>
                        </a:spcAft>
                        <a:buNone/>
                      </a:pPr>
                      <a:r>
                        <a:rPr lang="en-ZA" sz="1100">
                          <a:solidFill>
                            <a:schemeClr val="dk2"/>
                          </a:solidFill>
                          <a:latin typeface="Open Sans"/>
                          <a:ea typeface="Open Sans"/>
                          <a:cs typeface="Open Sans"/>
                          <a:sym typeface="Open Sans"/>
                        </a:rPr>
                        <a:t>Grassland (moderately degraded)</a:t>
                      </a:r>
                      <a:endParaRPr sz="1100">
                        <a:solidFill>
                          <a:schemeClr val="dk2"/>
                        </a:solidFill>
                        <a:latin typeface="Open Sans"/>
                        <a:ea typeface="Open Sans"/>
                        <a:cs typeface="Open Sans"/>
                        <a:sym typeface="Open Sans"/>
                      </a:endParaRPr>
                    </a:p>
                  </a:txBody>
                  <a:tcPr marT="34300" marB="34300" marR="91450" marL="91450">
                    <a:solidFill>
                      <a:schemeClr val="accent4"/>
                    </a:solidFill>
                  </a:tcPr>
                </a:tc>
                <a:tc>
                  <a:txBody>
                    <a:bodyPr/>
                    <a:lstStyle/>
                    <a:p>
                      <a:pPr indent="0" lvl="0" marL="0" marR="0" rtl="0" algn="ctr">
                        <a:spcBef>
                          <a:spcPts val="0"/>
                        </a:spcBef>
                        <a:spcAft>
                          <a:spcPts val="0"/>
                        </a:spcAft>
                        <a:buNone/>
                      </a:pPr>
                      <a:r>
                        <a:rPr lang="en-ZA" sz="1100">
                          <a:solidFill>
                            <a:schemeClr val="dk2"/>
                          </a:solidFill>
                          <a:latin typeface="Open Sans"/>
                          <a:ea typeface="Open Sans"/>
                          <a:cs typeface="Open Sans"/>
                          <a:sym typeface="Open Sans"/>
                        </a:rPr>
                        <a:t>6.85</a:t>
                      </a:r>
                      <a:endParaRPr sz="1100">
                        <a:solidFill>
                          <a:schemeClr val="dk2"/>
                        </a:solidFill>
                        <a:latin typeface="Open Sans"/>
                        <a:ea typeface="Open Sans"/>
                        <a:cs typeface="Open Sans"/>
                        <a:sym typeface="Open Sans"/>
                      </a:endParaRPr>
                    </a:p>
                  </a:txBody>
                  <a:tcPr marT="34300" marB="34300" marR="91450" marL="91450">
                    <a:solidFill>
                      <a:schemeClr val="accent4"/>
                    </a:solidFill>
                  </a:tcPr>
                </a:tc>
                <a:tc>
                  <a:txBody>
                    <a:bodyPr/>
                    <a:lstStyle/>
                    <a:p>
                      <a:pPr indent="0" lvl="0" marL="0" marR="0" rtl="0" algn="ctr">
                        <a:spcBef>
                          <a:spcPts val="0"/>
                        </a:spcBef>
                        <a:spcAft>
                          <a:spcPts val="0"/>
                        </a:spcAft>
                        <a:buNone/>
                      </a:pPr>
                      <a:r>
                        <a:rPr lang="en-ZA" sz="1100">
                          <a:solidFill>
                            <a:schemeClr val="dk2"/>
                          </a:solidFill>
                          <a:latin typeface="Open Sans"/>
                          <a:ea typeface="Open Sans"/>
                          <a:cs typeface="Open Sans"/>
                          <a:sym typeface="Open Sans"/>
                        </a:rPr>
                        <a:t>4.0</a:t>
                      </a:r>
                      <a:endParaRPr sz="1100">
                        <a:solidFill>
                          <a:schemeClr val="dk2"/>
                        </a:solidFill>
                        <a:latin typeface="Open Sans"/>
                        <a:ea typeface="Open Sans"/>
                        <a:cs typeface="Open Sans"/>
                        <a:sym typeface="Open Sans"/>
                      </a:endParaRPr>
                    </a:p>
                  </a:txBody>
                  <a:tcPr marT="34300" marB="34300" marR="91450" marL="91450">
                    <a:solidFill>
                      <a:schemeClr val="accent4"/>
                    </a:solidFill>
                  </a:tcPr>
                </a:tc>
              </a:tr>
              <a:tr h="236775">
                <a:tc>
                  <a:txBody>
                    <a:bodyPr/>
                    <a:lstStyle/>
                    <a:p>
                      <a:pPr indent="0" lvl="0" marL="0" marR="0" rtl="0" algn="l">
                        <a:spcBef>
                          <a:spcPts val="0"/>
                        </a:spcBef>
                        <a:spcAft>
                          <a:spcPts val="0"/>
                        </a:spcAft>
                        <a:buNone/>
                      </a:pPr>
                      <a:r>
                        <a:rPr lang="en-ZA" sz="1100">
                          <a:solidFill>
                            <a:schemeClr val="dk2"/>
                          </a:solidFill>
                          <a:latin typeface="Open Sans"/>
                          <a:ea typeface="Open Sans"/>
                          <a:cs typeface="Open Sans"/>
                          <a:sym typeface="Open Sans"/>
                        </a:rPr>
                        <a:t>Grassland (improved)</a:t>
                      </a:r>
                      <a:endParaRPr sz="1100">
                        <a:solidFill>
                          <a:schemeClr val="dk2"/>
                        </a:solidFill>
                        <a:latin typeface="Open Sans"/>
                        <a:ea typeface="Open Sans"/>
                        <a:cs typeface="Open Sans"/>
                        <a:sym typeface="Open Sans"/>
                      </a:endParaRPr>
                    </a:p>
                  </a:txBody>
                  <a:tcPr marT="34300" marB="34300" marR="91450" marL="91450">
                    <a:solidFill>
                      <a:schemeClr val="lt1"/>
                    </a:solidFill>
                  </a:tcPr>
                </a:tc>
                <a:tc>
                  <a:txBody>
                    <a:bodyPr/>
                    <a:lstStyle/>
                    <a:p>
                      <a:pPr indent="0" lvl="0" marL="0" marR="0" rtl="0" algn="ctr">
                        <a:spcBef>
                          <a:spcPts val="0"/>
                        </a:spcBef>
                        <a:spcAft>
                          <a:spcPts val="0"/>
                        </a:spcAft>
                        <a:buNone/>
                      </a:pPr>
                      <a:r>
                        <a:rPr lang="en-ZA" sz="1100">
                          <a:solidFill>
                            <a:schemeClr val="dk2"/>
                          </a:solidFill>
                          <a:latin typeface="Open Sans"/>
                          <a:ea typeface="Open Sans"/>
                          <a:cs typeface="Open Sans"/>
                          <a:sym typeface="Open Sans"/>
                        </a:rPr>
                        <a:t>5.15</a:t>
                      </a:r>
                      <a:endParaRPr sz="1100">
                        <a:solidFill>
                          <a:schemeClr val="dk2"/>
                        </a:solidFill>
                        <a:latin typeface="Open Sans"/>
                        <a:ea typeface="Open Sans"/>
                        <a:cs typeface="Open Sans"/>
                        <a:sym typeface="Open Sans"/>
                      </a:endParaRPr>
                    </a:p>
                  </a:txBody>
                  <a:tcPr marT="34300" marB="34300" marR="91450" marL="91450">
                    <a:solidFill>
                      <a:schemeClr val="lt1"/>
                    </a:solidFill>
                  </a:tcPr>
                </a:tc>
                <a:tc>
                  <a:txBody>
                    <a:bodyPr/>
                    <a:lstStyle/>
                    <a:p>
                      <a:pPr indent="0" lvl="0" marL="0" marR="0" rtl="0" algn="ctr">
                        <a:spcBef>
                          <a:spcPts val="0"/>
                        </a:spcBef>
                        <a:spcAft>
                          <a:spcPts val="0"/>
                        </a:spcAft>
                        <a:buNone/>
                      </a:pPr>
                      <a:r>
                        <a:rPr lang="en-ZA" sz="1100">
                          <a:solidFill>
                            <a:schemeClr val="dk2"/>
                          </a:solidFill>
                          <a:latin typeface="Open Sans"/>
                          <a:ea typeface="Open Sans"/>
                          <a:cs typeface="Open Sans"/>
                          <a:sym typeface="Open Sans"/>
                        </a:rPr>
                        <a:t>8.0</a:t>
                      </a:r>
                      <a:endParaRPr sz="1100">
                        <a:solidFill>
                          <a:schemeClr val="dk2"/>
                        </a:solidFill>
                        <a:latin typeface="Open Sans"/>
                        <a:ea typeface="Open Sans"/>
                        <a:cs typeface="Open Sans"/>
                        <a:sym typeface="Open Sans"/>
                      </a:endParaRPr>
                    </a:p>
                  </a:txBody>
                  <a:tcPr marT="34300" marB="34300" marR="91450" marL="91450">
                    <a:solidFill>
                      <a:schemeClr val="lt1"/>
                    </a:solidFill>
                  </a:tcPr>
                </a:tc>
              </a:tr>
              <a:tr h="236775">
                <a:tc>
                  <a:txBody>
                    <a:bodyPr/>
                    <a:lstStyle/>
                    <a:p>
                      <a:pPr indent="0" lvl="0" marL="0" marR="0" rtl="0" algn="l">
                        <a:spcBef>
                          <a:spcPts val="0"/>
                        </a:spcBef>
                        <a:spcAft>
                          <a:spcPts val="0"/>
                        </a:spcAft>
                        <a:buNone/>
                      </a:pPr>
                      <a:r>
                        <a:rPr lang="en-ZA" sz="1100">
                          <a:solidFill>
                            <a:schemeClr val="dk2"/>
                          </a:solidFill>
                          <a:latin typeface="Open Sans"/>
                          <a:ea typeface="Open Sans"/>
                          <a:cs typeface="Open Sans"/>
                          <a:sym typeface="Open Sans"/>
                        </a:rPr>
                        <a:t>Cropland (intensive till)</a:t>
                      </a:r>
                      <a:endParaRPr sz="1100">
                        <a:solidFill>
                          <a:schemeClr val="dk2"/>
                        </a:solidFill>
                        <a:latin typeface="Open Sans"/>
                        <a:ea typeface="Open Sans"/>
                        <a:cs typeface="Open Sans"/>
                        <a:sym typeface="Open Sans"/>
                      </a:endParaRPr>
                    </a:p>
                  </a:txBody>
                  <a:tcPr marT="34300" marB="34300" marR="91450" marL="91450">
                    <a:solidFill>
                      <a:schemeClr val="accent4"/>
                    </a:solidFill>
                  </a:tcPr>
                </a:tc>
                <a:tc>
                  <a:txBody>
                    <a:bodyPr/>
                    <a:lstStyle/>
                    <a:p>
                      <a:pPr indent="0" lvl="0" marL="0" marR="0" rtl="0" algn="ctr">
                        <a:spcBef>
                          <a:spcPts val="0"/>
                        </a:spcBef>
                        <a:spcAft>
                          <a:spcPts val="0"/>
                        </a:spcAft>
                        <a:buNone/>
                      </a:pPr>
                      <a:r>
                        <a:rPr lang="en-ZA" sz="1100">
                          <a:solidFill>
                            <a:schemeClr val="dk2"/>
                          </a:solidFill>
                          <a:latin typeface="Open Sans"/>
                          <a:ea typeface="Open Sans"/>
                          <a:cs typeface="Open Sans"/>
                          <a:sym typeface="Open Sans"/>
                        </a:rPr>
                        <a:t>10.25</a:t>
                      </a:r>
                      <a:endParaRPr sz="1100">
                        <a:solidFill>
                          <a:schemeClr val="dk2"/>
                        </a:solidFill>
                        <a:latin typeface="Open Sans"/>
                        <a:ea typeface="Open Sans"/>
                        <a:cs typeface="Open Sans"/>
                        <a:sym typeface="Open Sans"/>
                      </a:endParaRPr>
                    </a:p>
                  </a:txBody>
                  <a:tcPr marT="34300" marB="34300" marR="91450" marL="91450">
                    <a:solidFill>
                      <a:schemeClr val="accent4"/>
                    </a:solidFill>
                  </a:tcPr>
                </a:tc>
                <a:tc>
                  <a:txBody>
                    <a:bodyPr/>
                    <a:lstStyle/>
                    <a:p>
                      <a:pPr indent="0" lvl="0" marL="0" marR="0" rtl="0" algn="ctr">
                        <a:spcBef>
                          <a:spcPts val="0"/>
                        </a:spcBef>
                        <a:spcAft>
                          <a:spcPts val="0"/>
                        </a:spcAft>
                        <a:buNone/>
                      </a:pPr>
                      <a:r>
                        <a:rPr lang="en-ZA" sz="1100">
                          <a:solidFill>
                            <a:schemeClr val="dk2"/>
                          </a:solidFill>
                          <a:latin typeface="Open Sans"/>
                          <a:ea typeface="Open Sans"/>
                          <a:cs typeface="Open Sans"/>
                          <a:sym typeface="Open Sans"/>
                        </a:rPr>
                        <a:t>15.0</a:t>
                      </a:r>
                      <a:endParaRPr sz="1100">
                        <a:solidFill>
                          <a:schemeClr val="dk2"/>
                        </a:solidFill>
                        <a:latin typeface="Open Sans"/>
                        <a:ea typeface="Open Sans"/>
                        <a:cs typeface="Open Sans"/>
                        <a:sym typeface="Open Sans"/>
                      </a:endParaRPr>
                    </a:p>
                  </a:txBody>
                  <a:tcPr marT="34300" marB="34300" marR="91450" marL="91450">
                    <a:solidFill>
                      <a:schemeClr val="accent4"/>
                    </a:solidFill>
                  </a:tcPr>
                </a:tc>
              </a:tr>
              <a:tr h="236775">
                <a:tc>
                  <a:txBody>
                    <a:bodyPr/>
                    <a:lstStyle/>
                    <a:p>
                      <a:pPr indent="0" lvl="0" marL="0" marR="0" rtl="0" algn="l">
                        <a:spcBef>
                          <a:spcPts val="0"/>
                        </a:spcBef>
                        <a:spcAft>
                          <a:spcPts val="0"/>
                        </a:spcAft>
                        <a:buNone/>
                      </a:pPr>
                      <a:r>
                        <a:rPr lang="en-ZA" sz="1100">
                          <a:solidFill>
                            <a:schemeClr val="dk2"/>
                          </a:solidFill>
                          <a:latin typeface="Open Sans"/>
                          <a:ea typeface="Open Sans"/>
                          <a:cs typeface="Open Sans"/>
                          <a:sym typeface="Open Sans"/>
                        </a:rPr>
                        <a:t>Forest</a:t>
                      </a:r>
                      <a:endParaRPr sz="1100">
                        <a:solidFill>
                          <a:schemeClr val="dk2"/>
                        </a:solidFill>
                        <a:latin typeface="Open Sans"/>
                        <a:ea typeface="Open Sans"/>
                        <a:cs typeface="Open Sans"/>
                        <a:sym typeface="Open Sans"/>
                      </a:endParaRPr>
                    </a:p>
                  </a:txBody>
                  <a:tcPr marT="34300" marB="34300" marR="91450" marL="91450">
                    <a:solidFill>
                      <a:schemeClr val="lt1"/>
                    </a:solidFill>
                  </a:tcPr>
                </a:tc>
                <a:tc>
                  <a:txBody>
                    <a:bodyPr/>
                    <a:lstStyle/>
                    <a:p>
                      <a:pPr indent="0" lvl="0" marL="0" marR="0" rtl="0" algn="ctr">
                        <a:spcBef>
                          <a:spcPts val="0"/>
                        </a:spcBef>
                        <a:spcAft>
                          <a:spcPts val="0"/>
                        </a:spcAft>
                        <a:buNone/>
                      </a:pPr>
                      <a:r>
                        <a:rPr lang="en-ZA" sz="1100">
                          <a:solidFill>
                            <a:schemeClr val="dk2"/>
                          </a:solidFill>
                          <a:latin typeface="Open Sans"/>
                          <a:ea typeface="Open Sans"/>
                          <a:cs typeface="Open Sans"/>
                          <a:sym typeface="Open Sans"/>
                        </a:rPr>
                        <a:t>14.75</a:t>
                      </a:r>
                      <a:endParaRPr sz="1100">
                        <a:solidFill>
                          <a:schemeClr val="dk2"/>
                        </a:solidFill>
                        <a:latin typeface="Open Sans"/>
                        <a:ea typeface="Open Sans"/>
                        <a:cs typeface="Open Sans"/>
                        <a:sym typeface="Open Sans"/>
                      </a:endParaRPr>
                    </a:p>
                  </a:txBody>
                  <a:tcPr marT="34300" marB="34300" marR="91450" marL="91450">
                    <a:solidFill>
                      <a:schemeClr val="lt1"/>
                    </a:solidFill>
                  </a:tcPr>
                </a:tc>
                <a:tc>
                  <a:txBody>
                    <a:bodyPr/>
                    <a:lstStyle/>
                    <a:p>
                      <a:pPr indent="0" lvl="0" marL="0" marR="0" rtl="0" algn="ctr">
                        <a:spcBef>
                          <a:spcPts val="0"/>
                        </a:spcBef>
                        <a:spcAft>
                          <a:spcPts val="0"/>
                        </a:spcAft>
                        <a:buNone/>
                      </a:pPr>
                      <a:r>
                        <a:rPr lang="en-ZA" sz="1100">
                          <a:solidFill>
                            <a:schemeClr val="dk2"/>
                          </a:solidFill>
                          <a:latin typeface="Open Sans"/>
                          <a:ea typeface="Open Sans"/>
                          <a:cs typeface="Open Sans"/>
                          <a:sym typeface="Open Sans"/>
                        </a:rPr>
                        <a:t>10.0</a:t>
                      </a:r>
                      <a:endParaRPr sz="1100">
                        <a:solidFill>
                          <a:schemeClr val="dk2"/>
                        </a:solidFill>
                        <a:latin typeface="Open Sans"/>
                        <a:ea typeface="Open Sans"/>
                        <a:cs typeface="Open Sans"/>
                        <a:sym typeface="Open Sans"/>
                      </a:endParaRPr>
                    </a:p>
                  </a:txBody>
                  <a:tcPr marT="34300" marB="34300" marR="91450" marL="91450">
                    <a:solidFill>
                      <a:schemeClr val="lt1"/>
                    </a:solidFill>
                  </a:tcPr>
                </a:tc>
              </a:tr>
              <a:tr h="236775">
                <a:tc>
                  <a:txBody>
                    <a:bodyPr/>
                    <a:lstStyle/>
                    <a:p>
                      <a:pPr indent="0" lvl="0" marL="0" marR="0" rtl="0" algn="l">
                        <a:spcBef>
                          <a:spcPts val="0"/>
                        </a:spcBef>
                        <a:spcAft>
                          <a:spcPts val="0"/>
                        </a:spcAft>
                        <a:buNone/>
                      </a:pPr>
                      <a:r>
                        <a:rPr b="1" lang="en-ZA" sz="1100">
                          <a:solidFill>
                            <a:schemeClr val="dk2"/>
                          </a:solidFill>
                          <a:latin typeface="Open Sans"/>
                          <a:ea typeface="Open Sans"/>
                          <a:cs typeface="Open Sans"/>
                          <a:sym typeface="Open Sans"/>
                        </a:rPr>
                        <a:t>Total</a:t>
                      </a:r>
                      <a:endParaRPr sz="1100">
                        <a:solidFill>
                          <a:schemeClr val="dk2"/>
                        </a:solidFill>
                        <a:latin typeface="Open Sans"/>
                        <a:ea typeface="Open Sans"/>
                        <a:cs typeface="Open Sans"/>
                        <a:sym typeface="Open Sans"/>
                      </a:endParaRPr>
                    </a:p>
                  </a:txBody>
                  <a:tcPr marT="34300" marB="34300" marR="91450" marL="91450">
                    <a:solidFill>
                      <a:schemeClr val="accent4"/>
                    </a:solidFill>
                  </a:tcPr>
                </a:tc>
                <a:tc>
                  <a:txBody>
                    <a:bodyPr/>
                    <a:lstStyle/>
                    <a:p>
                      <a:pPr indent="0" lvl="0" marL="0" marR="0" rtl="0" algn="ctr">
                        <a:spcBef>
                          <a:spcPts val="0"/>
                        </a:spcBef>
                        <a:spcAft>
                          <a:spcPts val="0"/>
                        </a:spcAft>
                        <a:buNone/>
                      </a:pPr>
                      <a:r>
                        <a:rPr b="1" lang="en-ZA" sz="1100">
                          <a:solidFill>
                            <a:schemeClr val="dk2"/>
                          </a:solidFill>
                          <a:latin typeface="Open Sans"/>
                          <a:ea typeface="Open Sans"/>
                          <a:cs typeface="Open Sans"/>
                          <a:sym typeface="Open Sans"/>
                        </a:rPr>
                        <a:t>37</a:t>
                      </a:r>
                      <a:endParaRPr sz="1100">
                        <a:solidFill>
                          <a:schemeClr val="dk2"/>
                        </a:solidFill>
                        <a:latin typeface="Open Sans"/>
                        <a:ea typeface="Open Sans"/>
                        <a:cs typeface="Open Sans"/>
                        <a:sym typeface="Open Sans"/>
                      </a:endParaRPr>
                    </a:p>
                  </a:txBody>
                  <a:tcPr marT="34300" marB="34300" marR="91450" marL="91450">
                    <a:solidFill>
                      <a:schemeClr val="accent4"/>
                    </a:solidFill>
                  </a:tcPr>
                </a:tc>
                <a:tc>
                  <a:txBody>
                    <a:bodyPr/>
                    <a:lstStyle/>
                    <a:p>
                      <a:pPr indent="0" lvl="0" marL="0" marR="0" rtl="0" algn="ctr">
                        <a:spcBef>
                          <a:spcPts val="0"/>
                        </a:spcBef>
                        <a:spcAft>
                          <a:spcPts val="0"/>
                        </a:spcAft>
                        <a:buNone/>
                      </a:pPr>
                      <a:r>
                        <a:rPr b="1" lang="en-ZA" sz="1100">
                          <a:solidFill>
                            <a:schemeClr val="dk2"/>
                          </a:solidFill>
                          <a:latin typeface="Open Sans"/>
                          <a:ea typeface="Open Sans"/>
                          <a:cs typeface="Open Sans"/>
                          <a:sym typeface="Open Sans"/>
                        </a:rPr>
                        <a:t>37</a:t>
                      </a:r>
                      <a:endParaRPr sz="1100">
                        <a:solidFill>
                          <a:schemeClr val="dk2"/>
                        </a:solidFill>
                        <a:latin typeface="Open Sans"/>
                        <a:ea typeface="Open Sans"/>
                        <a:cs typeface="Open Sans"/>
                        <a:sym typeface="Open Sans"/>
                      </a:endParaRPr>
                    </a:p>
                  </a:txBody>
                  <a:tcPr marT="34300" marB="34300" marR="91450" marL="91450">
                    <a:solidFill>
                      <a:schemeClr val="accent4"/>
                    </a:solidFill>
                  </a:tcPr>
                </a:tc>
              </a:tr>
            </a:tbl>
          </a:graphicData>
        </a:graphic>
      </p:graphicFrame>
      <p:sp>
        <p:nvSpPr>
          <p:cNvPr id="2002" name="Google Shape;2002;p100"/>
          <p:cNvSpPr/>
          <p:nvPr/>
        </p:nvSpPr>
        <p:spPr>
          <a:xfrm>
            <a:off x="8171847" y="1482772"/>
            <a:ext cx="808500" cy="187800"/>
          </a:xfrm>
          <a:prstGeom prst="rect">
            <a:avLst/>
          </a:prstGeom>
          <a:solidFill>
            <a:srgbClr val="09294E"/>
          </a:solidFill>
          <a:ln cap="flat" cmpd="sng" w="12700">
            <a:solidFill>
              <a:srgbClr val="09294E"/>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ZA" sz="800">
                <a:solidFill>
                  <a:schemeClr val="lt1"/>
                </a:solidFill>
                <a:latin typeface="Open Sans"/>
                <a:ea typeface="Open Sans"/>
                <a:cs typeface="Open Sans"/>
                <a:sym typeface="Open Sans"/>
              </a:rPr>
              <a:t>(10-7)/20</a:t>
            </a:r>
            <a:endParaRPr sz="800">
              <a:latin typeface="Open Sans"/>
              <a:ea typeface="Open Sans"/>
              <a:cs typeface="Open Sans"/>
              <a:sym typeface="Open Sans"/>
            </a:endParaRPr>
          </a:p>
        </p:txBody>
      </p:sp>
      <p:sp>
        <p:nvSpPr>
          <p:cNvPr id="2003" name="Google Shape;2003;p100"/>
          <p:cNvSpPr/>
          <p:nvPr/>
        </p:nvSpPr>
        <p:spPr>
          <a:xfrm>
            <a:off x="4868815" y="2638528"/>
            <a:ext cx="1386000" cy="411600"/>
          </a:xfrm>
          <a:prstGeom prst="wedgeEllipseCallout">
            <a:avLst>
              <a:gd fmla="val 38195" name="adj1"/>
              <a:gd fmla="val 58991" name="adj2"/>
            </a:avLst>
          </a:prstGeom>
          <a:solidFill>
            <a:schemeClr val="dk2"/>
          </a:solidFill>
          <a:ln cap="flat" cmpd="sng" w="12700">
            <a:solidFill>
              <a:schemeClr val="dk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ZA" sz="800">
                <a:solidFill>
                  <a:schemeClr val="lt1"/>
                </a:solidFill>
                <a:latin typeface="Open Sans"/>
                <a:ea typeface="Open Sans"/>
                <a:cs typeface="Open Sans"/>
                <a:sym typeface="Open Sans"/>
              </a:rPr>
              <a:t>Year 1</a:t>
            </a:r>
            <a:endParaRPr sz="800">
              <a:latin typeface="Open Sans"/>
              <a:ea typeface="Open Sans"/>
              <a:cs typeface="Open Sans"/>
              <a:sym typeface="Open Sans"/>
            </a:endParaRPr>
          </a:p>
        </p:txBody>
      </p:sp>
      <p:sp>
        <p:nvSpPr>
          <p:cNvPr id="2004" name="Google Shape;2004;p100"/>
          <p:cNvSpPr/>
          <p:nvPr/>
        </p:nvSpPr>
        <p:spPr>
          <a:xfrm>
            <a:off x="6380613" y="574874"/>
            <a:ext cx="1386000" cy="411600"/>
          </a:xfrm>
          <a:prstGeom prst="wedgeEllipseCallout">
            <a:avLst>
              <a:gd fmla="val -20833" name="adj1"/>
              <a:gd fmla="val 62500" name="adj2"/>
            </a:avLst>
          </a:prstGeom>
          <a:solidFill>
            <a:schemeClr val="dk2"/>
          </a:solidFill>
          <a:ln cap="flat" cmpd="sng" w="12700">
            <a:solidFill>
              <a:schemeClr val="dk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ZA" sz="800">
                <a:solidFill>
                  <a:schemeClr val="lt1"/>
                </a:solidFill>
                <a:latin typeface="Open Sans"/>
                <a:ea typeface="Open Sans"/>
                <a:cs typeface="Open Sans"/>
                <a:sym typeface="Open Sans"/>
              </a:rPr>
              <a:t>Final year</a:t>
            </a:r>
            <a:endParaRPr sz="800">
              <a:latin typeface="Open Sans"/>
              <a:ea typeface="Open Sans"/>
              <a:cs typeface="Open Sans"/>
              <a:sym typeface="Open Sans"/>
            </a:endParaRPr>
          </a:p>
        </p:txBody>
      </p:sp>
      <p:sp>
        <p:nvSpPr>
          <p:cNvPr id="2005" name="Google Shape;2005;p100"/>
          <p:cNvSpPr/>
          <p:nvPr/>
        </p:nvSpPr>
        <p:spPr>
          <a:xfrm flipH="1" rot="10800000">
            <a:off x="8618472" y="1140455"/>
            <a:ext cx="253500" cy="313800"/>
          </a:xfrm>
          <a:prstGeom prst="bentUpArrow">
            <a:avLst>
              <a:gd fmla="val 25000" name="adj1"/>
              <a:gd fmla="val 25000" name="adj2"/>
              <a:gd fmla="val 25000" name="adj3"/>
            </a:avLst>
          </a:prstGeom>
          <a:solidFill>
            <a:srgbClr val="09294E"/>
          </a:solidFill>
          <a:ln cap="flat" cmpd="sng" w="12700">
            <a:solidFill>
              <a:srgbClr val="09294E"/>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sp>
        <p:nvSpPr>
          <p:cNvPr id="2006" name="Google Shape;2006;p100"/>
          <p:cNvSpPr/>
          <p:nvPr/>
        </p:nvSpPr>
        <p:spPr>
          <a:xfrm>
            <a:off x="6993620" y="2638528"/>
            <a:ext cx="1476900" cy="411600"/>
          </a:xfrm>
          <a:prstGeom prst="wedgeEllipseCallout">
            <a:avLst>
              <a:gd fmla="val 26091" name="adj1"/>
              <a:gd fmla="val 69518" name="adj2"/>
            </a:avLst>
          </a:prstGeom>
          <a:solidFill>
            <a:schemeClr val="dk2"/>
          </a:solidFill>
          <a:ln cap="flat" cmpd="sng" w="12700">
            <a:solidFill>
              <a:schemeClr val="dk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ZA" sz="800">
                <a:solidFill>
                  <a:schemeClr val="lt1"/>
                </a:solidFill>
                <a:latin typeface="Open Sans"/>
                <a:ea typeface="Open Sans"/>
                <a:cs typeface="Open Sans"/>
                <a:sym typeface="Open Sans"/>
              </a:rPr>
              <a:t>20 years from year 1</a:t>
            </a:r>
            <a:endParaRPr sz="800">
              <a:latin typeface="Open Sans"/>
              <a:ea typeface="Open Sans"/>
              <a:cs typeface="Open Sans"/>
              <a:sym typeface="Open Sans"/>
            </a:endParaRPr>
          </a:p>
        </p:txBody>
      </p:sp>
      <p:sp>
        <p:nvSpPr>
          <p:cNvPr id="2007" name="Google Shape;2007;p100"/>
          <p:cNvSpPr/>
          <p:nvPr/>
        </p:nvSpPr>
        <p:spPr>
          <a:xfrm>
            <a:off x="4776134" y="574874"/>
            <a:ext cx="1386000" cy="411600"/>
          </a:xfrm>
          <a:prstGeom prst="wedgeEllipseCallout">
            <a:avLst>
              <a:gd fmla="val -20833" name="adj1"/>
              <a:gd fmla="val 62500" name="adj2"/>
            </a:avLst>
          </a:prstGeom>
          <a:solidFill>
            <a:schemeClr val="dk2"/>
          </a:solidFill>
          <a:ln cap="flat" cmpd="sng" w="12700">
            <a:solidFill>
              <a:schemeClr val="dk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ZA" sz="800">
                <a:solidFill>
                  <a:schemeClr val="lt1"/>
                </a:solidFill>
                <a:latin typeface="Open Sans"/>
                <a:ea typeface="Open Sans"/>
                <a:cs typeface="Open Sans"/>
                <a:sym typeface="Open Sans"/>
              </a:rPr>
              <a:t>Initial year</a:t>
            </a:r>
            <a:endParaRPr sz="800">
              <a:latin typeface="Open Sans"/>
              <a:ea typeface="Open Sans"/>
              <a:cs typeface="Open Sans"/>
              <a:sym typeface="Open Sans"/>
            </a:endParaRPr>
          </a:p>
        </p:txBody>
      </p:sp>
      <p:sp>
        <p:nvSpPr>
          <p:cNvPr id="2008" name="Google Shape;2008;p100"/>
          <p:cNvSpPr/>
          <p:nvPr/>
        </p:nvSpPr>
        <p:spPr>
          <a:xfrm>
            <a:off x="5871535" y="3489872"/>
            <a:ext cx="808500" cy="187800"/>
          </a:xfrm>
          <a:prstGeom prst="rect">
            <a:avLst/>
          </a:prstGeom>
          <a:solidFill>
            <a:schemeClr val="dk2"/>
          </a:solidFill>
          <a:ln cap="flat" cmpd="sng" w="12700">
            <a:solidFill>
              <a:schemeClr val="dk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ZA" sz="1200">
                <a:solidFill>
                  <a:schemeClr val="lt1"/>
                </a:solidFill>
                <a:latin typeface="Arial"/>
                <a:ea typeface="Arial"/>
                <a:cs typeface="Arial"/>
                <a:sym typeface="Arial"/>
              </a:rPr>
              <a:t>(7 - 0.15)</a:t>
            </a:r>
            <a:endParaRPr/>
          </a:p>
        </p:txBody>
      </p:sp>
      <p:sp>
        <p:nvSpPr>
          <p:cNvPr id="2009" name="Google Shape;2009;p100"/>
          <p:cNvSpPr/>
          <p:nvPr/>
        </p:nvSpPr>
        <p:spPr>
          <a:xfrm rot="218173">
            <a:off x="6280921" y="1547017"/>
            <a:ext cx="250705" cy="2027030"/>
          </a:xfrm>
          <a:prstGeom prst="curvedLeftArrow">
            <a:avLst>
              <a:gd fmla="val 25000" name="adj1"/>
              <a:gd fmla="val 50000" name="adj2"/>
              <a:gd fmla="val 25000" name="adj3"/>
            </a:avLst>
          </a:prstGeom>
          <a:solidFill>
            <a:srgbClr val="09294E"/>
          </a:solidFill>
          <a:ln cap="flat" cmpd="sng" w="12700">
            <a:solidFill>
              <a:schemeClr val="lt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800">
              <a:solidFill>
                <a:schemeClr val="dk1"/>
              </a:solidFill>
              <a:latin typeface="Open Sans"/>
              <a:ea typeface="Open Sans"/>
              <a:cs typeface="Open Sans"/>
              <a:sym typeface="Open Sans"/>
            </a:endParaRPr>
          </a:p>
        </p:txBody>
      </p:sp>
      <p:cxnSp>
        <p:nvCxnSpPr>
          <p:cNvPr id="2010" name="Google Shape;2010;p100"/>
          <p:cNvCxnSpPr/>
          <p:nvPr/>
        </p:nvCxnSpPr>
        <p:spPr>
          <a:xfrm flipH="1">
            <a:off x="6531979" y="1617043"/>
            <a:ext cx="1049100" cy="1887300"/>
          </a:xfrm>
          <a:prstGeom prst="straightConnector1">
            <a:avLst/>
          </a:prstGeom>
          <a:noFill/>
          <a:ln cap="flat" cmpd="sng" w="28575">
            <a:solidFill>
              <a:srgbClr val="09294E"/>
            </a:solidFill>
            <a:prstDash val="solid"/>
            <a:miter lim="800000"/>
            <a:headEnd len="sm" w="sm" type="none"/>
            <a:tailEnd len="med" w="med" type="triangle"/>
          </a:ln>
        </p:spPr>
      </p:cxnSp>
      <p:sp>
        <p:nvSpPr>
          <p:cNvPr id="2011" name="Google Shape;2011;p100"/>
          <p:cNvSpPr/>
          <p:nvPr/>
        </p:nvSpPr>
        <p:spPr>
          <a:xfrm>
            <a:off x="7675965" y="3483374"/>
            <a:ext cx="1283700" cy="187800"/>
          </a:xfrm>
          <a:prstGeom prst="rect">
            <a:avLst/>
          </a:prstGeom>
          <a:solidFill>
            <a:schemeClr val="dk2"/>
          </a:solidFill>
          <a:ln cap="flat" cmpd="sng" w="12700">
            <a:solidFill>
              <a:schemeClr val="dk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ZA" sz="800">
                <a:solidFill>
                  <a:schemeClr val="lt1"/>
                </a:solidFill>
                <a:latin typeface="Open Sans"/>
                <a:ea typeface="Open Sans"/>
                <a:cs typeface="Open Sans"/>
                <a:sym typeface="Open Sans"/>
              </a:rPr>
              <a:t>6.85+(19x-0.15)</a:t>
            </a:r>
            <a:endParaRPr sz="800">
              <a:latin typeface="Open Sans"/>
              <a:ea typeface="Open Sans"/>
              <a:cs typeface="Open Sans"/>
              <a:sym typeface="Open Sans"/>
            </a:endParaRPr>
          </a:p>
        </p:txBody>
      </p:sp>
      <p:sp>
        <p:nvSpPr>
          <p:cNvPr id="2012" name="Google Shape;2012;p100"/>
          <p:cNvSpPr/>
          <p:nvPr/>
        </p:nvSpPr>
        <p:spPr>
          <a:xfrm>
            <a:off x="1251284" y="2681841"/>
            <a:ext cx="2483400" cy="284700"/>
          </a:xfrm>
          <a:prstGeom prst="rect">
            <a:avLst/>
          </a:prstGeom>
          <a:solidFill>
            <a:schemeClr val="dk2"/>
          </a:solidFill>
          <a:ln cap="flat" cmpd="sng" w="12700">
            <a:solidFill>
              <a:schemeClr val="dk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ZA" sz="800">
                <a:solidFill>
                  <a:schemeClr val="lt1"/>
                </a:solidFill>
                <a:latin typeface="Open Sans"/>
                <a:ea typeface="Open Sans"/>
                <a:cs typeface="Open Sans"/>
                <a:sym typeface="Open Sans"/>
              </a:rPr>
              <a:t>Total areas must be the same – not possible to lose land area</a:t>
            </a:r>
            <a:endParaRPr sz="800">
              <a:latin typeface="Open Sans"/>
              <a:ea typeface="Open Sans"/>
              <a:cs typeface="Open Sans"/>
              <a:sym typeface="Open Sans"/>
            </a:endParaRPr>
          </a:p>
        </p:txBody>
      </p:sp>
      <p:cxnSp>
        <p:nvCxnSpPr>
          <p:cNvPr id="2013" name="Google Shape;2013;p100"/>
          <p:cNvCxnSpPr>
            <a:stCxn id="2012" idx="3"/>
          </p:cNvCxnSpPr>
          <p:nvPr/>
        </p:nvCxnSpPr>
        <p:spPr>
          <a:xfrm flipH="1" rot="10800000">
            <a:off x="3734684" y="2571891"/>
            <a:ext cx="731400" cy="252300"/>
          </a:xfrm>
          <a:prstGeom prst="straightConnector1">
            <a:avLst/>
          </a:prstGeom>
          <a:noFill/>
          <a:ln cap="flat" cmpd="sng" w="28575">
            <a:solidFill>
              <a:srgbClr val="09294E"/>
            </a:solidFill>
            <a:prstDash val="solid"/>
            <a:miter lim="800000"/>
            <a:headEnd len="sm" w="sm" type="none"/>
            <a:tailEnd len="med" w="med" type="triangle"/>
          </a:ln>
        </p:spPr>
      </p:cxnSp>
      <p:cxnSp>
        <p:nvCxnSpPr>
          <p:cNvPr id="2014" name="Google Shape;2014;p100"/>
          <p:cNvCxnSpPr>
            <a:stCxn id="2012" idx="3"/>
          </p:cNvCxnSpPr>
          <p:nvPr/>
        </p:nvCxnSpPr>
        <p:spPr>
          <a:xfrm>
            <a:off x="3734684" y="2824191"/>
            <a:ext cx="1588200" cy="1683300"/>
          </a:xfrm>
          <a:prstGeom prst="straightConnector1">
            <a:avLst/>
          </a:prstGeom>
          <a:noFill/>
          <a:ln cap="flat" cmpd="sng" w="28575">
            <a:solidFill>
              <a:srgbClr val="09294E"/>
            </a:solidFill>
            <a:prstDash val="solid"/>
            <a:miter lim="800000"/>
            <a:headEnd len="sm" w="sm" type="none"/>
            <a:tailEnd len="med" w="med" type="triangle"/>
          </a:ln>
        </p:spPr>
      </p:cxnSp>
      <p:sp>
        <p:nvSpPr>
          <p:cNvPr id="2015" name="Google Shape;2015;p100">
            <a:hlinkClick action="ppaction://hlinksldjump" r:id="rId3"/>
          </p:cNvPr>
          <p:cNvSpPr txBox="1"/>
          <p:nvPr/>
        </p:nvSpPr>
        <p:spPr>
          <a:xfrm>
            <a:off x="5750351" y="4799957"/>
            <a:ext cx="819000" cy="203400"/>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90000"/>
              </a:lnSpc>
              <a:spcBef>
                <a:spcPts val="0"/>
              </a:spcBef>
              <a:spcAft>
                <a:spcPts val="0"/>
              </a:spcAft>
              <a:buClr>
                <a:srgbClr val="09294E"/>
              </a:buClr>
              <a:buSzPts val="900"/>
              <a:buFont typeface="Arial"/>
              <a:buNone/>
            </a:pPr>
            <a:r>
              <a:rPr b="1" lang="en-ZA" sz="900">
                <a:solidFill>
                  <a:schemeClr val="lt1"/>
                </a:solidFill>
                <a:latin typeface="Arial"/>
                <a:ea typeface="Arial"/>
                <a:cs typeface="Arial"/>
                <a:sym typeface="Arial"/>
              </a:rPr>
              <a:t>Exercise</a:t>
            </a:r>
            <a:endParaRPr>
              <a:solidFill>
                <a:schemeClr val="lt1"/>
              </a:solidFill>
            </a:endParaRPr>
          </a:p>
        </p:txBody>
      </p:sp>
      <p:sp>
        <p:nvSpPr>
          <p:cNvPr id="2016" name="Google Shape;2016;p100"/>
          <p:cNvSpPr/>
          <p:nvPr>
            <p:ph idx="4294967295" type="body"/>
          </p:nvPr>
        </p:nvSpPr>
        <p:spPr>
          <a:xfrm>
            <a:off x="457200" y="4497804"/>
            <a:ext cx="1081200" cy="411600"/>
          </a:xfrm>
          <a:prstGeom prst="leftArrow">
            <a:avLst>
              <a:gd fmla="val 50000" name="adj1"/>
              <a:gd fmla="val 71387" name="adj2"/>
            </a:avLst>
          </a:prstGeom>
          <a:solidFill>
            <a:srgbClr val="E7E7E7"/>
          </a:solidFill>
          <a:ln cap="flat" cmpd="sng" w="12700">
            <a:solidFill>
              <a:srgbClr val="BFBFBF"/>
            </a:solidFill>
            <a:prstDash val="solid"/>
            <a:miter lim="800000"/>
            <a:headEnd len="sm" w="sm" type="none"/>
            <a:tailEnd len="sm" w="sm" type="none"/>
          </a:ln>
        </p:spPr>
        <p:txBody>
          <a:bodyPr anchorCtr="0" anchor="ctr" bIns="45700" lIns="91425" spcFirstLastPara="1" rIns="91425" wrap="square" tIns="45700">
            <a:normAutofit fontScale="40000" lnSpcReduction="10000"/>
          </a:bodyPr>
          <a:lstStyle/>
          <a:p>
            <a:pPr indent="0" lvl="0" marL="0" rtl="0" algn="l">
              <a:lnSpc>
                <a:spcPct val="90000"/>
              </a:lnSpc>
              <a:spcBef>
                <a:spcPts val="0"/>
              </a:spcBef>
              <a:spcAft>
                <a:spcPts val="1200"/>
              </a:spcAft>
              <a:buClr>
                <a:srgbClr val="09294E"/>
              </a:buClr>
              <a:buSzPct val="38095"/>
              <a:buNone/>
            </a:pPr>
            <a:r>
              <a:rPr lang="en-ZA"/>
              <a:t>Previous slide</a:t>
            </a:r>
            <a:endParaRPr/>
          </a:p>
        </p:txBody>
      </p:sp>
      <p:sp>
        <p:nvSpPr>
          <p:cNvPr id="2017" name="Google Shape;2017;p100">
            <a:hlinkClick action="ppaction://hlinksldjump" r:id="rId4"/>
          </p:cNvPr>
          <p:cNvSpPr/>
          <p:nvPr/>
        </p:nvSpPr>
        <p:spPr>
          <a:xfrm>
            <a:off x="604787" y="4585028"/>
            <a:ext cx="933600" cy="2373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sp>
        <p:nvSpPr>
          <p:cNvPr id="2018" name="Google Shape;2018;p100"/>
          <p:cNvSpPr txBox="1"/>
          <p:nvPr/>
        </p:nvSpPr>
        <p:spPr>
          <a:xfrm rot="-5400000">
            <a:off x="-113400" y="1453525"/>
            <a:ext cx="1387500" cy="246300"/>
          </a:xfrm>
          <a:prstGeom prst="rect">
            <a:avLst/>
          </a:prstGeom>
          <a:solidFill>
            <a:srgbClr val="09294E"/>
          </a:solidFill>
          <a:ln cap="flat" cmpd="sng" w="9525">
            <a:solidFill>
              <a:srgbClr val="D8D8D8"/>
            </a:solidFill>
            <a:prstDash val="solid"/>
            <a:round/>
            <a:headEnd len="sm" w="sm" type="none"/>
            <a:tailEnd len="sm" w="sm" type="none"/>
          </a:ln>
        </p:spPr>
        <p:txBody>
          <a:bodyPr anchorCtr="0" anchor="t" bIns="45700" lIns="91425" spcFirstLastPara="1" rIns="91425" wrap="square" tIns="45700">
            <a:spAutoFit/>
          </a:bodyPr>
          <a:lstStyle/>
          <a:p>
            <a:pPr indent="0" lvl="0" marL="0" marR="0" rtl="0" algn="ctr">
              <a:spcBef>
                <a:spcPts val="0"/>
              </a:spcBef>
              <a:spcAft>
                <a:spcPts val="0"/>
              </a:spcAft>
              <a:buNone/>
            </a:pPr>
            <a:r>
              <a:rPr b="1" lang="en-ZA" sz="1000" cap="small">
                <a:solidFill>
                  <a:srgbClr val="FFFFFF"/>
                </a:solidFill>
                <a:latin typeface="Open Sans"/>
                <a:ea typeface="Open Sans"/>
                <a:cs typeface="Open Sans"/>
                <a:sym typeface="Open Sans"/>
              </a:rPr>
              <a:t>Historical data</a:t>
            </a:r>
            <a:endParaRPr sz="1000">
              <a:latin typeface="Open Sans"/>
              <a:ea typeface="Open Sans"/>
              <a:cs typeface="Open Sans"/>
              <a:sym typeface="Open Sans"/>
            </a:endParaRPr>
          </a:p>
        </p:txBody>
      </p:sp>
      <p:sp>
        <p:nvSpPr>
          <p:cNvPr id="2019" name="Google Shape;2019;p100"/>
          <p:cNvSpPr txBox="1"/>
          <p:nvPr/>
        </p:nvSpPr>
        <p:spPr>
          <a:xfrm rot="-5400000">
            <a:off x="-74700" y="3582037"/>
            <a:ext cx="1310100" cy="246300"/>
          </a:xfrm>
          <a:prstGeom prst="rect">
            <a:avLst/>
          </a:prstGeom>
          <a:solidFill>
            <a:srgbClr val="09294E"/>
          </a:solidFill>
          <a:ln cap="flat" cmpd="sng" w="9525">
            <a:solidFill>
              <a:srgbClr val="D8D8D8"/>
            </a:solidFill>
            <a:prstDash val="solid"/>
            <a:round/>
            <a:headEnd len="sm" w="sm" type="none"/>
            <a:tailEnd len="sm" w="sm" type="none"/>
          </a:ln>
        </p:spPr>
        <p:txBody>
          <a:bodyPr anchorCtr="0" anchor="t" bIns="45700" lIns="91425" spcFirstLastPara="1" rIns="91425" wrap="square" tIns="45700">
            <a:spAutoFit/>
          </a:bodyPr>
          <a:lstStyle/>
          <a:p>
            <a:pPr indent="0" lvl="0" marL="0" marR="0" rtl="0" algn="ctr">
              <a:spcBef>
                <a:spcPts val="0"/>
              </a:spcBef>
              <a:spcAft>
                <a:spcPts val="0"/>
              </a:spcAft>
              <a:buNone/>
            </a:pPr>
            <a:r>
              <a:rPr b="1" lang="en-ZA" sz="1000" cap="small">
                <a:solidFill>
                  <a:srgbClr val="FFFFFF"/>
                </a:solidFill>
                <a:latin typeface="Arial"/>
                <a:ea typeface="Arial"/>
                <a:cs typeface="Arial"/>
                <a:sym typeface="Arial"/>
              </a:rPr>
              <a:t>Extrapolated data</a:t>
            </a:r>
            <a:endParaRPr b="1" sz="1000" cap="small">
              <a:solidFill>
                <a:srgbClr val="FFFFFF"/>
              </a:solidFill>
              <a:latin typeface="Arial"/>
              <a:ea typeface="Arial"/>
              <a:cs typeface="Arial"/>
              <a:sym typeface="Arial"/>
            </a:endParaRPr>
          </a:p>
        </p:txBody>
      </p:sp>
    </p:spTree>
  </p:cSld>
  <p:clrMapOvr>
    <a:masterClrMapping/>
  </p:clrMapOvr>
</p:sld>
</file>

<file path=ppt/slides/slide7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23" name="Shape 2023"/>
        <p:cNvGrpSpPr/>
        <p:nvPr/>
      </p:nvGrpSpPr>
      <p:grpSpPr>
        <a:xfrm>
          <a:off x="0" y="0"/>
          <a:ext cx="0" cy="0"/>
          <a:chOff x="0" y="0"/>
          <a:chExt cx="0" cy="0"/>
        </a:xfrm>
      </p:grpSpPr>
      <p:sp>
        <p:nvSpPr>
          <p:cNvPr id="2024" name="Google Shape;2024;p101"/>
          <p:cNvSpPr txBox="1"/>
          <p:nvPr>
            <p:ph type="title"/>
          </p:nvPr>
        </p:nvSpPr>
        <p:spPr>
          <a:xfrm>
            <a:off x="311700" y="216425"/>
            <a:ext cx="8520600" cy="5727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625852"/>
              </a:buClr>
              <a:buSzPts val="3200"/>
              <a:buFont typeface="Arial"/>
              <a:buNone/>
            </a:pPr>
            <a:r>
              <a:rPr b="1" lang="en-ZA"/>
              <a:t>Exercise</a:t>
            </a:r>
            <a:r>
              <a:rPr lang="en-ZA"/>
              <a:t> to determine simple trend baseline</a:t>
            </a:r>
            <a:endParaRPr/>
          </a:p>
        </p:txBody>
      </p:sp>
      <p:graphicFrame>
        <p:nvGraphicFramePr>
          <p:cNvPr id="2025" name="Google Shape;2025;p101"/>
          <p:cNvGraphicFramePr/>
          <p:nvPr/>
        </p:nvGraphicFramePr>
        <p:xfrm>
          <a:off x="789271" y="888578"/>
          <a:ext cx="3000000" cy="3000000"/>
        </p:xfrm>
        <a:graphic>
          <a:graphicData uri="http://schemas.openxmlformats.org/drawingml/2006/table">
            <a:tbl>
              <a:tblPr bandRow="1" firstRow="1">
                <a:noFill/>
                <a:tableStyleId>{05563C9E-14C8-4585-B115-649891960A9E}</a:tableStyleId>
              </a:tblPr>
              <a:tblGrid>
                <a:gridCol w="3025450"/>
                <a:gridCol w="1675625"/>
                <a:gridCol w="1519975"/>
                <a:gridCol w="1752700"/>
              </a:tblGrid>
              <a:tr h="555200">
                <a:tc>
                  <a:txBody>
                    <a:bodyPr/>
                    <a:lstStyle/>
                    <a:p>
                      <a:pPr indent="0" lvl="0" marL="0" marR="0" rtl="0" algn="ctr">
                        <a:spcBef>
                          <a:spcPts val="0"/>
                        </a:spcBef>
                        <a:spcAft>
                          <a:spcPts val="0"/>
                        </a:spcAft>
                        <a:buNone/>
                      </a:pPr>
                      <a:r>
                        <a:rPr b="1" lang="en-ZA" sz="1100"/>
                        <a:t>Strata</a:t>
                      </a:r>
                      <a:endParaRPr sz="1100"/>
                    </a:p>
                  </a:txBody>
                  <a:tcPr marT="34300" marB="34300" marR="91450" marL="91450" anchor="ctr"/>
                </a:tc>
                <a:tc>
                  <a:txBody>
                    <a:bodyPr/>
                    <a:lstStyle/>
                    <a:p>
                      <a:pPr indent="0" lvl="0" marL="0" marR="0" rtl="0" algn="ctr">
                        <a:spcBef>
                          <a:spcPts val="0"/>
                        </a:spcBef>
                        <a:spcAft>
                          <a:spcPts val="0"/>
                        </a:spcAft>
                        <a:buNone/>
                      </a:pPr>
                      <a:r>
                        <a:rPr b="1" lang="en-ZA" sz="1100"/>
                        <a:t>Area at time </a:t>
                      </a:r>
                      <a:r>
                        <a:rPr b="1" i="1" lang="en-ZA" sz="1100"/>
                        <a:t>T</a:t>
                      </a:r>
                      <a:r>
                        <a:rPr b="1" baseline="-25000" lang="en-ZA" sz="1100"/>
                        <a:t>(0-20) </a:t>
                      </a:r>
                      <a:r>
                        <a:rPr b="1" lang="en-ZA" sz="1100"/>
                        <a:t>(million ha)</a:t>
                      </a:r>
                      <a:endParaRPr sz="1100"/>
                    </a:p>
                  </a:txBody>
                  <a:tcPr marT="34300" marB="34300" marR="91450" marL="91450" anchor="ctr"/>
                </a:tc>
                <a:tc>
                  <a:txBody>
                    <a:bodyPr/>
                    <a:lstStyle/>
                    <a:p>
                      <a:pPr indent="0" lvl="0" marL="0" marR="0" rtl="0" algn="ctr">
                        <a:spcBef>
                          <a:spcPts val="0"/>
                        </a:spcBef>
                        <a:spcAft>
                          <a:spcPts val="0"/>
                        </a:spcAft>
                        <a:buNone/>
                      </a:pPr>
                      <a:r>
                        <a:rPr b="1" lang="en-ZA" sz="1100"/>
                        <a:t>Area at time </a:t>
                      </a:r>
                      <a:r>
                        <a:rPr b="1" i="1" lang="en-ZA" sz="1100"/>
                        <a:t>T</a:t>
                      </a:r>
                      <a:r>
                        <a:rPr b="1" baseline="-25000" lang="en-ZA" sz="1100"/>
                        <a:t>(0)</a:t>
                      </a:r>
                      <a:r>
                        <a:rPr b="1" lang="en-ZA" sz="1100"/>
                        <a:t> (million ha)</a:t>
                      </a:r>
                      <a:endParaRPr sz="1100"/>
                    </a:p>
                  </a:txBody>
                  <a:tcPr marT="34300" marB="34300" marR="91450" marL="91450" anchor="ctr"/>
                </a:tc>
                <a:tc>
                  <a:txBody>
                    <a:bodyPr/>
                    <a:lstStyle/>
                    <a:p>
                      <a:pPr indent="0" lvl="0" marL="0" marR="0" rtl="0" algn="ctr">
                        <a:spcBef>
                          <a:spcPts val="0"/>
                        </a:spcBef>
                        <a:spcAft>
                          <a:spcPts val="0"/>
                        </a:spcAft>
                        <a:buNone/>
                      </a:pPr>
                      <a:r>
                        <a:rPr b="1" lang="en-ZA" sz="1100"/>
                        <a:t>Average annual change over 20 yrs (million ha/yr)</a:t>
                      </a:r>
                      <a:endParaRPr sz="1100"/>
                    </a:p>
                  </a:txBody>
                  <a:tcPr marT="34300" marB="34300" marR="91450" marL="91450" anchor="ctr"/>
                </a:tc>
              </a:tr>
              <a:tr h="261125">
                <a:tc>
                  <a:txBody>
                    <a:bodyPr/>
                    <a:lstStyle/>
                    <a:p>
                      <a:pPr indent="0" lvl="0" marL="0" marR="0" rtl="0" algn="l">
                        <a:spcBef>
                          <a:spcPts val="0"/>
                        </a:spcBef>
                        <a:spcAft>
                          <a:spcPts val="0"/>
                        </a:spcAft>
                        <a:buNone/>
                      </a:pPr>
                      <a:r>
                        <a:rPr lang="en-ZA" sz="1100">
                          <a:solidFill>
                            <a:schemeClr val="dk2"/>
                          </a:solidFill>
                        </a:rPr>
                        <a:t>Forest land</a:t>
                      </a:r>
                      <a:endParaRPr sz="1100">
                        <a:solidFill>
                          <a:schemeClr val="dk2"/>
                        </a:solidFill>
                      </a:endParaRPr>
                    </a:p>
                  </a:txBody>
                  <a:tcPr marT="34300" marB="34300" marR="91450" marL="91450">
                    <a:solidFill>
                      <a:schemeClr val="accent4"/>
                    </a:solidFill>
                  </a:tcPr>
                </a:tc>
                <a:tc>
                  <a:txBody>
                    <a:bodyPr/>
                    <a:lstStyle/>
                    <a:p>
                      <a:pPr indent="0" lvl="0" marL="0" marR="0" rtl="0" algn="ctr">
                        <a:spcBef>
                          <a:spcPts val="0"/>
                        </a:spcBef>
                        <a:spcAft>
                          <a:spcPts val="0"/>
                        </a:spcAft>
                        <a:buNone/>
                      </a:pPr>
                      <a:r>
                        <a:rPr lang="en-ZA" sz="1100">
                          <a:solidFill>
                            <a:schemeClr val="dk2"/>
                          </a:solidFill>
                        </a:rPr>
                        <a:t>18</a:t>
                      </a:r>
                      <a:endParaRPr sz="1100">
                        <a:solidFill>
                          <a:schemeClr val="dk2"/>
                        </a:solidFill>
                      </a:endParaRPr>
                    </a:p>
                  </a:txBody>
                  <a:tcPr marT="34300" marB="34300" marR="91450" marL="91450">
                    <a:solidFill>
                      <a:schemeClr val="accent4"/>
                    </a:solidFill>
                  </a:tcPr>
                </a:tc>
                <a:tc>
                  <a:txBody>
                    <a:bodyPr/>
                    <a:lstStyle/>
                    <a:p>
                      <a:pPr indent="0" lvl="0" marL="0" marR="0" rtl="0" algn="ctr">
                        <a:spcBef>
                          <a:spcPts val="0"/>
                        </a:spcBef>
                        <a:spcAft>
                          <a:spcPts val="0"/>
                        </a:spcAft>
                        <a:buNone/>
                      </a:pPr>
                      <a:r>
                        <a:rPr lang="en-ZA" sz="1100">
                          <a:solidFill>
                            <a:schemeClr val="dk2"/>
                          </a:solidFill>
                        </a:rPr>
                        <a:t>14</a:t>
                      </a:r>
                      <a:endParaRPr sz="1100">
                        <a:solidFill>
                          <a:schemeClr val="dk2"/>
                        </a:solidFill>
                      </a:endParaRPr>
                    </a:p>
                  </a:txBody>
                  <a:tcPr marT="34300" marB="34300" marR="91450" marL="91450">
                    <a:solidFill>
                      <a:schemeClr val="accent4"/>
                    </a:solidFill>
                  </a:tcPr>
                </a:tc>
                <a:tc>
                  <a:txBody>
                    <a:bodyPr/>
                    <a:lstStyle/>
                    <a:p>
                      <a:pPr indent="0" lvl="0" marL="0" marR="0" rtl="0" algn="ctr">
                        <a:spcBef>
                          <a:spcPts val="0"/>
                        </a:spcBef>
                        <a:spcAft>
                          <a:spcPts val="0"/>
                        </a:spcAft>
                        <a:buNone/>
                      </a:pPr>
                      <a:r>
                        <a:rPr lang="en-ZA" sz="1100">
                          <a:solidFill>
                            <a:schemeClr val="dk2"/>
                          </a:solidFill>
                        </a:rPr>
                        <a:t>?</a:t>
                      </a:r>
                      <a:endParaRPr sz="1100">
                        <a:solidFill>
                          <a:schemeClr val="dk2"/>
                        </a:solidFill>
                      </a:endParaRPr>
                    </a:p>
                  </a:txBody>
                  <a:tcPr marT="34300" marB="34300" marR="91450" marL="91450">
                    <a:solidFill>
                      <a:schemeClr val="accent4"/>
                    </a:solidFill>
                  </a:tcPr>
                </a:tc>
              </a:tr>
              <a:tr h="236775">
                <a:tc>
                  <a:txBody>
                    <a:bodyPr/>
                    <a:lstStyle/>
                    <a:p>
                      <a:pPr indent="0" lvl="0" marL="0" marR="0" rtl="0" algn="l">
                        <a:spcBef>
                          <a:spcPts val="0"/>
                        </a:spcBef>
                        <a:spcAft>
                          <a:spcPts val="0"/>
                        </a:spcAft>
                        <a:buNone/>
                      </a:pPr>
                      <a:r>
                        <a:rPr lang="en-ZA" sz="1100">
                          <a:solidFill>
                            <a:schemeClr val="dk2"/>
                          </a:solidFill>
                        </a:rPr>
                        <a:t>Annual cropland</a:t>
                      </a:r>
                      <a:endParaRPr sz="1100">
                        <a:solidFill>
                          <a:schemeClr val="dk2"/>
                        </a:solidFill>
                      </a:endParaRPr>
                    </a:p>
                  </a:txBody>
                  <a:tcPr marT="34300" marB="34300" marR="91450" marL="91450">
                    <a:solidFill>
                      <a:schemeClr val="lt1"/>
                    </a:solidFill>
                  </a:tcPr>
                </a:tc>
                <a:tc>
                  <a:txBody>
                    <a:bodyPr/>
                    <a:lstStyle/>
                    <a:p>
                      <a:pPr indent="0" lvl="0" marL="0" marR="0" rtl="0" algn="ctr">
                        <a:spcBef>
                          <a:spcPts val="0"/>
                        </a:spcBef>
                        <a:spcAft>
                          <a:spcPts val="0"/>
                        </a:spcAft>
                        <a:buNone/>
                      </a:pPr>
                      <a:r>
                        <a:rPr lang="en-ZA" sz="1100">
                          <a:solidFill>
                            <a:schemeClr val="dk2"/>
                          </a:solidFill>
                        </a:rPr>
                        <a:t>9</a:t>
                      </a:r>
                      <a:endParaRPr sz="1100">
                        <a:solidFill>
                          <a:schemeClr val="dk2"/>
                        </a:solidFill>
                      </a:endParaRPr>
                    </a:p>
                  </a:txBody>
                  <a:tcPr marT="34300" marB="34300" marR="91450" marL="91450">
                    <a:solidFill>
                      <a:schemeClr val="lt1"/>
                    </a:solidFill>
                  </a:tcPr>
                </a:tc>
                <a:tc>
                  <a:txBody>
                    <a:bodyPr/>
                    <a:lstStyle/>
                    <a:p>
                      <a:pPr indent="0" lvl="0" marL="0" marR="0" rtl="0" algn="ctr">
                        <a:spcBef>
                          <a:spcPts val="0"/>
                        </a:spcBef>
                        <a:spcAft>
                          <a:spcPts val="0"/>
                        </a:spcAft>
                        <a:buNone/>
                      </a:pPr>
                      <a:r>
                        <a:rPr lang="en-ZA" sz="1100">
                          <a:solidFill>
                            <a:schemeClr val="dk2"/>
                          </a:solidFill>
                        </a:rPr>
                        <a:t>15</a:t>
                      </a:r>
                      <a:endParaRPr sz="1100">
                        <a:solidFill>
                          <a:schemeClr val="dk2"/>
                        </a:solidFill>
                      </a:endParaRPr>
                    </a:p>
                  </a:txBody>
                  <a:tcPr marT="34300" marB="34300" marR="91450" marL="91450">
                    <a:solidFill>
                      <a:schemeClr val="lt1"/>
                    </a:solidFill>
                  </a:tcPr>
                </a:tc>
                <a:tc>
                  <a:txBody>
                    <a:bodyPr/>
                    <a:lstStyle/>
                    <a:p>
                      <a:pPr indent="0" lvl="0" marL="0" marR="0" rtl="0" algn="ctr">
                        <a:spcBef>
                          <a:spcPts val="0"/>
                        </a:spcBef>
                        <a:spcAft>
                          <a:spcPts val="0"/>
                        </a:spcAft>
                        <a:buNone/>
                      </a:pPr>
                      <a:r>
                        <a:rPr lang="en-ZA" sz="1100">
                          <a:solidFill>
                            <a:schemeClr val="dk2"/>
                          </a:solidFill>
                        </a:rPr>
                        <a:t>?</a:t>
                      </a:r>
                      <a:endParaRPr sz="1100">
                        <a:solidFill>
                          <a:schemeClr val="dk2"/>
                        </a:solidFill>
                      </a:endParaRPr>
                    </a:p>
                  </a:txBody>
                  <a:tcPr marT="34300" marB="34300" marR="91450" marL="91450">
                    <a:solidFill>
                      <a:schemeClr val="lt1"/>
                    </a:solidFill>
                  </a:tcPr>
                </a:tc>
              </a:tr>
              <a:tr h="236775">
                <a:tc>
                  <a:txBody>
                    <a:bodyPr/>
                    <a:lstStyle/>
                    <a:p>
                      <a:pPr indent="0" lvl="0" marL="0" marR="0" rtl="0" algn="l">
                        <a:spcBef>
                          <a:spcPts val="0"/>
                        </a:spcBef>
                        <a:spcAft>
                          <a:spcPts val="0"/>
                        </a:spcAft>
                        <a:buNone/>
                      </a:pPr>
                      <a:r>
                        <a:rPr lang="en-ZA" sz="1100">
                          <a:solidFill>
                            <a:schemeClr val="dk2"/>
                          </a:solidFill>
                        </a:rPr>
                        <a:t>Perennial cropland</a:t>
                      </a:r>
                      <a:endParaRPr sz="1100">
                        <a:solidFill>
                          <a:schemeClr val="dk2"/>
                        </a:solidFill>
                      </a:endParaRPr>
                    </a:p>
                  </a:txBody>
                  <a:tcPr marT="34300" marB="34300" marR="91450" marL="91450">
                    <a:solidFill>
                      <a:schemeClr val="accent4"/>
                    </a:solidFill>
                  </a:tcPr>
                </a:tc>
                <a:tc>
                  <a:txBody>
                    <a:bodyPr/>
                    <a:lstStyle/>
                    <a:p>
                      <a:pPr indent="0" lvl="0" marL="0" marR="0" rtl="0" algn="ctr">
                        <a:spcBef>
                          <a:spcPts val="0"/>
                        </a:spcBef>
                        <a:spcAft>
                          <a:spcPts val="0"/>
                        </a:spcAft>
                        <a:buNone/>
                      </a:pPr>
                      <a:r>
                        <a:rPr lang="en-ZA" sz="1100">
                          <a:solidFill>
                            <a:schemeClr val="dk2"/>
                          </a:solidFill>
                        </a:rPr>
                        <a:t>5</a:t>
                      </a:r>
                      <a:endParaRPr sz="1100">
                        <a:solidFill>
                          <a:schemeClr val="dk2"/>
                        </a:solidFill>
                      </a:endParaRPr>
                    </a:p>
                  </a:txBody>
                  <a:tcPr marT="34300" marB="34300" marR="91450" marL="91450">
                    <a:solidFill>
                      <a:schemeClr val="accent4"/>
                    </a:solidFill>
                  </a:tcPr>
                </a:tc>
                <a:tc>
                  <a:txBody>
                    <a:bodyPr/>
                    <a:lstStyle/>
                    <a:p>
                      <a:pPr indent="0" lvl="0" marL="0" marR="0" rtl="0" algn="ctr">
                        <a:spcBef>
                          <a:spcPts val="0"/>
                        </a:spcBef>
                        <a:spcAft>
                          <a:spcPts val="0"/>
                        </a:spcAft>
                        <a:buNone/>
                      </a:pPr>
                      <a:r>
                        <a:rPr lang="en-ZA" sz="1100">
                          <a:solidFill>
                            <a:schemeClr val="dk2"/>
                          </a:solidFill>
                        </a:rPr>
                        <a:t>5</a:t>
                      </a:r>
                      <a:endParaRPr sz="1100">
                        <a:solidFill>
                          <a:schemeClr val="dk2"/>
                        </a:solidFill>
                      </a:endParaRPr>
                    </a:p>
                  </a:txBody>
                  <a:tcPr marT="34300" marB="34300" marR="91450" marL="91450">
                    <a:solidFill>
                      <a:schemeClr val="accent4"/>
                    </a:solidFill>
                  </a:tcPr>
                </a:tc>
                <a:tc>
                  <a:txBody>
                    <a:bodyPr/>
                    <a:lstStyle/>
                    <a:p>
                      <a:pPr indent="0" lvl="0" marL="0" marR="0" rtl="0" algn="ctr">
                        <a:spcBef>
                          <a:spcPts val="0"/>
                        </a:spcBef>
                        <a:spcAft>
                          <a:spcPts val="0"/>
                        </a:spcAft>
                        <a:buNone/>
                      </a:pPr>
                      <a:r>
                        <a:rPr lang="en-ZA" sz="1100">
                          <a:solidFill>
                            <a:schemeClr val="dk2"/>
                          </a:solidFill>
                        </a:rPr>
                        <a:t>?</a:t>
                      </a:r>
                      <a:endParaRPr sz="1100">
                        <a:solidFill>
                          <a:schemeClr val="dk2"/>
                        </a:solidFill>
                      </a:endParaRPr>
                    </a:p>
                  </a:txBody>
                  <a:tcPr marT="34300" marB="34300" marR="91450" marL="91450">
                    <a:solidFill>
                      <a:schemeClr val="accent4"/>
                    </a:solidFill>
                  </a:tcPr>
                </a:tc>
              </a:tr>
              <a:tr h="236775">
                <a:tc>
                  <a:txBody>
                    <a:bodyPr/>
                    <a:lstStyle/>
                    <a:p>
                      <a:pPr indent="0" lvl="0" marL="0" marR="0" rtl="0" algn="l">
                        <a:spcBef>
                          <a:spcPts val="0"/>
                        </a:spcBef>
                        <a:spcAft>
                          <a:spcPts val="0"/>
                        </a:spcAft>
                        <a:buNone/>
                      </a:pPr>
                      <a:r>
                        <a:rPr lang="en-ZA" sz="1100">
                          <a:solidFill>
                            <a:schemeClr val="dk2"/>
                          </a:solidFill>
                        </a:rPr>
                        <a:t>Improved grassland</a:t>
                      </a:r>
                      <a:endParaRPr sz="1100">
                        <a:solidFill>
                          <a:schemeClr val="dk2"/>
                        </a:solidFill>
                      </a:endParaRPr>
                    </a:p>
                  </a:txBody>
                  <a:tcPr marT="34300" marB="34300" marR="91450" marL="91450">
                    <a:solidFill>
                      <a:schemeClr val="lt1"/>
                    </a:solidFill>
                  </a:tcPr>
                </a:tc>
                <a:tc>
                  <a:txBody>
                    <a:bodyPr/>
                    <a:lstStyle/>
                    <a:p>
                      <a:pPr indent="0" lvl="0" marL="0" marR="0" rtl="0" algn="ctr">
                        <a:spcBef>
                          <a:spcPts val="0"/>
                        </a:spcBef>
                        <a:spcAft>
                          <a:spcPts val="0"/>
                        </a:spcAft>
                        <a:buNone/>
                      </a:pPr>
                      <a:r>
                        <a:rPr lang="en-ZA" sz="1100">
                          <a:solidFill>
                            <a:schemeClr val="dk2"/>
                          </a:solidFill>
                        </a:rPr>
                        <a:t>26</a:t>
                      </a:r>
                      <a:endParaRPr sz="1100">
                        <a:solidFill>
                          <a:schemeClr val="dk2"/>
                        </a:solidFill>
                      </a:endParaRPr>
                    </a:p>
                  </a:txBody>
                  <a:tcPr marT="34300" marB="34300" marR="91450" marL="91450">
                    <a:solidFill>
                      <a:schemeClr val="lt1"/>
                    </a:solidFill>
                  </a:tcPr>
                </a:tc>
                <a:tc>
                  <a:txBody>
                    <a:bodyPr/>
                    <a:lstStyle/>
                    <a:p>
                      <a:pPr indent="0" lvl="0" marL="0" marR="0" rtl="0" algn="ctr">
                        <a:spcBef>
                          <a:spcPts val="0"/>
                        </a:spcBef>
                        <a:spcAft>
                          <a:spcPts val="0"/>
                        </a:spcAft>
                        <a:buNone/>
                      </a:pPr>
                      <a:r>
                        <a:rPr lang="en-ZA" sz="1100">
                          <a:solidFill>
                            <a:schemeClr val="dk2"/>
                          </a:solidFill>
                        </a:rPr>
                        <a:t>?</a:t>
                      </a:r>
                      <a:endParaRPr sz="1100">
                        <a:solidFill>
                          <a:schemeClr val="dk2"/>
                        </a:solidFill>
                      </a:endParaRPr>
                    </a:p>
                  </a:txBody>
                  <a:tcPr marT="34300" marB="34300" marR="91450" marL="91450">
                    <a:solidFill>
                      <a:schemeClr val="lt1"/>
                    </a:solidFill>
                  </a:tcPr>
                </a:tc>
                <a:tc>
                  <a:txBody>
                    <a:bodyPr/>
                    <a:lstStyle/>
                    <a:p>
                      <a:pPr indent="0" lvl="0" marL="0" marR="0" rtl="0" algn="ctr">
                        <a:spcBef>
                          <a:spcPts val="0"/>
                        </a:spcBef>
                        <a:spcAft>
                          <a:spcPts val="0"/>
                        </a:spcAft>
                        <a:buNone/>
                      </a:pPr>
                      <a:r>
                        <a:rPr lang="en-ZA" sz="1100">
                          <a:solidFill>
                            <a:schemeClr val="dk2"/>
                          </a:solidFill>
                        </a:rPr>
                        <a:t>?</a:t>
                      </a:r>
                      <a:endParaRPr sz="1100">
                        <a:solidFill>
                          <a:schemeClr val="dk2"/>
                        </a:solidFill>
                      </a:endParaRPr>
                    </a:p>
                  </a:txBody>
                  <a:tcPr marT="34300" marB="34300" marR="91450" marL="91450">
                    <a:solidFill>
                      <a:schemeClr val="lt1"/>
                    </a:solidFill>
                  </a:tcPr>
                </a:tc>
              </a:tr>
              <a:tr h="236775">
                <a:tc>
                  <a:txBody>
                    <a:bodyPr/>
                    <a:lstStyle/>
                    <a:p>
                      <a:pPr indent="0" lvl="0" marL="0" marR="0" rtl="0" algn="l">
                        <a:spcBef>
                          <a:spcPts val="0"/>
                        </a:spcBef>
                        <a:spcAft>
                          <a:spcPts val="0"/>
                        </a:spcAft>
                        <a:buNone/>
                      </a:pPr>
                      <a:r>
                        <a:rPr b="1" lang="en-ZA" sz="1100">
                          <a:solidFill>
                            <a:schemeClr val="dk2"/>
                          </a:solidFill>
                        </a:rPr>
                        <a:t>Total</a:t>
                      </a:r>
                      <a:endParaRPr sz="1100">
                        <a:solidFill>
                          <a:schemeClr val="dk2"/>
                        </a:solidFill>
                      </a:endParaRPr>
                    </a:p>
                  </a:txBody>
                  <a:tcPr marT="34300" marB="34300" marR="91450" marL="91450">
                    <a:solidFill>
                      <a:schemeClr val="accent4"/>
                    </a:solidFill>
                  </a:tcPr>
                </a:tc>
                <a:tc>
                  <a:txBody>
                    <a:bodyPr/>
                    <a:lstStyle/>
                    <a:p>
                      <a:pPr indent="0" lvl="0" marL="0" marR="0" rtl="0" algn="ctr">
                        <a:spcBef>
                          <a:spcPts val="0"/>
                        </a:spcBef>
                        <a:spcAft>
                          <a:spcPts val="0"/>
                        </a:spcAft>
                        <a:buNone/>
                      </a:pPr>
                      <a:r>
                        <a:rPr b="1" lang="en-ZA" sz="1100">
                          <a:solidFill>
                            <a:schemeClr val="dk2"/>
                          </a:solidFill>
                        </a:rPr>
                        <a:t>?</a:t>
                      </a:r>
                      <a:endParaRPr sz="1100">
                        <a:solidFill>
                          <a:schemeClr val="dk2"/>
                        </a:solidFill>
                      </a:endParaRPr>
                    </a:p>
                  </a:txBody>
                  <a:tcPr marT="34300" marB="34300" marR="91450" marL="91450">
                    <a:solidFill>
                      <a:schemeClr val="accent4"/>
                    </a:solidFill>
                  </a:tcPr>
                </a:tc>
                <a:tc>
                  <a:txBody>
                    <a:bodyPr/>
                    <a:lstStyle/>
                    <a:p>
                      <a:pPr indent="0" lvl="0" marL="0" marR="0" rtl="0" algn="ctr">
                        <a:spcBef>
                          <a:spcPts val="0"/>
                        </a:spcBef>
                        <a:spcAft>
                          <a:spcPts val="0"/>
                        </a:spcAft>
                        <a:buNone/>
                      </a:pPr>
                      <a:r>
                        <a:rPr b="1" lang="en-ZA" sz="1100">
                          <a:solidFill>
                            <a:schemeClr val="dk2"/>
                          </a:solidFill>
                        </a:rPr>
                        <a:t>?</a:t>
                      </a:r>
                      <a:endParaRPr sz="1100">
                        <a:solidFill>
                          <a:schemeClr val="dk2"/>
                        </a:solidFill>
                      </a:endParaRPr>
                    </a:p>
                  </a:txBody>
                  <a:tcPr marT="34300" marB="34300" marR="91450" marL="91450">
                    <a:solidFill>
                      <a:schemeClr val="accent4"/>
                    </a:solidFill>
                  </a:tcPr>
                </a:tc>
                <a:tc>
                  <a:txBody>
                    <a:bodyPr/>
                    <a:lstStyle/>
                    <a:p>
                      <a:pPr indent="0" lvl="0" marL="0" marR="0" rtl="0" algn="ctr">
                        <a:spcBef>
                          <a:spcPts val="0"/>
                        </a:spcBef>
                        <a:spcAft>
                          <a:spcPts val="0"/>
                        </a:spcAft>
                        <a:buNone/>
                      </a:pPr>
                      <a:r>
                        <a:rPr b="1" lang="en-ZA" sz="1100">
                          <a:solidFill>
                            <a:schemeClr val="dk2"/>
                          </a:solidFill>
                        </a:rPr>
                        <a:t>0</a:t>
                      </a:r>
                      <a:endParaRPr sz="1100">
                        <a:solidFill>
                          <a:schemeClr val="dk2"/>
                        </a:solidFill>
                      </a:endParaRPr>
                    </a:p>
                  </a:txBody>
                  <a:tcPr marT="34300" marB="34300" marR="91450" marL="91450">
                    <a:solidFill>
                      <a:schemeClr val="accent4"/>
                    </a:solidFill>
                  </a:tcPr>
                </a:tc>
              </a:tr>
            </a:tbl>
          </a:graphicData>
        </a:graphic>
      </p:graphicFrame>
      <p:graphicFrame>
        <p:nvGraphicFramePr>
          <p:cNvPr id="2026" name="Google Shape;2026;p101"/>
          <p:cNvGraphicFramePr/>
          <p:nvPr/>
        </p:nvGraphicFramePr>
        <p:xfrm>
          <a:off x="789271" y="3006565"/>
          <a:ext cx="3000000" cy="3000000"/>
        </p:xfrm>
        <a:graphic>
          <a:graphicData uri="http://schemas.openxmlformats.org/drawingml/2006/table">
            <a:tbl>
              <a:tblPr bandRow="1" firstRow="1">
                <a:noFill/>
                <a:tableStyleId>{05563C9E-14C8-4585-B115-649891960A9E}</a:tableStyleId>
              </a:tblPr>
              <a:tblGrid>
                <a:gridCol w="3763525"/>
                <a:gridCol w="2084425"/>
                <a:gridCol w="1890775"/>
              </a:tblGrid>
              <a:tr h="443075">
                <a:tc>
                  <a:txBody>
                    <a:bodyPr/>
                    <a:lstStyle/>
                    <a:p>
                      <a:pPr indent="0" lvl="0" marL="0" marR="0" rtl="0" algn="ctr">
                        <a:spcBef>
                          <a:spcPts val="0"/>
                        </a:spcBef>
                        <a:spcAft>
                          <a:spcPts val="0"/>
                        </a:spcAft>
                        <a:buNone/>
                      </a:pPr>
                      <a:r>
                        <a:rPr b="1" lang="en-ZA" sz="1100"/>
                        <a:t>Strata</a:t>
                      </a:r>
                      <a:endParaRPr sz="1100"/>
                    </a:p>
                  </a:txBody>
                  <a:tcPr marT="34300" marB="34300" marR="91450" marL="91450" anchor="ctr"/>
                </a:tc>
                <a:tc>
                  <a:txBody>
                    <a:bodyPr/>
                    <a:lstStyle/>
                    <a:p>
                      <a:pPr indent="0" lvl="0" marL="0" marR="0" rtl="0" algn="ctr">
                        <a:spcBef>
                          <a:spcPts val="0"/>
                        </a:spcBef>
                        <a:spcAft>
                          <a:spcPts val="0"/>
                        </a:spcAft>
                        <a:buNone/>
                      </a:pPr>
                      <a:r>
                        <a:rPr b="1" lang="en-ZA" sz="1100"/>
                        <a:t>Area at time </a:t>
                      </a:r>
                      <a:r>
                        <a:rPr b="1" i="1" lang="en-ZA" sz="1100"/>
                        <a:t>T</a:t>
                      </a:r>
                      <a:r>
                        <a:rPr b="1" baseline="-25000" lang="en-ZA" sz="1100"/>
                        <a:t>(1) </a:t>
                      </a:r>
                      <a:r>
                        <a:rPr b="1" lang="en-ZA" sz="1100"/>
                        <a:t>(million ha)</a:t>
                      </a:r>
                      <a:endParaRPr sz="1100"/>
                    </a:p>
                  </a:txBody>
                  <a:tcPr marT="34300" marB="34300" marR="91450" marL="91450" anchor="ctr"/>
                </a:tc>
                <a:tc>
                  <a:txBody>
                    <a:bodyPr/>
                    <a:lstStyle/>
                    <a:p>
                      <a:pPr indent="0" lvl="0" marL="0" marR="0" rtl="0" algn="ctr">
                        <a:spcBef>
                          <a:spcPts val="0"/>
                        </a:spcBef>
                        <a:spcAft>
                          <a:spcPts val="0"/>
                        </a:spcAft>
                        <a:buNone/>
                      </a:pPr>
                      <a:r>
                        <a:rPr b="1" lang="en-ZA" sz="1100"/>
                        <a:t>Area at time </a:t>
                      </a:r>
                      <a:r>
                        <a:rPr b="1" i="1" lang="en-ZA" sz="1100"/>
                        <a:t>T</a:t>
                      </a:r>
                      <a:r>
                        <a:rPr b="1" baseline="-25000" lang="en-ZA" sz="1100"/>
                        <a:t>(20)</a:t>
                      </a:r>
                      <a:r>
                        <a:rPr b="1" lang="en-ZA" sz="1100"/>
                        <a:t> (million ha)</a:t>
                      </a:r>
                      <a:endParaRPr sz="1100"/>
                    </a:p>
                  </a:txBody>
                  <a:tcPr marT="34300" marB="34300" marR="91450" marL="91450" anchor="ctr"/>
                </a:tc>
              </a:tr>
              <a:tr h="261125">
                <a:tc>
                  <a:txBody>
                    <a:bodyPr/>
                    <a:lstStyle/>
                    <a:p>
                      <a:pPr indent="0" lvl="0" marL="0" marR="0" rtl="0" algn="l">
                        <a:spcBef>
                          <a:spcPts val="0"/>
                        </a:spcBef>
                        <a:spcAft>
                          <a:spcPts val="0"/>
                        </a:spcAft>
                        <a:buNone/>
                      </a:pPr>
                      <a:r>
                        <a:rPr lang="en-ZA" sz="1100">
                          <a:solidFill>
                            <a:schemeClr val="dk2"/>
                          </a:solidFill>
                        </a:rPr>
                        <a:t>Forest land</a:t>
                      </a:r>
                      <a:endParaRPr sz="1100">
                        <a:solidFill>
                          <a:schemeClr val="dk2"/>
                        </a:solidFill>
                      </a:endParaRPr>
                    </a:p>
                  </a:txBody>
                  <a:tcPr marT="34300" marB="34300" marR="91450" marL="91450">
                    <a:solidFill>
                      <a:schemeClr val="accent4"/>
                    </a:solidFill>
                  </a:tcPr>
                </a:tc>
                <a:tc>
                  <a:txBody>
                    <a:bodyPr/>
                    <a:lstStyle/>
                    <a:p>
                      <a:pPr indent="0" lvl="0" marL="0" marR="0" rtl="0" algn="ctr">
                        <a:spcBef>
                          <a:spcPts val="0"/>
                        </a:spcBef>
                        <a:spcAft>
                          <a:spcPts val="0"/>
                        </a:spcAft>
                        <a:buNone/>
                      </a:pPr>
                      <a:r>
                        <a:rPr lang="en-ZA" sz="1100">
                          <a:solidFill>
                            <a:schemeClr val="dk2"/>
                          </a:solidFill>
                        </a:rPr>
                        <a:t>?</a:t>
                      </a:r>
                      <a:endParaRPr sz="1100">
                        <a:solidFill>
                          <a:schemeClr val="dk2"/>
                        </a:solidFill>
                      </a:endParaRPr>
                    </a:p>
                  </a:txBody>
                  <a:tcPr marT="34300" marB="34300" marR="91450" marL="91450">
                    <a:solidFill>
                      <a:schemeClr val="accent4"/>
                    </a:solidFill>
                  </a:tcPr>
                </a:tc>
                <a:tc>
                  <a:txBody>
                    <a:bodyPr/>
                    <a:lstStyle/>
                    <a:p>
                      <a:pPr indent="0" lvl="0" marL="0" marR="0" rtl="0" algn="ctr">
                        <a:spcBef>
                          <a:spcPts val="0"/>
                        </a:spcBef>
                        <a:spcAft>
                          <a:spcPts val="0"/>
                        </a:spcAft>
                        <a:buNone/>
                      </a:pPr>
                      <a:r>
                        <a:rPr lang="en-ZA" sz="1100">
                          <a:solidFill>
                            <a:schemeClr val="dk2"/>
                          </a:solidFill>
                        </a:rPr>
                        <a:t>?</a:t>
                      </a:r>
                      <a:endParaRPr sz="1100">
                        <a:solidFill>
                          <a:schemeClr val="dk2"/>
                        </a:solidFill>
                      </a:endParaRPr>
                    </a:p>
                  </a:txBody>
                  <a:tcPr marT="34300" marB="34300" marR="91450" marL="91450">
                    <a:solidFill>
                      <a:schemeClr val="accent4"/>
                    </a:solidFill>
                  </a:tcPr>
                </a:tc>
              </a:tr>
              <a:tr h="236775">
                <a:tc>
                  <a:txBody>
                    <a:bodyPr/>
                    <a:lstStyle/>
                    <a:p>
                      <a:pPr indent="0" lvl="0" marL="0" marR="0" rtl="0" algn="l">
                        <a:spcBef>
                          <a:spcPts val="0"/>
                        </a:spcBef>
                        <a:spcAft>
                          <a:spcPts val="0"/>
                        </a:spcAft>
                        <a:buNone/>
                      </a:pPr>
                      <a:r>
                        <a:rPr lang="en-ZA" sz="1100">
                          <a:solidFill>
                            <a:schemeClr val="dk2"/>
                          </a:solidFill>
                        </a:rPr>
                        <a:t>Annual cropland</a:t>
                      </a:r>
                      <a:endParaRPr sz="1100">
                        <a:solidFill>
                          <a:schemeClr val="dk2"/>
                        </a:solidFill>
                      </a:endParaRPr>
                    </a:p>
                  </a:txBody>
                  <a:tcPr marT="34300" marB="34300" marR="91450" marL="91450">
                    <a:solidFill>
                      <a:schemeClr val="lt1"/>
                    </a:solidFill>
                  </a:tcPr>
                </a:tc>
                <a:tc>
                  <a:txBody>
                    <a:bodyPr/>
                    <a:lstStyle/>
                    <a:p>
                      <a:pPr indent="0" lvl="0" marL="0" marR="0" rtl="0" algn="ctr">
                        <a:spcBef>
                          <a:spcPts val="0"/>
                        </a:spcBef>
                        <a:spcAft>
                          <a:spcPts val="0"/>
                        </a:spcAft>
                        <a:buNone/>
                      </a:pPr>
                      <a:r>
                        <a:rPr lang="en-ZA" sz="1100">
                          <a:solidFill>
                            <a:schemeClr val="dk2"/>
                          </a:solidFill>
                        </a:rPr>
                        <a:t>?</a:t>
                      </a:r>
                      <a:endParaRPr sz="1100">
                        <a:solidFill>
                          <a:schemeClr val="dk2"/>
                        </a:solidFill>
                      </a:endParaRPr>
                    </a:p>
                  </a:txBody>
                  <a:tcPr marT="34300" marB="34300" marR="91450" marL="91450">
                    <a:solidFill>
                      <a:schemeClr val="lt1"/>
                    </a:solidFill>
                  </a:tcPr>
                </a:tc>
                <a:tc>
                  <a:txBody>
                    <a:bodyPr/>
                    <a:lstStyle/>
                    <a:p>
                      <a:pPr indent="0" lvl="0" marL="0" marR="0" rtl="0" algn="ctr">
                        <a:spcBef>
                          <a:spcPts val="0"/>
                        </a:spcBef>
                        <a:spcAft>
                          <a:spcPts val="0"/>
                        </a:spcAft>
                        <a:buNone/>
                      </a:pPr>
                      <a:r>
                        <a:rPr lang="en-ZA" sz="1100">
                          <a:solidFill>
                            <a:schemeClr val="dk2"/>
                          </a:solidFill>
                        </a:rPr>
                        <a:t>?</a:t>
                      </a:r>
                      <a:endParaRPr sz="1100">
                        <a:solidFill>
                          <a:schemeClr val="dk2"/>
                        </a:solidFill>
                      </a:endParaRPr>
                    </a:p>
                  </a:txBody>
                  <a:tcPr marT="34300" marB="34300" marR="91450" marL="91450">
                    <a:solidFill>
                      <a:schemeClr val="lt1"/>
                    </a:solidFill>
                  </a:tcPr>
                </a:tc>
              </a:tr>
              <a:tr h="236775">
                <a:tc>
                  <a:txBody>
                    <a:bodyPr/>
                    <a:lstStyle/>
                    <a:p>
                      <a:pPr indent="0" lvl="0" marL="0" marR="0" rtl="0" algn="l">
                        <a:spcBef>
                          <a:spcPts val="0"/>
                        </a:spcBef>
                        <a:spcAft>
                          <a:spcPts val="0"/>
                        </a:spcAft>
                        <a:buNone/>
                      </a:pPr>
                      <a:r>
                        <a:rPr lang="en-ZA" sz="1100">
                          <a:solidFill>
                            <a:schemeClr val="dk2"/>
                          </a:solidFill>
                        </a:rPr>
                        <a:t>Perennial cropland</a:t>
                      </a:r>
                      <a:endParaRPr sz="1100">
                        <a:solidFill>
                          <a:schemeClr val="dk2"/>
                        </a:solidFill>
                      </a:endParaRPr>
                    </a:p>
                  </a:txBody>
                  <a:tcPr marT="34300" marB="34300" marR="91450" marL="91450">
                    <a:solidFill>
                      <a:schemeClr val="accent4"/>
                    </a:solidFill>
                  </a:tcPr>
                </a:tc>
                <a:tc>
                  <a:txBody>
                    <a:bodyPr/>
                    <a:lstStyle/>
                    <a:p>
                      <a:pPr indent="0" lvl="0" marL="0" marR="0" rtl="0" algn="ctr">
                        <a:spcBef>
                          <a:spcPts val="0"/>
                        </a:spcBef>
                        <a:spcAft>
                          <a:spcPts val="0"/>
                        </a:spcAft>
                        <a:buNone/>
                      </a:pPr>
                      <a:r>
                        <a:rPr lang="en-ZA" sz="1100">
                          <a:solidFill>
                            <a:schemeClr val="dk2"/>
                          </a:solidFill>
                        </a:rPr>
                        <a:t>?</a:t>
                      </a:r>
                      <a:endParaRPr sz="1100">
                        <a:solidFill>
                          <a:schemeClr val="dk2"/>
                        </a:solidFill>
                      </a:endParaRPr>
                    </a:p>
                  </a:txBody>
                  <a:tcPr marT="34300" marB="34300" marR="91450" marL="91450">
                    <a:solidFill>
                      <a:schemeClr val="accent4"/>
                    </a:solidFill>
                  </a:tcPr>
                </a:tc>
                <a:tc>
                  <a:txBody>
                    <a:bodyPr/>
                    <a:lstStyle/>
                    <a:p>
                      <a:pPr indent="0" lvl="0" marL="0" marR="0" rtl="0" algn="ctr">
                        <a:spcBef>
                          <a:spcPts val="0"/>
                        </a:spcBef>
                        <a:spcAft>
                          <a:spcPts val="0"/>
                        </a:spcAft>
                        <a:buNone/>
                      </a:pPr>
                      <a:r>
                        <a:rPr lang="en-ZA" sz="1100">
                          <a:solidFill>
                            <a:schemeClr val="dk2"/>
                          </a:solidFill>
                        </a:rPr>
                        <a:t>?</a:t>
                      </a:r>
                      <a:endParaRPr sz="1100">
                        <a:solidFill>
                          <a:schemeClr val="dk2"/>
                        </a:solidFill>
                      </a:endParaRPr>
                    </a:p>
                  </a:txBody>
                  <a:tcPr marT="34300" marB="34300" marR="91450" marL="91450">
                    <a:solidFill>
                      <a:schemeClr val="accent4"/>
                    </a:solidFill>
                  </a:tcPr>
                </a:tc>
              </a:tr>
              <a:tr h="236775">
                <a:tc>
                  <a:txBody>
                    <a:bodyPr/>
                    <a:lstStyle/>
                    <a:p>
                      <a:pPr indent="0" lvl="0" marL="0" marR="0" rtl="0" algn="l">
                        <a:spcBef>
                          <a:spcPts val="0"/>
                        </a:spcBef>
                        <a:spcAft>
                          <a:spcPts val="0"/>
                        </a:spcAft>
                        <a:buNone/>
                      </a:pPr>
                      <a:r>
                        <a:rPr lang="en-ZA" sz="1100">
                          <a:solidFill>
                            <a:schemeClr val="dk2"/>
                          </a:solidFill>
                        </a:rPr>
                        <a:t>Improved grassland</a:t>
                      </a:r>
                      <a:endParaRPr sz="1100">
                        <a:solidFill>
                          <a:schemeClr val="dk2"/>
                        </a:solidFill>
                      </a:endParaRPr>
                    </a:p>
                  </a:txBody>
                  <a:tcPr marT="34300" marB="34300" marR="91450" marL="91450">
                    <a:solidFill>
                      <a:schemeClr val="lt1"/>
                    </a:solidFill>
                  </a:tcPr>
                </a:tc>
                <a:tc>
                  <a:txBody>
                    <a:bodyPr/>
                    <a:lstStyle/>
                    <a:p>
                      <a:pPr indent="0" lvl="0" marL="0" marR="0" rtl="0" algn="ctr">
                        <a:spcBef>
                          <a:spcPts val="0"/>
                        </a:spcBef>
                        <a:spcAft>
                          <a:spcPts val="0"/>
                        </a:spcAft>
                        <a:buNone/>
                      </a:pPr>
                      <a:r>
                        <a:rPr lang="en-ZA" sz="1100">
                          <a:solidFill>
                            <a:schemeClr val="dk2"/>
                          </a:solidFill>
                        </a:rPr>
                        <a:t>?</a:t>
                      </a:r>
                      <a:endParaRPr sz="1100">
                        <a:solidFill>
                          <a:schemeClr val="dk2"/>
                        </a:solidFill>
                      </a:endParaRPr>
                    </a:p>
                  </a:txBody>
                  <a:tcPr marT="34300" marB="34300" marR="91450" marL="91450">
                    <a:solidFill>
                      <a:schemeClr val="lt1"/>
                    </a:solidFill>
                  </a:tcPr>
                </a:tc>
                <a:tc>
                  <a:txBody>
                    <a:bodyPr/>
                    <a:lstStyle/>
                    <a:p>
                      <a:pPr indent="0" lvl="0" marL="0" marR="0" rtl="0" algn="ctr">
                        <a:spcBef>
                          <a:spcPts val="0"/>
                        </a:spcBef>
                        <a:spcAft>
                          <a:spcPts val="0"/>
                        </a:spcAft>
                        <a:buNone/>
                      </a:pPr>
                      <a:r>
                        <a:rPr lang="en-ZA" sz="1100">
                          <a:solidFill>
                            <a:schemeClr val="dk2"/>
                          </a:solidFill>
                        </a:rPr>
                        <a:t>?</a:t>
                      </a:r>
                      <a:endParaRPr sz="1100">
                        <a:solidFill>
                          <a:schemeClr val="dk2"/>
                        </a:solidFill>
                      </a:endParaRPr>
                    </a:p>
                  </a:txBody>
                  <a:tcPr marT="34300" marB="34300" marR="91450" marL="91450">
                    <a:solidFill>
                      <a:schemeClr val="lt1"/>
                    </a:solidFill>
                  </a:tcPr>
                </a:tc>
              </a:tr>
              <a:tr h="233175">
                <a:tc>
                  <a:txBody>
                    <a:bodyPr/>
                    <a:lstStyle/>
                    <a:p>
                      <a:pPr indent="0" lvl="0" marL="0" marR="0" rtl="0" algn="l">
                        <a:spcBef>
                          <a:spcPts val="0"/>
                        </a:spcBef>
                        <a:spcAft>
                          <a:spcPts val="0"/>
                        </a:spcAft>
                        <a:buNone/>
                      </a:pPr>
                      <a:r>
                        <a:rPr b="1" lang="en-ZA" sz="1100">
                          <a:solidFill>
                            <a:schemeClr val="dk2"/>
                          </a:solidFill>
                        </a:rPr>
                        <a:t>Total</a:t>
                      </a:r>
                      <a:endParaRPr sz="1100">
                        <a:solidFill>
                          <a:schemeClr val="dk2"/>
                        </a:solidFill>
                      </a:endParaRPr>
                    </a:p>
                  </a:txBody>
                  <a:tcPr marT="34300" marB="34300" marR="91450" marL="91450">
                    <a:solidFill>
                      <a:schemeClr val="accent4"/>
                    </a:solidFill>
                  </a:tcPr>
                </a:tc>
                <a:tc>
                  <a:txBody>
                    <a:bodyPr/>
                    <a:lstStyle/>
                    <a:p>
                      <a:pPr indent="0" lvl="0" marL="0" marR="0" rtl="0" algn="ctr">
                        <a:spcBef>
                          <a:spcPts val="0"/>
                        </a:spcBef>
                        <a:spcAft>
                          <a:spcPts val="0"/>
                        </a:spcAft>
                        <a:buNone/>
                      </a:pPr>
                      <a:r>
                        <a:rPr b="1" lang="en-ZA" sz="1100">
                          <a:solidFill>
                            <a:schemeClr val="dk2"/>
                          </a:solidFill>
                        </a:rPr>
                        <a:t>?</a:t>
                      </a:r>
                      <a:endParaRPr sz="1100">
                        <a:solidFill>
                          <a:schemeClr val="dk2"/>
                        </a:solidFill>
                      </a:endParaRPr>
                    </a:p>
                  </a:txBody>
                  <a:tcPr marT="34300" marB="34300" marR="91450" marL="91450">
                    <a:solidFill>
                      <a:schemeClr val="accent4"/>
                    </a:solidFill>
                  </a:tcPr>
                </a:tc>
                <a:tc>
                  <a:txBody>
                    <a:bodyPr/>
                    <a:lstStyle/>
                    <a:p>
                      <a:pPr indent="0" lvl="0" marL="0" marR="0" rtl="0" algn="ctr">
                        <a:spcBef>
                          <a:spcPts val="0"/>
                        </a:spcBef>
                        <a:spcAft>
                          <a:spcPts val="0"/>
                        </a:spcAft>
                        <a:buNone/>
                      </a:pPr>
                      <a:r>
                        <a:rPr b="1" lang="en-ZA" sz="1100">
                          <a:solidFill>
                            <a:schemeClr val="dk2"/>
                          </a:solidFill>
                        </a:rPr>
                        <a:t>?</a:t>
                      </a:r>
                      <a:endParaRPr sz="1100">
                        <a:solidFill>
                          <a:schemeClr val="dk2"/>
                        </a:solidFill>
                      </a:endParaRPr>
                    </a:p>
                  </a:txBody>
                  <a:tcPr marT="34300" marB="34300" marR="91450" marL="91450">
                    <a:solidFill>
                      <a:schemeClr val="accent4"/>
                    </a:solidFill>
                  </a:tcPr>
                </a:tc>
              </a:tr>
            </a:tbl>
          </a:graphicData>
        </a:graphic>
      </p:graphicFrame>
      <p:sp>
        <p:nvSpPr>
          <p:cNvPr id="2027" name="Google Shape;2027;p101"/>
          <p:cNvSpPr txBox="1"/>
          <p:nvPr/>
        </p:nvSpPr>
        <p:spPr>
          <a:xfrm rot="-5400000">
            <a:off x="-301350" y="1647173"/>
            <a:ext cx="1763400" cy="246300"/>
          </a:xfrm>
          <a:prstGeom prst="rect">
            <a:avLst/>
          </a:prstGeom>
          <a:solidFill>
            <a:schemeClr val="dk2"/>
          </a:solidFill>
          <a:ln cap="flat" cmpd="sng" w="9525">
            <a:solidFill>
              <a:srgbClr val="D8D8D8"/>
            </a:solidFill>
            <a:prstDash val="solid"/>
            <a:round/>
            <a:headEnd len="sm" w="sm" type="none"/>
            <a:tailEnd len="sm" w="sm" type="none"/>
          </a:ln>
        </p:spPr>
        <p:txBody>
          <a:bodyPr anchorCtr="0" anchor="t" bIns="45700" lIns="91425" spcFirstLastPara="1" rIns="91425" wrap="square" tIns="45700">
            <a:spAutoFit/>
          </a:bodyPr>
          <a:lstStyle/>
          <a:p>
            <a:pPr indent="0" lvl="0" marL="0" marR="0" rtl="0" algn="ctr">
              <a:spcBef>
                <a:spcPts val="0"/>
              </a:spcBef>
              <a:spcAft>
                <a:spcPts val="0"/>
              </a:spcAft>
              <a:buNone/>
            </a:pPr>
            <a:r>
              <a:rPr b="1" lang="en-ZA" sz="1000" cap="small">
                <a:solidFill>
                  <a:schemeClr val="lt1"/>
                </a:solidFill>
                <a:latin typeface="Open Sans"/>
                <a:ea typeface="Open Sans"/>
                <a:cs typeface="Open Sans"/>
                <a:sym typeface="Open Sans"/>
              </a:rPr>
              <a:t>Historical data</a:t>
            </a:r>
            <a:endParaRPr sz="1000">
              <a:latin typeface="Open Sans"/>
              <a:ea typeface="Open Sans"/>
              <a:cs typeface="Open Sans"/>
              <a:sym typeface="Open Sans"/>
            </a:endParaRPr>
          </a:p>
        </p:txBody>
      </p:sp>
      <p:sp>
        <p:nvSpPr>
          <p:cNvPr id="2028" name="Google Shape;2028;p101"/>
          <p:cNvSpPr txBox="1"/>
          <p:nvPr/>
        </p:nvSpPr>
        <p:spPr>
          <a:xfrm rot="-5400000">
            <a:off x="-245251" y="3705524"/>
            <a:ext cx="1651200" cy="246300"/>
          </a:xfrm>
          <a:prstGeom prst="rect">
            <a:avLst/>
          </a:prstGeom>
          <a:solidFill>
            <a:schemeClr val="dk2"/>
          </a:solidFill>
          <a:ln cap="flat" cmpd="sng" w="9525">
            <a:solidFill>
              <a:srgbClr val="D8D8D8"/>
            </a:solidFill>
            <a:prstDash val="solid"/>
            <a:round/>
            <a:headEnd len="sm" w="sm" type="none"/>
            <a:tailEnd len="sm" w="sm" type="none"/>
          </a:ln>
        </p:spPr>
        <p:txBody>
          <a:bodyPr anchorCtr="0" anchor="t" bIns="45700" lIns="91425" spcFirstLastPara="1" rIns="91425" wrap="square" tIns="45700">
            <a:spAutoFit/>
          </a:bodyPr>
          <a:lstStyle/>
          <a:p>
            <a:pPr indent="0" lvl="0" marL="0" marR="0" rtl="0" algn="ctr">
              <a:spcBef>
                <a:spcPts val="0"/>
              </a:spcBef>
              <a:spcAft>
                <a:spcPts val="0"/>
              </a:spcAft>
              <a:buNone/>
            </a:pPr>
            <a:r>
              <a:rPr b="1" lang="en-ZA" sz="1000" cap="small">
                <a:solidFill>
                  <a:schemeClr val="lt1"/>
                </a:solidFill>
                <a:latin typeface="Open Sans"/>
                <a:ea typeface="Open Sans"/>
                <a:cs typeface="Open Sans"/>
                <a:sym typeface="Open Sans"/>
              </a:rPr>
              <a:t>Extrapolated data</a:t>
            </a:r>
            <a:endParaRPr sz="1000">
              <a:latin typeface="Open Sans"/>
              <a:ea typeface="Open Sans"/>
              <a:cs typeface="Open Sans"/>
              <a:sym typeface="Open Sans"/>
            </a:endParaRPr>
          </a:p>
        </p:txBody>
      </p:sp>
      <p:sp>
        <p:nvSpPr>
          <p:cNvPr id="2029" name="Google Shape;2029;p101">
            <a:hlinkClick action="ppaction://hlinksldjump" r:id="rId3"/>
          </p:cNvPr>
          <p:cNvSpPr txBox="1"/>
          <p:nvPr/>
        </p:nvSpPr>
        <p:spPr>
          <a:xfrm>
            <a:off x="5961559" y="4794488"/>
            <a:ext cx="607800" cy="208200"/>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90000"/>
              </a:lnSpc>
              <a:spcBef>
                <a:spcPts val="0"/>
              </a:spcBef>
              <a:spcAft>
                <a:spcPts val="0"/>
              </a:spcAft>
              <a:buClr>
                <a:srgbClr val="09294E"/>
              </a:buClr>
              <a:buSzPts val="900"/>
              <a:buFont typeface="Arial"/>
              <a:buNone/>
            </a:pPr>
            <a:r>
              <a:rPr b="1" lang="en-ZA" sz="900">
                <a:solidFill>
                  <a:schemeClr val="lt1"/>
                </a:solidFill>
                <a:latin typeface="Arial"/>
                <a:ea typeface="Arial"/>
                <a:cs typeface="Arial"/>
                <a:sym typeface="Arial"/>
              </a:rPr>
              <a:t>Answer</a:t>
            </a:r>
            <a:endParaRPr>
              <a:solidFill>
                <a:schemeClr val="lt1"/>
              </a:solidFill>
            </a:endParaRPr>
          </a:p>
        </p:txBody>
      </p:sp>
      <p:sp>
        <p:nvSpPr>
          <p:cNvPr id="2030" name="Google Shape;2030;p101"/>
          <p:cNvSpPr/>
          <p:nvPr/>
        </p:nvSpPr>
        <p:spPr>
          <a:xfrm>
            <a:off x="152400" y="4505480"/>
            <a:ext cx="1273800" cy="403800"/>
          </a:xfrm>
          <a:prstGeom prst="leftArrow">
            <a:avLst>
              <a:gd fmla="val 50000" name="adj1"/>
              <a:gd fmla="val 71387" name="adj2"/>
            </a:avLst>
          </a:prstGeom>
          <a:solidFill>
            <a:srgbClr val="E7E7E7"/>
          </a:solidFill>
          <a:ln cap="flat" cmpd="sng" w="12700">
            <a:solidFill>
              <a:srgbClr val="BFBFB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l">
              <a:lnSpc>
                <a:spcPct val="90000"/>
              </a:lnSpc>
              <a:spcBef>
                <a:spcPts val="0"/>
              </a:spcBef>
              <a:spcAft>
                <a:spcPts val="0"/>
              </a:spcAft>
              <a:buClr>
                <a:srgbClr val="09294E"/>
              </a:buClr>
              <a:buSzPts val="800"/>
              <a:buFont typeface="Arial"/>
              <a:buNone/>
            </a:pPr>
            <a:r>
              <a:rPr lang="en-ZA" sz="800">
                <a:solidFill>
                  <a:srgbClr val="09294E"/>
                </a:solidFill>
                <a:latin typeface="Arial"/>
                <a:ea typeface="Arial"/>
                <a:cs typeface="Arial"/>
                <a:sym typeface="Arial"/>
              </a:rPr>
              <a:t>Back to presentation</a:t>
            </a:r>
            <a:endParaRPr/>
          </a:p>
        </p:txBody>
      </p:sp>
      <p:sp>
        <p:nvSpPr>
          <p:cNvPr id="2031" name="Google Shape;2031;p101">
            <a:hlinkClick action="ppaction://hlinksldjump" r:id="rId4"/>
          </p:cNvPr>
          <p:cNvSpPr/>
          <p:nvPr/>
        </p:nvSpPr>
        <p:spPr>
          <a:xfrm>
            <a:off x="299988" y="4597187"/>
            <a:ext cx="1126200" cy="2268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1" sz="1000">
              <a:solidFill>
                <a:schemeClr val="lt1"/>
              </a:solidFill>
              <a:latin typeface="Open Sans"/>
              <a:ea typeface="Open Sans"/>
              <a:cs typeface="Open Sans"/>
              <a:sym typeface="Open Sans"/>
            </a:endParaRPr>
          </a:p>
        </p:txBody>
      </p:sp>
      <p:sp>
        <p:nvSpPr>
          <p:cNvPr id="2032" name="Google Shape;2032;p101"/>
          <p:cNvSpPr/>
          <p:nvPr>
            <p:ph idx="4294967295" type="body"/>
          </p:nvPr>
        </p:nvSpPr>
        <p:spPr>
          <a:xfrm>
            <a:off x="1573824" y="4505480"/>
            <a:ext cx="1081200" cy="403800"/>
          </a:xfrm>
          <a:prstGeom prst="leftArrow">
            <a:avLst>
              <a:gd fmla="val 50000" name="adj1"/>
              <a:gd fmla="val 71387" name="adj2"/>
            </a:avLst>
          </a:prstGeom>
          <a:solidFill>
            <a:srgbClr val="E7E7E7"/>
          </a:solidFill>
          <a:ln cap="flat" cmpd="sng" w="12700">
            <a:solidFill>
              <a:srgbClr val="BFBFBF"/>
            </a:solidFill>
            <a:prstDash val="solid"/>
            <a:miter lim="800000"/>
            <a:headEnd len="sm" w="sm" type="none"/>
            <a:tailEnd len="sm" w="sm" type="none"/>
          </a:ln>
        </p:spPr>
        <p:txBody>
          <a:bodyPr anchorCtr="0" anchor="ctr" bIns="45700" lIns="91425" spcFirstLastPara="1" rIns="91425" wrap="square" tIns="45700">
            <a:normAutofit fontScale="32500"/>
          </a:bodyPr>
          <a:lstStyle/>
          <a:p>
            <a:pPr indent="0" lvl="0" marL="0" rtl="0" algn="l">
              <a:lnSpc>
                <a:spcPct val="90000"/>
              </a:lnSpc>
              <a:spcBef>
                <a:spcPts val="0"/>
              </a:spcBef>
              <a:spcAft>
                <a:spcPts val="1200"/>
              </a:spcAft>
              <a:buClr>
                <a:srgbClr val="09294E"/>
              </a:buClr>
              <a:buSzPct val="38095"/>
              <a:buNone/>
            </a:pPr>
            <a:r>
              <a:rPr lang="en-ZA"/>
              <a:t>Back to example</a:t>
            </a:r>
            <a:endParaRPr/>
          </a:p>
        </p:txBody>
      </p:sp>
      <p:sp>
        <p:nvSpPr>
          <p:cNvPr id="2033" name="Google Shape;2033;p101">
            <a:hlinkClick action="ppaction://hlinksldjump" r:id="rId5"/>
          </p:cNvPr>
          <p:cNvSpPr/>
          <p:nvPr/>
        </p:nvSpPr>
        <p:spPr>
          <a:xfrm>
            <a:off x="1721411" y="4581294"/>
            <a:ext cx="933600" cy="2331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1" sz="1000">
              <a:solidFill>
                <a:schemeClr val="lt1"/>
              </a:solidFill>
              <a:latin typeface="Open Sans"/>
              <a:ea typeface="Open Sans"/>
              <a:cs typeface="Open Sans"/>
              <a:sym typeface="Open Sans"/>
            </a:endParaRPr>
          </a:p>
        </p:txBody>
      </p:sp>
    </p:spTree>
  </p:cSld>
  <p:clrMapOvr>
    <a:masterClrMapping/>
  </p:clrMapOvr>
</p:sld>
</file>

<file path=ppt/slides/slide7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37" name="Shape 2037"/>
        <p:cNvGrpSpPr/>
        <p:nvPr/>
      </p:nvGrpSpPr>
      <p:grpSpPr>
        <a:xfrm>
          <a:off x="0" y="0"/>
          <a:ext cx="0" cy="0"/>
          <a:chOff x="0" y="0"/>
          <a:chExt cx="0" cy="0"/>
        </a:xfrm>
      </p:grpSpPr>
      <p:sp>
        <p:nvSpPr>
          <p:cNvPr id="2038" name="Google Shape;2038;p102"/>
          <p:cNvSpPr txBox="1"/>
          <p:nvPr>
            <p:ph type="title"/>
          </p:nvPr>
        </p:nvSpPr>
        <p:spPr>
          <a:xfrm>
            <a:off x="311700" y="216425"/>
            <a:ext cx="8520600" cy="5727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625852"/>
              </a:buClr>
              <a:buSzPts val="3200"/>
              <a:buFont typeface="Arial"/>
              <a:buNone/>
            </a:pPr>
            <a:r>
              <a:rPr b="1" lang="en-ZA"/>
              <a:t>Answers</a:t>
            </a:r>
            <a:r>
              <a:rPr lang="en-ZA"/>
              <a:t> for simple trend baseline exercise</a:t>
            </a:r>
            <a:endParaRPr/>
          </a:p>
        </p:txBody>
      </p:sp>
      <p:graphicFrame>
        <p:nvGraphicFramePr>
          <p:cNvPr id="2039" name="Google Shape;2039;p102"/>
          <p:cNvGraphicFramePr/>
          <p:nvPr/>
        </p:nvGraphicFramePr>
        <p:xfrm>
          <a:off x="789271" y="888578"/>
          <a:ext cx="3000000" cy="3000000"/>
        </p:xfrm>
        <a:graphic>
          <a:graphicData uri="http://schemas.openxmlformats.org/drawingml/2006/table">
            <a:tbl>
              <a:tblPr bandRow="1" firstRow="1">
                <a:noFill/>
                <a:tableStyleId>{05563C9E-14C8-4585-B115-649891960A9E}</a:tableStyleId>
              </a:tblPr>
              <a:tblGrid>
                <a:gridCol w="3025450"/>
                <a:gridCol w="1675625"/>
                <a:gridCol w="1519975"/>
                <a:gridCol w="1752700"/>
              </a:tblGrid>
              <a:tr h="555200">
                <a:tc>
                  <a:txBody>
                    <a:bodyPr/>
                    <a:lstStyle/>
                    <a:p>
                      <a:pPr indent="0" lvl="0" marL="0" marR="0" rtl="0" algn="ctr">
                        <a:spcBef>
                          <a:spcPts val="0"/>
                        </a:spcBef>
                        <a:spcAft>
                          <a:spcPts val="0"/>
                        </a:spcAft>
                        <a:buNone/>
                      </a:pPr>
                      <a:r>
                        <a:rPr lang="en-ZA" sz="1100">
                          <a:latin typeface="Open Sans"/>
                          <a:ea typeface="Open Sans"/>
                          <a:cs typeface="Open Sans"/>
                          <a:sym typeface="Open Sans"/>
                        </a:rPr>
                        <a:t>Strata</a:t>
                      </a:r>
                      <a:endParaRPr sz="1100">
                        <a:latin typeface="Open Sans"/>
                        <a:ea typeface="Open Sans"/>
                        <a:cs typeface="Open Sans"/>
                        <a:sym typeface="Open Sans"/>
                      </a:endParaRPr>
                    </a:p>
                  </a:txBody>
                  <a:tcPr marT="34300" marB="34300" marR="91450" marL="91450" anchor="ctr"/>
                </a:tc>
                <a:tc>
                  <a:txBody>
                    <a:bodyPr/>
                    <a:lstStyle/>
                    <a:p>
                      <a:pPr indent="0" lvl="0" marL="0" marR="0" rtl="0" algn="ctr">
                        <a:spcBef>
                          <a:spcPts val="0"/>
                        </a:spcBef>
                        <a:spcAft>
                          <a:spcPts val="0"/>
                        </a:spcAft>
                        <a:buNone/>
                      </a:pPr>
                      <a:r>
                        <a:rPr lang="en-ZA" sz="1100">
                          <a:latin typeface="Open Sans"/>
                          <a:ea typeface="Open Sans"/>
                          <a:cs typeface="Open Sans"/>
                          <a:sym typeface="Open Sans"/>
                        </a:rPr>
                        <a:t>Area at time </a:t>
                      </a:r>
                      <a:r>
                        <a:rPr i="1" lang="en-ZA" sz="1100">
                          <a:latin typeface="Open Sans"/>
                          <a:ea typeface="Open Sans"/>
                          <a:cs typeface="Open Sans"/>
                          <a:sym typeface="Open Sans"/>
                        </a:rPr>
                        <a:t>T</a:t>
                      </a:r>
                      <a:r>
                        <a:rPr baseline="-25000" lang="en-ZA" sz="1100">
                          <a:latin typeface="Open Sans"/>
                          <a:ea typeface="Open Sans"/>
                          <a:cs typeface="Open Sans"/>
                          <a:sym typeface="Open Sans"/>
                        </a:rPr>
                        <a:t>(0-20) </a:t>
                      </a:r>
                      <a:r>
                        <a:rPr lang="en-ZA" sz="1100">
                          <a:latin typeface="Open Sans"/>
                          <a:ea typeface="Open Sans"/>
                          <a:cs typeface="Open Sans"/>
                          <a:sym typeface="Open Sans"/>
                        </a:rPr>
                        <a:t>(million ha)</a:t>
                      </a:r>
                      <a:endParaRPr sz="1100">
                        <a:latin typeface="Open Sans"/>
                        <a:ea typeface="Open Sans"/>
                        <a:cs typeface="Open Sans"/>
                        <a:sym typeface="Open Sans"/>
                      </a:endParaRPr>
                    </a:p>
                  </a:txBody>
                  <a:tcPr marT="34300" marB="34300" marR="91450" marL="91450" anchor="ctr"/>
                </a:tc>
                <a:tc>
                  <a:txBody>
                    <a:bodyPr/>
                    <a:lstStyle/>
                    <a:p>
                      <a:pPr indent="0" lvl="0" marL="0" marR="0" rtl="0" algn="ctr">
                        <a:spcBef>
                          <a:spcPts val="0"/>
                        </a:spcBef>
                        <a:spcAft>
                          <a:spcPts val="0"/>
                        </a:spcAft>
                        <a:buNone/>
                      </a:pPr>
                      <a:r>
                        <a:rPr lang="en-ZA" sz="1100">
                          <a:latin typeface="Open Sans"/>
                          <a:ea typeface="Open Sans"/>
                          <a:cs typeface="Open Sans"/>
                          <a:sym typeface="Open Sans"/>
                        </a:rPr>
                        <a:t>Area at time </a:t>
                      </a:r>
                      <a:r>
                        <a:rPr i="1" lang="en-ZA" sz="1100">
                          <a:latin typeface="Open Sans"/>
                          <a:ea typeface="Open Sans"/>
                          <a:cs typeface="Open Sans"/>
                          <a:sym typeface="Open Sans"/>
                        </a:rPr>
                        <a:t>T</a:t>
                      </a:r>
                      <a:r>
                        <a:rPr baseline="-25000" lang="en-ZA" sz="1100">
                          <a:latin typeface="Open Sans"/>
                          <a:ea typeface="Open Sans"/>
                          <a:cs typeface="Open Sans"/>
                          <a:sym typeface="Open Sans"/>
                        </a:rPr>
                        <a:t>(0)</a:t>
                      </a:r>
                      <a:r>
                        <a:rPr lang="en-ZA" sz="1100">
                          <a:latin typeface="Open Sans"/>
                          <a:ea typeface="Open Sans"/>
                          <a:cs typeface="Open Sans"/>
                          <a:sym typeface="Open Sans"/>
                        </a:rPr>
                        <a:t> (million ha)</a:t>
                      </a:r>
                      <a:endParaRPr sz="1100">
                        <a:latin typeface="Open Sans"/>
                        <a:ea typeface="Open Sans"/>
                        <a:cs typeface="Open Sans"/>
                        <a:sym typeface="Open Sans"/>
                      </a:endParaRPr>
                    </a:p>
                  </a:txBody>
                  <a:tcPr marT="34300" marB="34300" marR="91450" marL="91450" anchor="ctr"/>
                </a:tc>
                <a:tc>
                  <a:txBody>
                    <a:bodyPr/>
                    <a:lstStyle/>
                    <a:p>
                      <a:pPr indent="0" lvl="0" marL="0" marR="0" rtl="0" algn="ctr">
                        <a:spcBef>
                          <a:spcPts val="0"/>
                        </a:spcBef>
                        <a:spcAft>
                          <a:spcPts val="0"/>
                        </a:spcAft>
                        <a:buNone/>
                      </a:pPr>
                      <a:r>
                        <a:rPr lang="en-ZA" sz="1100">
                          <a:latin typeface="Open Sans"/>
                          <a:ea typeface="Open Sans"/>
                          <a:cs typeface="Open Sans"/>
                          <a:sym typeface="Open Sans"/>
                        </a:rPr>
                        <a:t>Average annual change over 20 yrs (million ha/yr)</a:t>
                      </a:r>
                      <a:endParaRPr sz="1100">
                        <a:latin typeface="Open Sans"/>
                        <a:ea typeface="Open Sans"/>
                        <a:cs typeface="Open Sans"/>
                        <a:sym typeface="Open Sans"/>
                      </a:endParaRPr>
                    </a:p>
                  </a:txBody>
                  <a:tcPr marT="34300" marB="34300" marR="91450" marL="91450" anchor="ctr"/>
                </a:tc>
              </a:tr>
              <a:tr h="261125">
                <a:tc>
                  <a:txBody>
                    <a:bodyPr/>
                    <a:lstStyle/>
                    <a:p>
                      <a:pPr indent="0" lvl="0" marL="0" marR="0" rtl="0" algn="l">
                        <a:spcBef>
                          <a:spcPts val="0"/>
                        </a:spcBef>
                        <a:spcAft>
                          <a:spcPts val="0"/>
                        </a:spcAft>
                        <a:buNone/>
                      </a:pPr>
                      <a:r>
                        <a:rPr lang="en-ZA" sz="1100">
                          <a:solidFill>
                            <a:schemeClr val="dk2"/>
                          </a:solidFill>
                          <a:latin typeface="Open Sans"/>
                          <a:ea typeface="Open Sans"/>
                          <a:cs typeface="Open Sans"/>
                          <a:sym typeface="Open Sans"/>
                        </a:rPr>
                        <a:t>Forest land</a:t>
                      </a:r>
                      <a:endParaRPr sz="1100">
                        <a:solidFill>
                          <a:schemeClr val="dk2"/>
                        </a:solidFill>
                        <a:latin typeface="Open Sans"/>
                        <a:ea typeface="Open Sans"/>
                        <a:cs typeface="Open Sans"/>
                        <a:sym typeface="Open Sans"/>
                      </a:endParaRPr>
                    </a:p>
                  </a:txBody>
                  <a:tcPr marT="34300" marB="34300" marR="91450" marL="91450">
                    <a:solidFill>
                      <a:schemeClr val="accent4"/>
                    </a:solidFill>
                  </a:tcPr>
                </a:tc>
                <a:tc>
                  <a:txBody>
                    <a:bodyPr/>
                    <a:lstStyle/>
                    <a:p>
                      <a:pPr indent="0" lvl="0" marL="0" marR="0" rtl="0" algn="ctr">
                        <a:spcBef>
                          <a:spcPts val="0"/>
                        </a:spcBef>
                        <a:spcAft>
                          <a:spcPts val="0"/>
                        </a:spcAft>
                        <a:buNone/>
                      </a:pPr>
                      <a:r>
                        <a:rPr lang="en-ZA" sz="1100">
                          <a:solidFill>
                            <a:schemeClr val="dk2"/>
                          </a:solidFill>
                          <a:latin typeface="Open Sans"/>
                          <a:ea typeface="Open Sans"/>
                          <a:cs typeface="Open Sans"/>
                          <a:sym typeface="Open Sans"/>
                        </a:rPr>
                        <a:t>18</a:t>
                      </a:r>
                      <a:endParaRPr sz="1100">
                        <a:solidFill>
                          <a:schemeClr val="dk2"/>
                        </a:solidFill>
                        <a:latin typeface="Open Sans"/>
                        <a:ea typeface="Open Sans"/>
                        <a:cs typeface="Open Sans"/>
                        <a:sym typeface="Open Sans"/>
                      </a:endParaRPr>
                    </a:p>
                  </a:txBody>
                  <a:tcPr marT="34300" marB="34300" marR="91450" marL="91450">
                    <a:solidFill>
                      <a:schemeClr val="accent4"/>
                    </a:solidFill>
                  </a:tcPr>
                </a:tc>
                <a:tc>
                  <a:txBody>
                    <a:bodyPr/>
                    <a:lstStyle/>
                    <a:p>
                      <a:pPr indent="0" lvl="0" marL="0" marR="0" rtl="0" algn="ctr">
                        <a:spcBef>
                          <a:spcPts val="0"/>
                        </a:spcBef>
                        <a:spcAft>
                          <a:spcPts val="0"/>
                        </a:spcAft>
                        <a:buNone/>
                      </a:pPr>
                      <a:r>
                        <a:rPr lang="en-ZA" sz="1100">
                          <a:solidFill>
                            <a:schemeClr val="dk2"/>
                          </a:solidFill>
                          <a:latin typeface="Open Sans"/>
                          <a:ea typeface="Open Sans"/>
                          <a:cs typeface="Open Sans"/>
                          <a:sym typeface="Open Sans"/>
                        </a:rPr>
                        <a:t>14</a:t>
                      </a:r>
                      <a:endParaRPr sz="1100">
                        <a:solidFill>
                          <a:schemeClr val="dk2"/>
                        </a:solidFill>
                        <a:latin typeface="Open Sans"/>
                        <a:ea typeface="Open Sans"/>
                        <a:cs typeface="Open Sans"/>
                        <a:sym typeface="Open Sans"/>
                      </a:endParaRPr>
                    </a:p>
                  </a:txBody>
                  <a:tcPr marT="34300" marB="34300" marR="91450" marL="91450">
                    <a:solidFill>
                      <a:schemeClr val="accent4"/>
                    </a:solidFill>
                  </a:tcPr>
                </a:tc>
                <a:tc>
                  <a:txBody>
                    <a:bodyPr/>
                    <a:lstStyle/>
                    <a:p>
                      <a:pPr indent="0" lvl="0" marL="0" marR="0" rtl="0" algn="ctr">
                        <a:spcBef>
                          <a:spcPts val="0"/>
                        </a:spcBef>
                        <a:spcAft>
                          <a:spcPts val="0"/>
                        </a:spcAft>
                        <a:buNone/>
                      </a:pPr>
                      <a:r>
                        <a:rPr lang="en-ZA" sz="1100">
                          <a:solidFill>
                            <a:schemeClr val="dk2"/>
                          </a:solidFill>
                          <a:highlight>
                            <a:srgbClr val="F6D749"/>
                          </a:highlight>
                          <a:latin typeface="Open Sans"/>
                          <a:ea typeface="Open Sans"/>
                          <a:cs typeface="Open Sans"/>
                          <a:sym typeface="Open Sans"/>
                        </a:rPr>
                        <a:t>-0.2</a:t>
                      </a:r>
                      <a:endParaRPr sz="1100">
                        <a:solidFill>
                          <a:schemeClr val="dk2"/>
                        </a:solidFill>
                        <a:latin typeface="Open Sans"/>
                        <a:ea typeface="Open Sans"/>
                        <a:cs typeface="Open Sans"/>
                        <a:sym typeface="Open Sans"/>
                      </a:endParaRPr>
                    </a:p>
                  </a:txBody>
                  <a:tcPr marT="34300" marB="34300" marR="91450" marL="91450">
                    <a:solidFill>
                      <a:schemeClr val="accent4"/>
                    </a:solidFill>
                  </a:tcPr>
                </a:tc>
              </a:tr>
              <a:tr h="236775">
                <a:tc>
                  <a:txBody>
                    <a:bodyPr/>
                    <a:lstStyle/>
                    <a:p>
                      <a:pPr indent="0" lvl="0" marL="0" marR="0" rtl="0" algn="l">
                        <a:spcBef>
                          <a:spcPts val="0"/>
                        </a:spcBef>
                        <a:spcAft>
                          <a:spcPts val="0"/>
                        </a:spcAft>
                        <a:buNone/>
                      </a:pPr>
                      <a:r>
                        <a:rPr lang="en-ZA" sz="1100">
                          <a:solidFill>
                            <a:schemeClr val="dk2"/>
                          </a:solidFill>
                          <a:latin typeface="Open Sans"/>
                          <a:ea typeface="Open Sans"/>
                          <a:cs typeface="Open Sans"/>
                          <a:sym typeface="Open Sans"/>
                        </a:rPr>
                        <a:t>Annual cropland</a:t>
                      </a:r>
                      <a:endParaRPr sz="1100">
                        <a:solidFill>
                          <a:schemeClr val="dk2"/>
                        </a:solidFill>
                        <a:latin typeface="Open Sans"/>
                        <a:ea typeface="Open Sans"/>
                        <a:cs typeface="Open Sans"/>
                        <a:sym typeface="Open Sans"/>
                      </a:endParaRPr>
                    </a:p>
                  </a:txBody>
                  <a:tcPr marT="34300" marB="34300" marR="91450" marL="91450">
                    <a:solidFill>
                      <a:schemeClr val="lt1"/>
                    </a:solidFill>
                  </a:tcPr>
                </a:tc>
                <a:tc>
                  <a:txBody>
                    <a:bodyPr/>
                    <a:lstStyle/>
                    <a:p>
                      <a:pPr indent="0" lvl="0" marL="0" marR="0" rtl="0" algn="ctr">
                        <a:spcBef>
                          <a:spcPts val="0"/>
                        </a:spcBef>
                        <a:spcAft>
                          <a:spcPts val="0"/>
                        </a:spcAft>
                        <a:buNone/>
                      </a:pPr>
                      <a:r>
                        <a:rPr lang="en-ZA" sz="1100">
                          <a:solidFill>
                            <a:schemeClr val="dk2"/>
                          </a:solidFill>
                          <a:latin typeface="Open Sans"/>
                          <a:ea typeface="Open Sans"/>
                          <a:cs typeface="Open Sans"/>
                          <a:sym typeface="Open Sans"/>
                        </a:rPr>
                        <a:t>9</a:t>
                      </a:r>
                      <a:endParaRPr sz="1100">
                        <a:solidFill>
                          <a:schemeClr val="dk2"/>
                        </a:solidFill>
                        <a:latin typeface="Open Sans"/>
                        <a:ea typeface="Open Sans"/>
                        <a:cs typeface="Open Sans"/>
                        <a:sym typeface="Open Sans"/>
                      </a:endParaRPr>
                    </a:p>
                  </a:txBody>
                  <a:tcPr marT="34300" marB="34300" marR="91450" marL="91450">
                    <a:solidFill>
                      <a:schemeClr val="lt1"/>
                    </a:solidFill>
                  </a:tcPr>
                </a:tc>
                <a:tc>
                  <a:txBody>
                    <a:bodyPr/>
                    <a:lstStyle/>
                    <a:p>
                      <a:pPr indent="0" lvl="0" marL="0" marR="0" rtl="0" algn="ctr">
                        <a:spcBef>
                          <a:spcPts val="0"/>
                        </a:spcBef>
                        <a:spcAft>
                          <a:spcPts val="0"/>
                        </a:spcAft>
                        <a:buNone/>
                      </a:pPr>
                      <a:r>
                        <a:rPr lang="en-ZA" sz="1100">
                          <a:solidFill>
                            <a:schemeClr val="dk2"/>
                          </a:solidFill>
                          <a:latin typeface="Open Sans"/>
                          <a:ea typeface="Open Sans"/>
                          <a:cs typeface="Open Sans"/>
                          <a:sym typeface="Open Sans"/>
                        </a:rPr>
                        <a:t>15</a:t>
                      </a:r>
                      <a:endParaRPr sz="1100">
                        <a:solidFill>
                          <a:schemeClr val="dk2"/>
                        </a:solidFill>
                        <a:latin typeface="Open Sans"/>
                        <a:ea typeface="Open Sans"/>
                        <a:cs typeface="Open Sans"/>
                        <a:sym typeface="Open Sans"/>
                      </a:endParaRPr>
                    </a:p>
                  </a:txBody>
                  <a:tcPr marT="34300" marB="34300" marR="91450" marL="91450">
                    <a:solidFill>
                      <a:schemeClr val="lt1"/>
                    </a:solidFill>
                  </a:tcPr>
                </a:tc>
                <a:tc>
                  <a:txBody>
                    <a:bodyPr/>
                    <a:lstStyle/>
                    <a:p>
                      <a:pPr indent="0" lvl="0" marL="0" marR="0" rtl="0" algn="ctr">
                        <a:spcBef>
                          <a:spcPts val="0"/>
                        </a:spcBef>
                        <a:spcAft>
                          <a:spcPts val="0"/>
                        </a:spcAft>
                        <a:buNone/>
                      </a:pPr>
                      <a:r>
                        <a:rPr lang="en-ZA" sz="1100">
                          <a:solidFill>
                            <a:schemeClr val="dk2"/>
                          </a:solidFill>
                          <a:highlight>
                            <a:srgbClr val="F6D749"/>
                          </a:highlight>
                          <a:latin typeface="Open Sans"/>
                          <a:ea typeface="Open Sans"/>
                          <a:cs typeface="Open Sans"/>
                          <a:sym typeface="Open Sans"/>
                        </a:rPr>
                        <a:t>0.3</a:t>
                      </a:r>
                      <a:endParaRPr sz="1100">
                        <a:solidFill>
                          <a:schemeClr val="dk2"/>
                        </a:solidFill>
                        <a:latin typeface="Open Sans"/>
                        <a:ea typeface="Open Sans"/>
                        <a:cs typeface="Open Sans"/>
                        <a:sym typeface="Open Sans"/>
                      </a:endParaRPr>
                    </a:p>
                  </a:txBody>
                  <a:tcPr marT="34300" marB="34300" marR="91450" marL="91450">
                    <a:solidFill>
                      <a:schemeClr val="lt1"/>
                    </a:solidFill>
                  </a:tcPr>
                </a:tc>
              </a:tr>
              <a:tr h="236775">
                <a:tc>
                  <a:txBody>
                    <a:bodyPr/>
                    <a:lstStyle/>
                    <a:p>
                      <a:pPr indent="0" lvl="0" marL="0" marR="0" rtl="0" algn="l">
                        <a:spcBef>
                          <a:spcPts val="0"/>
                        </a:spcBef>
                        <a:spcAft>
                          <a:spcPts val="0"/>
                        </a:spcAft>
                        <a:buNone/>
                      </a:pPr>
                      <a:r>
                        <a:rPr lang="en-ZA" sz="1100">
                          <a:solidFill>
                            <a:schemeClr val="dk2"/>
                          </a:solidFill>
                          <a:latin typeface="Open Sans"/>
                          <a:ea typeface="Open Sans"/>
                          <a:cs typeface="Open Sans"/>
                          <a:sym typeface="Open Sans"/>
                        </a:rPr>
                        <a:t>Perennial cropland</a:t>
                      </a:r>
                      <a:endParaRPr sz="1100">
                        <a:solidFill>
                          <a:schemeClr val="dk2"/>
                        </a:solidFill>
                        <a:latin typeface="Open Sans"/>
                        <a:ea typeface="Open Sans"/>
                        <a:cs typeface="Open Sans"/>
                        <a:sym typeface="Open Sans"/>
                      </a:endParaRPr>
                    </a:p>
                  </a:txBody>
                  <a:tcPr marT="34300" marB="34300" marR="91450" marL="91450">
                    <a:solidFill>
                      <a:schemeClr val="accent4"/>
                    </a:solidFill>
                  </a:tcPr>
                </a:tc>
                <a:tc>
                  <a:txBody>
                    <a:bodyPr/>
                    <a:lstStyle/>
                    <a:p>
                      <a:pPr indent="0" lvl="0" marL="0" marR="0" rtl="0" algn="ctr">
                        <a:spcBef>
                          <a:spcPts val="0"/>
                        </a:spcBef>
                        <a:spcAft>
                          <a:spcPts val="0"/>
                        </a:spcAft>
                        <a:buNone/>
                      </a:pPr>
                      <a:r>
                        <a:rPr lang="en-ZA" sz="1100">
                          <a:solidFill>
                            <a:schemeClr val="dk2"/>
                          </a:solidFill>
                          <a:latin typeface="Open Sans"/>
                          <a:ea typeface="Open Sans"/>
                          <a:cs typeface="Open Sans"/>
                          <a:sym typeface="Open Sans"/>
                        </a:rPr>
                        <a:t>5</a:t>
                      </a:r>
                      <a:endParaRPr sz="1100">
                        <a:solidFill>
                          <a:schemeClr val="dk2"/>
                        </a:solidFill>
                        <a:latin typeface="Open Sans"/>
                        <a:ea typeface="Open Sans"/>
                        <a:cs typeface="Open Sans"/>
                        <a:sym typeface="Open Sans"/>
                      </a:endParaRPr>
                    </a:p>
                  </a:txBody>
                  <a:tcPr marT="34300" marB="34300" marR="91450" marL="91450">
                    <a:solidFill>
                      <a:schemeClr val="accent4"/>
                    </a:solidFill>
                  </a:tcPr>
                </a:tc>
                <a:tc>
                  <a:txBody>
                    <a:bodyPr/>
                    <a:lstStyle/>
                    <a:p>
                      <a:pPr indent="0" lvl="0" marL="0" marR="0" rtl="0" algn="ctr">
                        <a:spcBef>
                          <a:spcPts val="0"/>
                        </a:spcBef>
                        <a:spcAft>
                          <a:spcPts val="0"/>
                        </a:spcAft>
                        <a:buNone/>
                      </a:pPr>
                      <a:r>
                        <a:rPr lang="en-ZA" sz="1100">
                          <a:solidFill>
                            <a:schemeClr val="dk2"/>
                          </a:solidFill>
                          <a:latin typeface="Open Sans"/>
                          <a:ea typeface="Open Sans"/>
                          <a:cs typeface="Open Sans"/>
                          <a:sym typeface="Open Sans"/>
                        </a:rPr>
                        <a:t>5</a:t>
                      </a:r>
                      <a:endParaRPr sz="1100">
                        <a:solidFill>
                          <a:schemeClr val="dk2"/>
                        </a:solidFill>
                        <a:latin typeface="Open Sans"/>
                        <a:ea typeface="Open Sans"/>
                        <a:cs typeface="Open Sans"/>
                        <a:sym typeface="Open Sans"/>
                      </a:endParaRPr>
                    </a:p>
                  </a:txBody>
                  <a:tcPr marT="34300" marB="34300" marR="91450" marL="91450">
                    <a:solidFill>
                      <a:schemeClr val="accent4"/>
                    </a:solidFill>
                  </a:tcPr>
                </a:tc>
                <a:tc>
                  <a:txBody>
                    <a:bodyPr/>
                    <a:lstStyle/>
                    <a:p>
                      <a:pPr indent="0" lvl="0" marL="0" marR="0" rtl="0" algn="ctr">
                        <a:spcBef>
                          <a:spcPts val="0"/>
                        </a:spcBef>
                        <a:spcAft>
                          <a:spcPts val="0"/>
                        </a:spcAft>
                        <a:buNone/>
                      </a:pPr>
                      <a:r>
                        <a:rPr lang="en-ZA" sz="1100">
                          <a:solidFill>
                            <a:schemeClr val="dk2"/>
                          </a:solidFill>
                          <a:highlight>
                            <a:srgbClr val="F6D749"/>
                          </a:highlight>
                          <a:latin typeface="Open Sans"/>
                          <a:ea typeface="Open Sans"/>
                          <a:cs typeface="Open Sans"/>
                          <a:sym typeface="Open Sans"/>
                        </a:rPr>
                        <a:t>0</a:t>
                      </a:r>
                      <a:endParaRPr sz="1100">
                        <a:solidFill>
                          <a:schemeClr val="dk2"/>
                        </a:solidFill>
                        <a:latin typeface="Open Sans"/>
                        <a:ea typeface="Open Sans"/>
                        <a:cs typeface="Open Sans"/>
                        <a:sym typeface="Open Sans"/>
                      </a:endParaRPr>
                    </a:p>
                  </a:txBody>
                  <a:tcPr marT="34300" marB="34300" marR="91450" marL="91450">
                    <a:solidFill>
                      <a:schemeClr val="accent4"/>
                    </a:solidFill>
                  </a:tcPr>
                </a:tc>
              </a:tr>
              <a:tr h="236775">
                <a:tc>
                  <a:txBody>
                    <a:bodyPr/>
                    <a:lstStyle/>
                    <a:p>
                      <a:pPr indent="0" lvl="0" marL="0" marR="0" rtl="0" algn="l">
                        <a:spcBef>
                          <a:spcPts val="0"/>
                        </a:spcBef>
                        <a:spcAft>
                          <a:spcPts val="0"/>
                        </a:spcAft>
                        <a:buNone/>
                      </a:pPr>
                      <a:r>
                        <a:rPr lang="en-ZA" sz="1100">
                          <a:solidFill>
                            <a:schemeClr val="dk2"/>
                          </a:solidFill>
                          <a:latin typeface="Open Sans"/>
                          <a:ea typeface="Open Sans"/>
                          <a:cs typeface="Open Sans"/>
                          <a:sym typeface="Open Sans"/>
                        </a:rPr>
                        <a:t>Improved grassland</a:t>
                      </a:r>
                      <a:endParaRPr sz="1100">
                        <a:solidFill>
                          <a:schemeClr val="dk2"/>
                        </a:solidFill>
                        <a:latin typeface="Open Sans"/>
                        <a:ea typeface="Open Sans"/>
                        <a:cs typeface="Open Sans"/>
                        <a:sym typeface="Open Sans"/>
                      </a:endParaRPr>
                    </a:p>
                  </a:txBody>
                  <a:tcPr marT="34300" marB="34300" marR="91450" marL="91450">
                    <a:solidFill>
                      <a:schemeClr val="lt1"/>
                    </a:solidFill>
                  </a:tcPr>
                </a:tc>
                <a:tc>
                  <a:txBody>
                    <a:bodyPr/>
                    <a:lstStyle/>
                    <a:p>
                      <a:pPr indent="0" lvl="0" marL="0" marR="0" rtl="0" algn="ctr">
                        <a:spcBef>
                          <a:spcPts val="0"/>
                        </a:spcBef>
                        <a:spcAft>
                          <a:spcPts val="0"/>
                        </a:spcAft>
                        <a:buNone/>
                      </a:pPr>
                      <a:r>
                        <a:rPr lang="en-ZA" sz="1100">
                          <a:solidFill>
                            <a:schemeClr val="dk2"/>
                          </a:solidFill>
                          <a:latin typeface="Open Sans"/>
                          <a:ea typeface="Open Sans"/>
                          <a:cs typeface="Open Sans"/>
                          <a:sym typeface="Open Sans"/>
                        </a:rPr>
                        <a:t>26</a:t>
                      </a:r>
                      <a:endParaRPr sz="1100">
                        <a:solidFill>
                          <a:schemeClr val="dk2"/>
                        </a:solidFill>
                        <a:latin typeface="Open Sans"/>
                        <a:ea typeface="Open Sans"/>
                        <a:cs typeface="Open Sans"/>
                        <a:sym typeface="Open Sans"/>
                      </a:endParaRPr>
                    </a:p>
                  </a:txBody>
                  <a:tcPr marT="34300" marB="34300" marR="91450" marL="91450">
                    <a:solidFill>
                      <a:schemeClr val="lt1"/>
                    </a:solidFill>
                  </a:tcPr>
                </a:tc>
                <a:tc>
                  <a:txBody>
                    <a:bodyPr/>
                    <a:lstStyle/>
                    <a:p>
                      <a:pPr indent="0" lvl="0" marL="0" marR="0" rtl="0" algn="ctr">
                        <a:spcBef>
                          <a:spcPts val="0"/>
                        </a:spcBef>
                        <a:spcAft>
                          <a:spcPts val="0"/>
                        </a:spcAft>
                        <a:buNone/>
                      </a:pPr>
                      <a:r>
                        <a:rPr lang="en-ZA" sz="1100">
                          <a:solidFill>
                            <a:schemeClr val="dk2"/>
                          </a:solidFill>
                          <a:highlight>
                            <a:srgbClr val="F6D749"/>
                          </a:highlight>
                          <a:latin typeface="Open Sans"/>
                          <a:ea typeface="Open Sans"/>
                          <a:cs typeface="Open Sans"/>
                          <a:sym typeface="Open Sans"/>
                        </a:rPr>
                        <a:t>24</a:t>
                      </a:r>
                      <a:endParaRPr sz="1100">
                        <a:solidFill>
                          <a:schemeClr val="dk2"/>
                        </a:solidFill>
                        <a:latin typeface="Open Sans"/>
                        <a:ea typeface="Open Sans"/>
                        <a:cs typeface="Open Sans"/>
                        <a:sym typeface="Open Sans"/>
                      </a:endParaRPr>
                    </a:p>
                  </a:txBody>
                  <a:tcPr marT="34300" marB="34300" marR="91450" marL="91450">
                    <a:solidFill>
                      <a:schemeClr val="lt1"/>
                    </a:solidFill>
                  </a:tcPr>
                </a:tc>
                <a:tc>
                  <a:txBody>
                    <a:bodyPr/>
                    <a:lstStyle/>
                    <a:p>
                      <a:pPr indent="0" lvl="0" marL="0" marR="0" rtl="0" algn="ctr">
                        <a:spcBef>
                          <a:spcPts val="0"/>
                        </a:spcBef>
                        <a:spcAft>
                          <a:spcPts val="0"/>
                        </a:spcAft>
                        <a:buNone/>
                      </a:pPr>
                      <a:r>
                        <a:rPr lang="en-ZA" sz="1100">
                          <a:solidFill>
                            <a:schemeClr val="dk2"/>
                          </a:solidFill>
                          <a:highlight>
                            <a:srgbClr val="F6D749"/>
                          </a:highlight>
                          <a:latin typeface="Open Sans"/>
                          <a:ea typeface="Open Sans"/>
                          <a:cs typeface="Open Sans"/>
                          <a:sym typeface="Open Sans"/>
                        </a:rPr>
                        <a:t>-0.1</a:t>
                      </a:r>
                      <a:endParaRPr sz="1100">
                        <a:solidFill>
                          <a:schemeClr val="dk2"/>
                        </a:solidFill>
                        <a:latin typeface="Open Sans"/>
                        <a:ea typeface="Open Sans"/>
                        <a:cs typeface="Open Sans"/>
                        <a:sym typeface="Open Sans"/>
                      </a:endParaRPr>
                    </a:p>
                  </a:txBody>
                  <a:tcPr marT="34300" marB="34300" marR="91450" marL="91450">
                    <a:solidFill>
                      <a:schemeClr val="lt1"/>
                    </a:solidFill>
                  </a:tcPr>
                </a:tc>
              </a:tr>
              <a:tr h="236775">
                <a:tc>
                  <a:txBody>
                    <a:bodyPr/>
                    <a:lstStyle/>
                    <a:p>
                      <a:pPr indent="0" lvl="0" marL="0" marR="0" rtl="0" algn="l">
                        <a:spcBef>
                          <a:spcPts val="0"/>
                        </a:spcBef>
                        <a:spcAft>
                          <a:spcPts val="0"/>
                        </a:spcAft>
                        <a:buNone/>
                      </a:pPr>
                      <a:r>
                        <a:rPr b="1" lang="en-ZA" sz="1100">
                          <a:solidFill>
                            <a:schemeClr val="dk2"/>
                          </a:solidFill>
                          <a:latin typeface="Open Sans"/>
                          <a:ea typeface="Open Sans"/>
                          <a:cs typeface="Open Sans"/>
                          <a:sym typeface="Open Sans"/>
                        </a:rPr>
                        <a:t>Total</a:t>
                      </a:r>
                      <a:endParaRPr sz="1100">
                        <a:solidFill>
                          <a:schemeClr val="dk2"/>
                        </a:solidFill>
                        <a:latin typeface="Open Sans"/>
                        <a:ea typeface="Open Sans"/>
                        <a:cs typeface="Open Sans"/>
                        <a:sym typeface="Open Sans"/>
                      </a:endParaRPr>
                    </a:p>
                  </a:txBody>
                  <a:tcPr marT="34300" marB="34300" marR="91450" marL="91450">
                    <a:solidFill>
                      <a:schemeClr val="accent4"/>
                    </a:solidFill>
                  </a:tcPr>
                </a:tc>
                <a:tc>
                  <a:txBody>
                    <a:bodyPr/>
                    <a:lstStyle/>
                    <a:p>
                      <a:pPr indent="0" lvl="0" marL="0" marR="0" rtl="0" algn="ctr">
                        <a:spcBef>
                          <a:spcPts val="0"/>
                        </a:spcBef>
                        <a:spcAft>
                          <a:spcPts val="0"/>
                        </a:spcAft>
                        <a:buNone/>
                      </a:pPr>
                      <a:r>
                        <a:rPr b="1" lang="en-ZA" sz="1100">
                          <a:solidFill>
                            <a:schemeClr val="dk2"/>
                          </a:solidFill>
                          <a:highlight>
                            <a:srgbClr val="F6D749"/>
                          </a:highlight>
                          <a:latin typeface="Open Sans"/>
                          <a:ea typeface="Open Sans"/>
                          <a:cs typeface="Open Sans"/>
                          <a:sym typeface="Open Sans"/>
                        </a:rPr>
                        <a:t>58</a:t>
                      </a:r>
                      <a:endParaRPr sz="1100">
                        <a:solidFill>
                          <a:schemeClr val="dk2"/>
                        </a:solidFill>
                        <a:latin typeface="Open Sans"/>
                        <a:ea typeface="Open Sans"/>
                        <a:cs typeface="Open Sans"/>
                        <a:sym typeface="Open Sans"/>
                      </a:endParaRPr>
                    </a:p>
                  </a:txBody>
                  <a:tcPr marT="34300" marB="34300" marR="91450" marL="91450">
                    <a:solidFill>
                      <a:schemeClr val="accent4"/>
                    </a:solidFill>
                  </a:tcPr>
                </a:tc>
                <a:tc>
                  <a:txBody>
                    <a:bodyPr/>
                    <a:lstStyle/>
                    <a:p>
                      <a:pPr indent="0" lvl="0" marL="0" marR="0" rtl="0" algn="ctr">
                        <a:spcBef>
                          <a:spcPts val="0"/>
                        </a:spcBef>
                        <a:spcAft>
                          <a:spcPts val="0"/>
                        </a:spcAft>
                        <a:buNone/>
                      </a:pPr>
                      <a:r>
                        <a:rPr b="1" lang="en-ZA" sz="1100">
                          <a:solidFill>
                            <a:schemeClr val="dk2"/>
                          </a:solidFill>
                          <a:highlight>
                            <a:srgbClr val="F6D749"/>
                          </a:highlight>
                          <a:latin typeface="Open Sans"/>
                          <a:ea typeface="Open Sans"/>
                          <a:cs typeface="Open Sans"/>
                          <a:sym typeface="Open Sans"/>
                        </a:rPr>
                        <a:t>58</a:t>
                      </a:r>
                      <a:endParaRPr sz="1100">
                        <a:solidFill>
                          <a:schemeClr val="dk2"/>
                        </a:solidFill>
                        <a:latin typeface="Open Sans"/>
                        <a:ea typeface="Open Sans"/>
                        <a:cs typeface="Open Sans"/>
                        <a:sym typeface="Open Sans"/>
                      </a:endParaRPr>
                    </a:p>
                  </a:txBody>
                  <a:tcPr marT="34300" marB="34300" marR="91450" marL="91450">
                    <a:solidFill>
                      <a:schemeClr val="accent4"/>
                    </a:solidFill>
                  </a:tcPr>
                </a:tc>
                <a:tc>
                  <a:txBody>
                    <a:bodyPr/>
                    <a:lstStyle/>
                    <a:p>
                      <a:pPr indent="0" lvl="0" marL="0" marR="0" rtl="0" algn="ctr">
                        <a:spcBef>
                          <a:spcPts val="0"/>
                        </a:spcBef>
                        <a:spcAft>
                          <a:spcPts val="0"/>
                        </a:spcAft>
                        <a:buNone/>
                      </a:pPr>
                      <a:r>
                        <a:rPr b="1" lang="en-ZA" sz="1100">
                          <a:solidFill>
                            <a:schemeClr val="dk2"/>
                          </a:solidFill>
                          <a:latin typeface="Open Sans"/>
                          <a:ea typeface="Open Sans"/>
                          <a:cs typeface="Open Sans"/>
                          <a:sym typeface="Open Sans"/>
                        </a:rPr>
                        <a:t>0</a:t>
                      </a:r>
                      <a:endParaRPr sz="1100">
                        <a:solidFill>
                          <a:schemeClr val="dk2"/>
                        </a:solidFill>
                        <a:latin typeface="Open Sans"/>
                        <a:ea typeface="Open Sans"/>
                        <a:cs typeface="Open Sans"/>
                        <a:sym typeface="Open Sans"/>
                      </a:endParaRPr>
                    </a:p>
                  </a:txBody>
                  <a:tcPr marT="34300" marB="34300" marR="91450" marL="91450">
                    <a:solidFill>
                      <a:schemeClr val="accent4"/>
                    </a:solidFill>
                  </a:tcPr>
                </a:tc>
              </a:tr>
            </a:tbl>
          </a:graphicData>
        </a:graphic>
      </p:graphicFrame>
      <p:graphicFrame>
        <p:nvGraphicFramePr>
          <p:cNvPr id="2040" name="Google Shape;2040;p102"/>
          <p:cNvGraphicFramePr/>
          <p:nvPr/>
        </p:nvGraphicFramePr>
        <p:xfrm>
          <a:off x="789271" y="3006565"/>
          <a:ext cx="3000000" cy="3000000"/>
        </p:xfrm>
        <a:graphic>
          <a:graphicData uri="http://schemas.openxmlformats.org/drawingml/2006/table">
            <a:tbl>
              <a:tblPr bandRow="1" firstRow="1">
                <a:noFill/>
                <a:tableStyleId>{05563C9E-14C8-4585-B115-649891960A9E}</a:tableStyleId>
              </a:tblPr>
              <a:tblGrid>
                <a:gridCol w="3763525"/>
                <a:gridCol w="2084425"/>
                <a:gridCol w="1890775"/>
              </a:tblGrid>
              <a:tr h="443075">
                <a:tc>
                  <a:txBody>
                    <a:bodyPr/>
                    <a:lstStyle/>
                    <a:p>
                      <a:pPr indent="0" lvl="0" marL="0" marR="0" rtl="0" algn="ctr">
                        <a:spcBef>
                          <a:spcPts val="0"/>
                        </a:spcBef>
                        <a:spcAft>
                          <a:spcPts val="0"/>
                        </a:spcAft>
                        <a:buNone/>
                      </a:pPr>
                      <a:r>
                        <a:rPr lang="en-ZA" sz="1100">
                          <a:latin typeface="Open Sans"/>
                          <a:ea typeface="Open Sans"/>
                          <a:cs typeface="Open Sans"/>
                          <a:sym typeface="Open Sans"/>
                        </a:rPr>
                        <a:t>Strata</a:t>
                      </a:r>
                      <a:endParaRPr sz="1100">
                        <a:latin typeface="Open Sans"/>
                        <a:ea typeface="Open Sans"/>
                        <a:cs typeface="Open Sans"/>
                        <a:sym typeface="Open Sans"/>
                      </a:endParaRPr>
                    </a:p>
                  </a:txBody>
                  <a:tcPr marT="34300" marB="34300" marR="91450" marL="91450" anchor="ctr"/>
                </a:tc>
                <a:tc>
                  <a:txBody>
                    <a:bodyPr/>
                    <a:lstStyle/>
                    <a:p>
                      <a:pPr indent="0" lvl="0" marL="0" marR="0" rtl="0" algn="ctr">
                        <a:spcBef>
                          <a:spcPts val="0"/>
                        </a:spcBef>
                        <a:spcAft>
                          <a:spcPts val="0"/>
                        </a:spcAft>
                        <a:buNone/>
                      </a:pPr>
                      <a:r>
                        <a:rPr lang="en-ZA" sz="1100">
                          <a:latin typeface="Open Sans"/>
                          <a:ea typeface="Open Sans"/>
                          <a:cs typeface="Open Sans"/>
                          <a:sym typeface="Open Sans"/>
                        </a:rPr>
                        <a:t>Area at time </a:t>
                      </a:r>
                      <a:r>
                        <a:rPr i="1" lang="en-ZA" sz="1100">
                          <a:latin typeface="Open Sans"/>
                          <a:ea typeface="Open Sans"/>
                          <a:cs typeface="Open Sans"/>
                          <a:sym typeface="Open Sans"/>
                        </a:rPr>
                        <a:t>T</a:t>
                      </a:r>
                      <a:r>
                        <a:rPr baseline="-25000" lang="en-ZA" sz="1100">
                          <a:latin typeface="Open Sans"/>
                          <a:ea typeface="Open Sans"/>
                          <a:cs typeface="Open Sans"/>
                          <a:sym typeface="Open Sans"/>
                        </a:rPr>
                        <a:t>(1) </a:t>
                      </a:r>
                      <a:r>
                        <a:rPr lang="en-ZA" sz="1100">
                          <a:latin typeface="Open Sans"/>
                          <a:ea typeface="Open Sans"/>
                          <a:cs typeface="Open Sans"/>
                          <a:sym typeface="Open Sans"/>
                        </a:rPr>
                        <a:t>(million ha)</a:t>
                      </a:r>
                      <a:endParaRPr sz="1100">
                        <a:latin typeface="Open Sans"/>
                        <a:ea typeface="Open Sans"/>
                        <a:cs typeface="Open Sans"/>
                        <a:sym typeface="Open Sans"/>
                      </a:endParaRPr>
                    </a:p>
                  </a:txBody>
                  <a:tcPr marT="34300" marB="34300" marR="91450" marL="91450" anchor="ctr"/>
                </a:tc>
                <a:tc>
                  <a:txBody>
                    <a:bodyPr/>
                    <a:lstStyle/>
                    <a:p>
                      <a:pPr indent="0" lvl="0" marL="0" marR="0" rtl="0" algn="ctr">
                        <a:spcBef>
                          <a:spcPts val="0"/>
                        </a:spcBef>
                        <a:spcAft>
                          <a:spcPts val="0"/>
                        </a:spcAft>
                        <a:buNone/>
                      </a:pPr>
                      <a:r>
                        <a:rPr lang="en-ZA" sz="1100">
                          <a:latin typeface="Open Sans"/>
                          <a:ea typeface="Open Sans"/>
                          <a:cs typeface="Open Sans"/>
                          <a:sym typeface="Open Sans"/>
                        </a:rPr>
                        <a:t>Area at time </a:t>
                      </a:r>
                      <a:r>
                        <a:rPr i="1" lang="en-ZA" sz="1100">
                          <a:latin typeface="Open Sans"/>
                          <a:ea typeface="Open Sans"/>
                          <a:cs typeface="Open Sans"/>
                          <a:sym typeface="Open Sans"/>
                        </a:rPr>
                        <a:t>T</a:t>
                      </a:r>
                      <a:r>
                        <a:rPr baseline="-25000" lang="en-ZA" sz="1100">
                          <a:latin typeface="Open Sans"/>
                          <a:ea typeface="Open Sans"/>
                          <a:cs typeface="Open Sans"/>
                          <a:sym typeface="Open Sans"/>
                        </a:rPr>
                        <a:t>(20)</a:t>
                      </a:r>
                      <a:r>
                        <a:rPr lang="en-ZA" sz="1100">
                          <a:latin typeface="Open Sans"/>
                          <a:ea typeface="Open Sans"/>
                          <a:cs typeface="Open Sans"/>
                          <a:sym typeface="Open Sans"/>
                        </a:rPr>
                        <a:t> (million ha)</a:t>
                      </a:r>
                      <a:endParaRPr sz="1100">
                        <a:latin typeface="Open Sans"/>
                        <a:ea typeface="Open Sans"/>
                        <a:cs typeface="Open Sans"/>
                        <a:sym typeface="Open Sans"/>
                      </a:endParaRPr>
                    </a:p>
                  </a:txBody>
                  <a:tcPr marT="34300" marB="34300" marR="91450" marL="91450" anchor="ctr"/>
                </a:tc>
              </a:tr>
              <a:tr h="261125">
                <a:tc>
                  <a:txBody>
                    <a:bodyPr/>
                    <a:lstStyle/>
                    <a:p>
                      <a:pPr indent="0" lvl="0" marL="0" marR="0" rtl="0" algn="l">
                        <a:spcBef>
                          <a:spcPts val="0"/>
                        </a:spcBef>
                        <a:spcAft>
                          <a:spcPts val="0"/>
                        </a:spcAft>
                        <a:buNone/>
                      </a:pPr>
                      <a:r>
                        <a:rPr lang="en-ZA" sz="1100">
                          <a:solidFill>
                            <a:schemeClr val="dk2"/>
                          </a:solidFill>
                          <a:latin typeface="Open Sans"/>
                          <a:ea typeface="Open Sans"/>
                          <a:cs typeface="Open Sans"/>
                          <a:sym typeface="Open Sans"/>
                        </a:rPr>
                        <a:t>Forest land</a:t>
                      </a:r>
                      <a:endParaRPr sz="1100">
                        <a:solidFill>
                          <a:schemeClr val="dk2"/>
                        </a:solidFill>
                        <a:latin typeface="Open Sans"/>
                        <a:ea typeface="Open Sans"/>
                        <a:cs typeface="Open Sans"/>
                        <a:sym typeface="Open Sans"/>
                      </a:endParaRPr>
                    </a:p>
                  </a:txBody>
                  <a:tcPr marT="34300" marB="34300" marR="91450" marL="91450">
                    <a:solidFill>
                      <a:schemeClr val="accent4"/>
                    </a:solidFill>
                  </a:tcPr>
                </a:tc>
                <a:tc>
                  <a:txBody>
                    <a:bodyPr/>
                    <a:lstStyle/>
                    <a:p>
                      <a:pPr indent="0" lvl="0" marL="0" marR="0" rtl="0" algn="ctr">
                        <a:spcBef>
                          <a:spcPts val="0"/>
                        </a:spcBef>
                        <a:spcAft>
                          <a:spcPts val="0"/>
                        </a:spcAft>
                        <a:buNone/>
                      </a:pPr>
                      <a:r>
                        <a:rPr lang="en-ZA" sz="1100">
                          <a:solidFill>
                            <a:schemeClr val="dk2"/>
                          </a:solidFill>
                          <a:highlight>
                            <a:srgbClr val="F6D749"/>
                          </a:highlight>
                          <a:latin typeface="Open Sans"/>
                          <a:ea typeface="Open Sans"/>
                          <a:cs typeface="Open Sans"/>
                          <a:sym typeface="Open Sans"/>
                        </a:rPr>
                        <a:t>13.8</a:t>
                      </a:r>
                      <a:endParaRPr sz="1100">
                        <a:solidFill>
                          <a:schemeClr val="dk2"/>
                        </a:solidFill>
                        <a:latin typeface="Open Sans"/>
                        <a:ea typeface="Open Sans"/>
                        <a:cs typeface="Open Sans"/>
                        <a:sym typeface="Open Sans"/>
                      </a:endParaRPr>
                    </a:p>
                  </a:txBody>
                  <a:tcPr marT="34300" marB="34300" marR="91450" marL="91450">
                    <a:solidFill>
                      <a:schemeClr val="accent4"/>
                    </a:solidFill>
                  </a:tcPr>
                </a:tc>
                <a:tc>
                  <a:txBody>
                    <a:bodyPr/>
                    <a:lstStyle/>
                    <a:p>
                      <a:pPr indent="0" lvl="0" marL="0" marR="0" rtl="0" algn="ctr">
                        <a:spcBef>
                          <a:spcPts val="0"/>
                        </a:spcBef>
                        <a:spcAft>
                          <a:spcPts val="0"/>
                        </a:spcAft>
                        <a:buNone/>
                      </a:pPr>
                      <a:r>
                        <a:rPr lang="en-ZA" sz="1100">
                          <a:solidFill>
                            <a:schemeClr val="dk2"/>
                          </a:solidFill>
                          <a:highlight>
                            <a:srgbClr val="F6D749"/>
                          </a:highlight>
                          <a:latin typeface="Open Sans"/>
                          <a:ea typeface="Open Sans"/>
                          <a:cs typeface="Open Sans"/>
                          <a:sym typeface="Open Sans"/>
                        </a:rPr>
                        <a:t>10</a:t>
                      </a:r>
                      <a:endParaRPr sz="1100">
                        <a:solidFill>
                          <a:schemeClr val="dk2"/>
                        </a:solidFill>
                        <a:latin typeface="Open Sans"/>
                        <a:ea typeface="Open Sans"/>
                        <a:cs typeface="Open Sans"/>
                        <a:sym typeface="Open Sans"/>
                      </a:endParaRPr>
                    </a:p>
                  </a:txBody>
                  <a:tcPr marT="34300" marB="34300" marR="91450" marL="91450">
                    <a:solidFill>
                      <a:schemeClr val="accent4"/>
                    </a:solidFill>
                  </a:tcPr>
                </a:tc>
              </a:tr>
              <a:tr h="236775">
                <a:tc>
                  <a:txBody>
                    <a:bodyPr/>
                    <a:lstStyle/>
                    <a:p>
                      <a:pPr indent="0" lvl="0" marL="0" marR="0" rtl="0" algn="l">
                        <a:spcBef>
                          <a:spcPts val="0"/>
                        </a:spcBef>
                        <a:spcAft>
                          <a:spcPts val="0"/>
                        </a:spcAft>
                        <a:buNone/>
                      </a:pPr>
                      <a:r>
                        <a:rPr lang="en-ZA" sz="1100">
                          <a:solidFill>
                            <a:schemeClr val="dk2"/>
                          </a:solidFill>
                          <a:latin typeface="Open Sans"/>
                          <a:ea typeface="Open Sans"/>
                          <a:cs typeface="Open Sans"/>
                          <a:sym typeface="Open Sans"/>
                        </a:rPr>
                        <a:t>Annual cropland</a:t>
                      </a:r>
                      <a:endParaRPr sz="1100">
                        <a:solidFill>
                          <a:schemeClr val="dk2"/>
                        </a:solidFill>
                        <a:latin typeface="Open Sans"/>
                        <a:ea typeface="Open Sans"/>
                        <a:cs typeface="Open Sans"/>
                        <a:sym typeface="Open Sans"/>
                      </a:endParaRPr>
                    </a:p>
                  </a:txBody>
                  <a:tcPr marT="34300" marB="34300" marR="91450" marL="91450">
                    <a:solidFill>
                      <a:schemeClr val="lt1"/>
                    </a:solidFill>
                  </a:tcPr>
                </a:tc>
                <a:tc>
                  <a:txBody>
                    <a:bodyPr/>
                    <a:lstStyle/>
                    <a:p>
                      <a:pPr indent="0" lvl="0" marL="0" marR="0" rtl="0" algn="ctr">
                        <a:spcBef>
                          <a:spcPts val="0"/>
                        </a:spcBef>
                        <a:spcAft>
                          <a:spcPts val="0"/>
                        </a:spcAft>
                        <a:buNone/>
                      </a:pPr>
                      <a:r>
                        <a:rPr lang="en-ZA" sz="1100">
                          <a:solidFill>
                            <a:schemeClr val="dk2"/>
                          </a:solidFill>
                          <a:highlight>
                            <a:srgbClr val="F6D749"/>
                          </a:highlight>
                          <a:latin typeface="Open Sans"/>
                          <a:ea typeface="Open Sans"/>
                          <a:cs typeface="Open Sans"/>
                          <a:sym typeface="Open Sans"/>
                        </a:rPr>
                        <a:t>15.3</a:t>
                      </a:r>
                      <a:endParaRPr sz="1100">
                        <a:solidFill>
                          <a:schemeClr val="dk2"/>
                        </a:solidFill>
                        <a:latin typeface="Open Sans"/>
                        <a:ea typeface="Open Sans"/>
                        <a:cs typeface="Open Sans"/>
                        <a:sym typeface="Open Sans"/>
                      </a:endParaRPr>
                    </a:p>
                  </a:txBody>
                  <a:tcPr marT="34300" marB="34300" marR="91450" marL="91450">
                    <a:solidFill>
                      <a:schemeClr val="lt1"/>
                    </a:solidFill>
                  </a:tcPr>
                </a:tc>
                <a:tc>
                  <a:txBody>
                    <a:bodyPr/>
                    <a:lstStyle/>
                    <a:p>
                      <a:pPr indent="0" lvl="0" marL="0" marR="0" rtl="0" algn="ctr">
                        <a:spcBef>
                          <a:spcPts val="0"/>
                        </a:spcBef>
                        <a:spcAft>
                          <a:spcPts val="0"/>
                        </a:spcAft>
                        <a:buNone/>
                      </a:pPr>
                      <a:r>
                        <a:rPr lang="en-ZA" sz="1100">
                          <a:solidFill>
                            <a:schemeClr val="dk2"/>
                          </a:solidFill>
                          <a:highlight>
                            <a:srgbClr val="F6D749"/>
                          </a:highlight>
                          <a:latin typeface="Open Sans"/>
                          <a:ea typeface="Open Sans"/>
                          <a:cs typeface="Open Sans"/>
                          <a:sym typeface="Open Sans"/>
                        </a:rPr>
                        <a:t>21</a:t>
                      </a:r>
                      <a:endParaRPr sz="1100">
                        <a:solidFill>
                          <a:schemeClr val="dk2"/>
                        </a:solidFill>
                        <a:latin typeface="Open Sans"/>
                        <a:ea typeface="Open Sans"/>
                        <a:cs typeface="Open Sans"/>
                        <a:sym typeface="Open Sans"/>
                      </a:endParaRPr>
                    </a:p>
                  </a:txBody>
                  <a:tcPr marT="34300" marB="34300" marR="91450" marL="91450">
                    <a:solidFill>
                      <a:schemeClr val="lt1"/>
                    </a:solidFill>
                  </a:tcPr>
                </a:tc>
              </a:tr>
              <a:tr h="236775">
                <a:tc>
                  <a:txBody>
                    <a:bodyPr/>
                    <a:lstStyle/>
                    <a:p>
                      <a:pPr indent="0" lvl="0" marL="0" marR="0" rtl="0" algn="l">
                        <a:spcBef>
                          <a:spcPts val="0"/>
                        </a:spcBef>
                        <a:spcAft>
                          <a:spcPts val="0"/>
                        </a:spcAft>
                        <a:buNone/>
                      </a:pPr>
                      <a:r>
                        <a:rPr lang="en-ZA" sz="1100">
                          <a:solidFill>
                            <a:schemeClr val="dk2"/>
                          </a:solidFill>
                          <a:latin typeface="Open Sans"/>
                          <a:ea typeface="Open Sans"/>
                          <a:cs typeface="Open Sans"/>
                          <a:sym typeface="Open Sans"/>
                        </a:rPr>
                        <a:t>Perennial cropland</a:t>
                      </a:r>
                      <a:endParaRPr sz="1100">
                        <a:solidFill>
                          <a:schemeClr val="dk2"/>
                        </a:solidFill>
                        <a:latin typeface="Open Sans"/>
                        <a:ea typeface="Open Sans"/>
                        <a:cs typeface="Open Sans"/>
                        <a:sym typeface="Open Sans"/>
                      </a:endParaRPr>
                    </a:p>
                  </a:txBody>
                  <a:tcPr marT="34300" marB="34300" marR="91450" marL="91450">
                    <a:solidFill>
                      <a:schemeClr val="accent4"/>
                    </a:solidFill>
                  </a:tcPr>
                </a:tc>
                <a:tc>
                  <a:txBody>
                    <a:bodyPr/>
                    <a:lstStyle/>
                    <a:p>
                      <a:pPr indent="0" lvl="0" marL="0" marR="0" rtl="0" algn="ctr">
                        <a:spcBef>
                          <a:spcPts val="0"/>
                        </a:spcBef>
                        <a:spcAft>
                          <a:spcPts val="0"/>
                        </a:spcAft>
                        <a:buNone/>
                      </a:pPr>
                      <a:r>
                        <a:rPr lang="en-ZA" sz="1100">
                          <a:solidFill>
                            <a:schemeClr val="dk2"/>
                          </a:solidFill>
                          <a:highlight>
                            <a:srgbClr val="F6D749"/>
                          </a:highlight>
                          <a:latin typeface="Open Sans"/>
                          <a:ea typeface="Open Sans"/>
                          <a:cs typeface="Open Sans"/>
                          <a:sym typeface="Open Sans"/>
                        </a:rPr>
                        <a:t>5</a:t>
                      </a:r>
                      <a:endParaRPr sz="1100">
                        <a:solidFill>
                          <a:schemeClr val="dk2"/>
                        </a:solidFill>
                        <a:latin typeface="Open Sans"/>
                        <a:ea typeface="Open Sans"/>
                        <a:cs typeface="Open Sans"/>
                        <a:sym typeface="Open Sans"/>
                      </a:endParaRPr>
                    </a:p>
                  </a:txBody>
                  <a:tcPr marT="34300" marB="34300" marR="91450" marL="91450">
                    <a:solidFill>
                      <a:schemeClr val="accent4"/>
                    </a:solidFill>
                  </a:tcPr>
                </a:tc>
                <a:tc>
                  <a:txBody>
                    <a:bodyPr/>
                    <a:lstStyle/>
                    <a:p>
                      <a:pPr indent="0" lvl="0" marL="0" marR="0" rtl="0" algn="ctr">
                        <a:spcBef>
                          <a:spcPts val="0"/>
                        </a:spcBef>
                        <a:spcAft>
                          <a:spcPts val="0"/>
                        </a:spcAft>
                        <a:buNone/>
                      </a:pPr>
                      <a:r>
                        <a:rPr lang="en-ZA" sz="1100">
                          <a:solidFill>
                            <a:schemeClr val="dk2"/>
                          </a:solidFill>
                          <a:highlight>
                            <a:srgbClr val="F6D749"/>
                          </a:highlight>
                          <a:latin typeface="Open Sans"/>
                          <a:ea typeface="Open Sans"/>
                          <a:cs typeface="Open Sans"/>
                          <a:sym typeface="Open Sans"/>
                        </a:rPr>
                        <a:t>5</a:t>
                      </a:r>
                      <a:endParaRPr sz="1100">
                        <a:solidFill>
                          <a:schemeClr val="dk2"/>
                        </a:solidFill>
                        <a:latin typeface="Open Sans"/>
                        <a:ea typeface="Open Sans"/>
                        <a:cs typeface="Open Sans"/>
                        <a:sym typeface="Open Sans"/>
                      </a:endParaRPr>
                    </a:p>
                  </a:txBody>
                  <a:tcPr marT="34300" marB="34300" marR="91450" marL="91450">
                    <a:solidFill>
                      <a:schemeClr val="accent4"/>
                    </a:solidFill>
                  </a:tcPr>
                </a:tc>
              </a:tr>
              <a:tr h="236775">
                <a:tc>
                  <a:txBody>
                    <a:bodyPr/>
                    <a:lstStyle/>
                    <a:p>
                      <a:pPr indent="0" lvl="0" marL="0" marR="0" rtl="0" algn="l">
                        <a:spcBef>
                          <a:spcPts val="0"/>
                        </a:spcBef>
                        <a:spcAft>
                          <a:spcPts val="0"/>
                        </a:spcAft>
                        <a:buNone/>
                      </a:pPr>
                      <a:r>
                        <a:rPr lang="en-ZA" sz="1100">
                          <a:solidFill>
                            <a:schemeClr val="dk2"/>
                          </a:solidFill>
                          <a:latin typeface="Open Sans"/>
                          <a:ea typeface="Open Sans"/>
                          <a:cs typeface="Open Sans"/>
                          <a:sym typeface="Open Sans"/>
                        </a:rPr>
                        <a:t>Improved grassland</a:t>
                      </a:r>
                      <a:endParaRPr sz="1100">
                        <a:solidFill>
                          <a:schemeClr val="dk2"/>
                        </a:solidFill>
                        <a:latin typeface="Open Sans"/>
                        <a:ea typeface="Open Sans"/>
                        <a:cs typeface="Open Sans"/>
                        <a:sym typeface="Open Sans"/>
                      </a:endParaRPr>
                    </a:p>
                  </a:txBody>
                  <a:tcPr marT="34300" marB="34300" marR="91450" marL="91450">
                    <a:solidFill>
                      <a:schemeClr val="lt1"/>
                    </a:solidFill>
                  </a:tcPr>
                </a:tc>
                <a:tc>
                  <a:txBody>
                    <a:bodyPr/>
                    <a:lstStyle/>
                    <a:p>
                      <a:pPr indent="0" lvl="0" marL="0" marR="0" rtl="0" algn="ctr">
                        <a:spcBef>
                          <a:spcPts val="0"/>
                        </a:spcBef>
                        <a:spcAft>
                          <a:spcPts val="0"/>
                        </a:spcAft>
                        <a:buNone/>
                      </a:pPr>
                      <a:r>
                        <a:rPr lang="en-ZA" sz="1100">
                          <a:solidFill>
                            <a:schemeClr val="dk2"/>
                          </a:solidFill>
                          <a:highlight>
                            <a:srgbClr val="F6D749"/>
                          </a:highlight>
                          <a:latin typeface="Open Sans"/>
                          <a:ea typeface="Open Sans"/>
                          <a:cs typeface="Open Sans"/>
                          <a:sym typeface="Open Sans"/>
                        </a:rPr>
                        <a:t>23.9</a:t>
                      </a:r>
                      <a:endParaRPr sz="1100">
                        <a:solidFill>
                          <a:schemeClr val="dk2"/>
                        </a:solidFill>
                        <a:latin typeface="Open Sans"/>
                        <a:ea typeface="Open Sans"/>
                        <a:cs typeface="Open Sans"/>
                        <a:sym typeface="Open Sans"/>
                      </a:endParaRPr>
                    </a:p>
                  </a:txBody>
                  <a:tcPr marT="34300" marB="34300" marR="91450" marL="91450">
                    <a:solidFill>
                      <a:schemeClr val="lt1"/>
                    </a:solidFill>
                  </a:tcPr>
                </a:tc>
                <a:tc>
                  <a:txBody>
                    <a:bodyPr/>
                    <a:lstStyle/>
                    <a:p>
                      <a:pPr indent="0" lvl="0" marL="0" marR="0" rtl="0" algn="ctr">
                        <a:spcBef>
                          <a:spcPts val="0"/>
                        </a:spcBef>
                        <a:spcAft>
                          <a:spcPts val="0"/>
                        </a:spcAft>
                        <a:buNone/>
                      </a:pPr>
                      <a:r>
                        <a:rPr lang="en-ZA" sz="1100">
                          <a:solidFill>
                            <a:schemeClr val="dk2"/>
                          </a:solidFill>
                          <a:highlight>
                            <a:srgbClr val="F6D749"/>
                          </a:highlight>
                          <a:latin typeface="Open Sans"/>
                          <a:ea typeface="Open Sans"/>
                          <a:cs typeface="Open Sans"/>
                          <a:sym typeface="Open Sans"/>
                        </a:rPr>
                        <a:t>22</a:t>
                      </a:r>
                      <a:endParaRPr sz="1100">
                        <a:solidFill>
                          <a:schemeClr val="dk2"/>
                        </a:solidFill>
                        <a:latin typeface="Open Sans"/>
                        <a:ea typeface="Open Sans"/>
                        <a:cs typeface="Open Sans"/>
                        <a:sym typeface="Open Sans"/>
                      </a:endParaRPr>
                    </a:p>
                  </a:txBody>
                  <a:tcPr marT="34300" marB="34300" marR="91450" marL="91450">
                    <a:solidFill>
                      <a:schemeClr val="lt1"/>
                    </a:solidFill>
                  </a:tcPr>
                </a:tc>
              </a:tr>
              <a:tr h="236775">
                <a:tc>
                  <a:txBody>
                    <a:bodyPr/>
                    <a:lstStyle/>
                    <a:p>
                      <a:pPr indent="0" lvl="0" marL="0" marR="0" rtl="0" algn="l">
                        <a:spcBef>
                          <a:spcPts val="0"/>
                        </a:spcBef>
                        <a:spcAft>
                          <a:spcPts val="0"/>
                        </a:spcAft>
                        <a:buNone/>
                      </a:pPr>
                      <a:r>
                        <a:rPr b="1" lang="en-ZA" sz="1100">
                          <a:solidFill>
                            <a:schemeClr val="dk2"/>
                          </a:solidFill>
                          <a:latin typeface="Open Sans"/>
                          <a:ea typeface="Open Sans"/>
                          <a:cs typeface="Open Sans"/>
                          <a:sym typeface="Open Sans"/>
                        </a:rPr>
                        <a:t>Total</a:t>
                      </a:r>
                      <a:endParaRPr sz="1100">
                        <a:solidFill>
                          <a:schemeClr val="dk2"/>
                        </a:solidFill>
                        <a:latin typeface="Open Sans"/>
                        <a:ea typeface="Open Sans"/>
                        <a:cs typeface="Open Sans"/>
                        <a:sym typeface="Open Sans"/>
                      </a:endParaRPr>
                    </a:p>
                  </a:txBody>
                  <a:tcPr marT="34300" marB="34300" marR="91450" marL="91450">
                    <a:solidFill>
                      <a:schemeClr val="accent4"/>
                    </a:solidFill>
                  </a:tcPr>
                </a:tc>
                <a:tc>
                  <a:txBody>
                    <a:bodyPr/>
                    <a:lstStyle/>
                    <a:p>
                      <a:pPr indent="0" lvl="0" marL="0" marR="0" rtl="0" algn="ctr">
                        <a:spcBef>
                          <a:spcPts val="0"/>
                        </a:spcBef>
                        <a:spcAft>
                          <a:spcPts val="0"/>
                        </a:spcAft>
                        <a:buNone/>
                      </a:pPr>
                      <a:r>
                        <a:rPr b="1" lang="en-ZA" sz="1100">
                          <a:solidFill>
                            <a:schemeClr val="dk2"/>
                          </a:solidFill>
                          <a:highlight>
                            <a:srgbClr val="F6D749"/>
                          </a:highlight>
                          <a:latin typeface="Open Sans"/>
                          <a:ea typeface="Open Sans"/>
                          <a:cs typeface="Open Sans"/>
                          <a:sym typeface="Open Sans"/>
                        </a:rPr>
                        <a:t>58</a:t>
                      </a:r>
                      <a:endParaRPr sz="1100">
                        <a:solidFill>
                          <a:schemeClr val="dk2"/>
                        </a:solidFill>
                        <a:latin typeface="Open Sans"/>
                        <a:ea typeface="Open Sans"/>
                        <a:cs typeface="Open Sans"/>
                        <a:sym typeface="Open Sans"/>
                      </a:endParaRPr>
                    </a:p>
                  </a:txBody>
                  <a:tcPr marT="34300" marB="34300" marR="91450" marL="91450">
                    <a:solidFill>
                      <a:schemeClr val="accent4"/>
                    </a:solidFill>
                  </a:tcPr>
                </a:tc>
                <a:tc>
                  <a:txBody>
                    <a:bodyPr/>
                    <a:lstStyle/>
                    <a:p>
                      <a:pPr indent="0" lvl="0" marL="0" marR="0" rtl="0" algn="ctr">
                        <a:spcBef>
                          <a:spcPts val="0"/>
                        </a:spcBef>
                        <a:spcAft>
                          <a:spcPts val="0"/>
                        </a:spcAft>
                        <a:buNone/>
                      </a:pPr>
                      <a:r>
                        <a:rPr b="1" lang="en-ZA" sz="1100">
                          <a:solidFill>
                            <a:schemeClr val="dk2"/>
                          </a:solidFill>
                          <a:highlight>
                            <a:srgbClr val="F6D749"/>
                          </a:highlight>
                          <a:latin typeface="Open Sans"/>
                          <a:ea typeface="Open Sans"/>
                          <a:cs typeface="Open Sans"/>
                          <a:sym typeface="Open Sans"/>
                        </a:rPr>
                        <a:t>58</a:t>
                      </a:r>
                      <a:endParaRPr sz="1100">
                        <a:solidFill>
                          <a:schemeClr val="dk2"/>
                        </a:solidFill>
                        <a:latin typeface="Open Sans"/>
                        <a:ea typeface="Open Sans"/>
                        <a:cs typeface="Open Sans"/>
                        <a:sym typeface="Open Sans"/>
                      </a:endParaRPr>
                    </a:p>
                  </a:txBody>
                  <a:tcPr marT="34300" marB="34300" marR="91450" marL="91450">
                    <a:solidFill>
                      <a:schemeClr val="accent4"/>
                    </a:solidFill>
                  </a:tcPr>
                </a:tc>
              </a:tr>
            </a:tbl>
          </a:graphicData>
        </a:graphic>
      </p:graphicFrame>
      <p:sp>
        <p:nvSpPr>
          <p:cNvPr id="2041" name="Google Shape;2041;p102"/>
          <p:cNvSpPr txBox="1"/>
          <p:nvPr/>
        </p:nvSpPr>
        <p:spPr>
          <a:xfrm rot="-5400000">
            <a:off x="-301350" y="1647173"/>
            <a:ext cx="1763400" cy="246300"/>
          </a:xfrm>
          <a:prstGeom prst="rect">
            <a:avLst/>
          </a:prstGeom>
          <a:solidFill>
            <a:schemeClr val="dk2"/>
          </a:solidFill>
          <a:ln cap="flat" cmpd="sng" w="9525">
            <a:solidFill>
              <a:srgbClr val="D8D8D8"/>
            </a:solidFill>
            <a:prstDash val="solid"/>
            <a:round/>
            <a:headEnd len="sm" w="sm" type="none"/>
            <a:tailEnd len="sm" w="sm" type="none"/>
          </a:ln>
        </p:spPr>
        <p:txBody>
          <a:bodyPr anchorCtr="0" anchor="t" bIns="45700" lIns="91425" spcFirstLastPara="1" rIns="91425" wrap="square" tIns="45700">
            <a:spAutoFit/>
          </a:bodyPr>
          <a:lstStyle/>
          <a:p>
            <a:pPr indent="0" lvl="0" marL="0" marR="0" rtl="0" algn="ctr">
              <a:spcBef>
                <a:spcPts val="0"/>
              </a:spcBef>
              <a:spcAft>
                <a:spcPts val="0"/>
              </a:spcAft>
              <a:buNone/>
            </a:pPr>
            <a:r>
              <a:rPr b="1" lang="en-ZA" sz="1000" cap="small">
                <a:solidFill>
                  <a:schemeClr val="lt1"/>
                </a:solidFill>
                <a:latin typeface="Open Sans"/>
                <a:ea typeface="Open Sans"/>
                <a:cs typeface="Open Sans"/>
                <a:sym typeface="Open Sans"/>
              </a:rPr>
              <a:t>Historical data</a:t>
            </a:r>
            <a:endParaRPr sz="1000">
              <a:latin typeface="Open Sans"/>
              <a:ea typeface="Open Sans"/>
              <a:cs typeface="Open Sans"/>
              <a:sym typeface="Open Sans"/>
            </a:endParaRPr>
          </a:p>
        </p:txBody>
      </p:sp>
      <p:sp>
        <p:nvSpPr>
          <p:cNvPr id="2042" name="Google Shape;2042;p102"/>
          <p:cNvSpPr txBox="1"/>
          <p:nvPr/>
        </p:nvSpPr>
        <p:spPr>
          <a:xfrm rot="-5400000">
            <a:off x="-245251" y="3705524"/>
            <a:ext cx="1651200" cy="246300"/>
          </a:xfrm>
          <a:prstGeom prst="rect">
            <a:avLst/>
          </a:prstGeom>
          <a:solidFill>
            <a:schemeClr val="dk2"/>
          </a:solidFill>
          <a:ln cap="flat" cmpd="sng" w="9525">
            <a:solidFill>
              <a:srgbClr val="D8D8D8"/>
            </a:solidFill>
            <a:prstDash val="solid"/>
            <a:round/>
            <a:headEnd len="sm" w="sm" type="none"/>
            <a:tailEnd len="sm" w="sm" type="none"/>
          </a:ln>
        </p:spPr>
        <p:txBody>
          <a:bodyPr anchorCtr="0" anchor="t" bIns="45700" lIns="91425" spcFirstLastPara="1" rIns="91425" wrap="square" tIns="45700">
            <a:spAutoFit/>
          </a:bodyPr>
          <a:lstStyle/>
          <a:p>
            <a:pPr indent="0" lvl="0" marL="0" marR="0" rtl="0" algn="ctr">
              <a:spcBef>
                <a:spcPts val="0"/>
              </a:spcBef>
              <a:spcAft>
                <a:spcPts val="0"/>
              </a:spcAft>
              <a:buNone/>
            </a:pPr>
            <a:r>
              <a:rPr b="1" lang="en-ZA" sz="1000" cap="small">
                <a:solidFill>
                  <a:schemeClr val="lt1"/>
                </a:solidFill>
                <a:latin typeface="Open Sans"/>
                <a:ea typeface="Open Sans"/>
                <a:cs typeface="Open Sans"/>
                <a:sym typeface="Open Sans"/>
              </a:rPr>
              <a:t>Extrapolated data</a:t>
            </a:r>
            <a:endParaRPr sz="1000">
              <a:latin typeface="Open Sans"/>
              <a:ea typeface="Open Sans"/>
              <a:cs typeface="Open Sans"/>
              <a:sym typeface="Open Sans"/>
            </a:endParaRPr>
          </a:p>
        </p:txBody>
      </p:sp>
      <p:sp>
        <p:nvSpPr>
          <p:cNvPr id="2043" name="Google Shape;2043;p102"/>
          <p:cNvSpPr/>
          <p:nvPr>
            <p:ph idx="4294967295" type="body"/>
          </p:nvPr>
        </p:nvSpPr>
        <p:spPr>
          <a:xfrm>
            <a:off x="228600" y="4505481"/>
            <a:ext cx="1273800" cy="403800"/>
          </a:xfrm>
          <a:prstGeom prst="leftArrow">
            <a:avLst>
              <a:gd fmla="val 50000" name="adj1"/>
              <a:gd fmla="val 71387" name="adj2"/>
            </a:avLst>
          </a:prstGeom>
          <a:solidFill>
            <a:srgbClr val="E7E7E7"/>
          </a:solidFill>
          <a:ln cap="flat" cmpd="sng" w="12700">
            <a:solidFill>
              <a:srgbClr val="BFBFBF"/>
            </a:solidFill>
            <a:prstDash val="solid"/>
            <a:miter lim="800000"/>
            <a:headEnd len="sm" w="sm" type="none"/>
            <a:tailEnd len="sm" w="sm" type="none"/>
          </a:ln>
        </p:spPr>
        <p:txBody>
          <a:bodyPr anchorCtr="0" anchor="ctr" bIns="45700" lIns="91425" spcFirstLastPara="1" rIns="91425" wrap="square" tIns="45700">
            <a:normAutofit fontScale="32500"/>
          </a:bodyPr>
          <a:lstStyle/>
          <a:p>
            <a:pPr indent="0" lvl="0" marL="0" rtl="0" algn="l">
              <a:lnSpc>
                <a:spcPct val="90000"/>
              </a:lnSpc>
              <a:spcBef>
                <a:spcPts val="0"/>
              </a:spcBef>
              <a:spcAft>
                <a:spcPts val="1200"/>
              </a:spcAft>
              <a:buClr>
                <a:srgbClr val="09294E"/>
              </a:buClr>
              <a:buSzPct val="38095"/>
              <a:buNone/>
            </a:pPr>
            <a:r>
              <a:rPr lang="en-ZA"/>
              <a:t>Back to presentation</a:t>
            </a:r>
            <a:endParaRPr/>
          </a:p>
        </p:txBody>
      </p:sp>
      <p:sp>
        <p:nvSpPr>
          <p:cNvPr id="2044" name="Google Shape;2044;p102">
            <a:hlinkClick action="ppaction://hlinksldjump" r:id="rId3"/>
          </p:cNvPr>
          <p:cNvSpPr/>
          <p:nvPr/>
        </p:nvSpPr>
        <p:spPr>
          <a:xfrm>
            <a:off x="376188" y="4597188"/>
            <a:ext cx="1126200" cy="2268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spTree>
  </p:cSld>
  <p:clrMapOvr>
    <a:masterClrMapping/>
  </p:clrMapOvr>
</p:sld>
</file>

<file path=ppt/slides/slide7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48" name="Shape 2048"/>
        <p:cNvGrpSpPr/>
        <p:nvPr/>
      </p:nvGrpSpPr>
      <p:grpSpPr>
        <a:xfrm>
          <a:off x="0" y="0"/>
          <a:ext cx="0" cy="0"/>
          <a:chOff x="0" y="0"/>
          <a:chExt cx="0" cy="0"/>
        </a:xfrm>
      </p:grpSpPr>
      <p:sp>
        <p:nvSpPr>
          <p:cNvPr id="2049" name="Google Shape;2049;p103"/>
          <p:cNvSpPr/>
          <p:nvPr>
            <p:ph idx="4294967295" type="body"/>
          </p:nvPr>
        </p:nvSpPr>
        <p:spPr>
          <a:xfrm>
            <a:off x="304800" y="4638950"/>
            <a:ext cx="1194900" cy="422700"/>
          </a:xfrm>
          <a:prstGeom prst="leftArrow">
            <a:avLst>
              <a:gd fmla="val 50000" name="adj1"/>
              <a:gd fmla="val 71387" name="adj2"/>
            </a:avLst>
          </a:prstGeom>
          <a:solidFill>
            <a:srgbClr val="E7E7E7"/>
          </a:solidFill>
          <a:ln cap="flat" cmpd="sng" w="12700">
            <a:solidFill>
              <a:srgbClr val="BFBFBF"/>
            </a:solidFill>
            <a:prstDash val="solid"/>
            <a:miter lim="800000"/>
            <a:headEnd len="sm" w="sm" type="none"/>
            <a:tailEnd len="sm" w="sm" type="none"/>
          </a:ln>
        </p:spPr>
        <p:txBody>
          <a:bodyPr anchorCtr="0" anchor="ctr" bIns="45700" lIns="91425" spcFirstLastPara="1" rIns="91425" wrap="square" tIns="45700">
            <a:normAutofit fontScale="40000"/>
          </a:bodyPr>
          <a:lstStyle/>
          <a:p>
            <a:pPr indent="0" lvl="0" marL="0" rtl="0" algn="l">
              <a:lnSpc>
                <a:spcPct val="90000"/>
              </a:lnSpc>
              <a:spcBef>
                <a:spcPts val="0"/>
              </a:spcBef>
              <a:spcAft>
                <a:spcPts val="1200"/>
              </a:spcAft>
              <a:buClr>
                <a:srgbClr val="09294E"/>
              </a:buClr>
              <a:buSzPct val="38095"/>
              <a:buNone/>
            </a:pPr>
            <a:r>
              <a:rPr lang="en-ZA"/>
              <a:t>Previous slide</a:t>
            </a:r>
            <a:endParaRPr/>
          </a:p>
        </p:txBody>
      </p:sp>
      <p:sp>
        <p:nvSpPr>
          <p:cNvPr id="2050" name="Google Shape;2050;p103"/>
          <p:cNvSpPr txBox="1"/>
          <p:nvPr>
            <p:ph type="title"/>
          </p:nvPr>
        </p:nvSpPr>
        <p:spPr>
          <a:xfrm>
            <a:off x="311700" y="216425"/>
            <a:ext cx="8520600" cy="572700"/>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rgbClr val="625852"/>
              </a:buClr>
              <a:buSzPct val="114285"/>
              <a:buFont typeface="Arial"/>
              <a:buNone/>
            </a:pPr>
            <a:r>
              <a:rPr lang="en-ZA"/>
              <a:t>Example of types of activity data for analysing implementation potential</a:t>
            </a:r>
            <a:endParaRPr/>
          </a:p>
        </p:txBody>
      </p:sp>
      <p:graphicFrame>
        <p:nvGraphicFramePr>
          <p:cNvPr id="2051" name="Google Shape;2051;p103"/>
          <p:cNvGraphicFramePr/>
          <p:nvPr/>
        </p:nvGraphicFramePr>
        <p:xfrm>
          <a:off x="609600" y="1047750"/>
          <a:ext cx="3000000" cy="3000000"/>
        </p:xfrm>
        <a:graphic>
          <a:graphicData uri="http://schemas.openxmlformats.org/drawingml/2006/table">
            <a:tbl>
              <a:tblPr bandRow="1" firstRow="1">
                <a:noFill/>
                <a:tableStyleId>{05563C9E-14C8-4585-B115-649891960A9E}</a:tableStyleId>
              </a:tblPr>
              <a:tblGrid>
                <a:gridCol w="1651825"/>
                <a:gridCol w="2625225"/>
                <a:gridCol w="3680900"/>
              </a:tblGrid>
              <a:tr h="278150">
                <a:tc>
                  <a:txBody>
                    <a:bodyPr/>
                    <a:lstStyle/>
                    <a:p>
                      <a:pPr indent="0" lvl="0" marL="0" marR="0" rtl="0" algn="l">
                        <a:spcBef>
                          <a:spcPts val="0"/>
                        </a:spcBef>
                        <a:spcAft>
                          <a:spcPts val="0"/>
                        </a:spcAft>
                        <a:buNone/>
                      </a:pPr>
                      <a:r>
                        <a:rPr lang="en-ZA" sz="1400">
                          <a:latin typeface="Open Sans"/>
                          <a:ea typeface="Open Sans"/>
                          <a:cs typeface="Open Sans"/>
                          <a:sym typeface="Open Sans"/>
                        </a:rPr>
                        <a:t>GHG source or carbon pool</a:t>
                      </a:r>
                      <a:endParaRPr sz="1100">
                        <a:latin typeface="Open Sans"/>
                        <a:ea typeface="Open Sans"/>
                        <a:cs typeface="Open Sans"/>
                        <a:sym typeface="Open Sans"/>
                      </a:endParaRPr>
                    </a:p>
                  </a:txBody>
                  <a:tcPr marT="34300" marB="34300" marR="91450" marL="91450"/>
                </a:tc>
                <a:tc>
                  <a:txBody>
                    <a:bodyPr/>
                    <a:lstStyle/>
                    <a:p>
                      <a:pPr indent="0" lvl="0" marL="0" marR="0" rtl="0" algn="l">
                        <a:spcBef>
                          <a:spcPts val="0"/>
                        </a:spcBef>
                        <a:spcAft>
                          <a:spcPts val="0"/>
                        </a:spcAft>
                        <a:buNone/>
                      </a:pPr>
                      <a:r>
                        <a:rPr lang="en-ZA" sz="1400">
                          <a:latin typeface="Open Sans"/>
                          <a:ea typeface="Open Sans"/>
                          <a:cs typeface="Open Sans"/>
                          <a:sym typeface="Open Sans"/>
                        </a:rPr>
                        <a:t>Policy</a:t>
                      </a:r>
                      <a:endParaRPr sz="1100">
                        <a:latin typeface="Open Sans"/>
                        <a:ea typeface="Open Sans"/>
                        <a:cs typeface="Open Sans"/>
                        <a:sym typeface="Open Sans"/>
                      </a:endParaRPr>
                    </a:p>
                  </a:txBody>
                  <a:tcPr marT="34300" marB="34300" marR="91450" marL="91450"/>
                </a:tc>
                <a:tc>
                  <a:txBody>
                    <a:bodyPr/>
                    <a:lstStyle/>
                    <a:p>
                      <a:pPr indent="0" lvl="0" marL="0" marR="0" rtl="0" algn="l">
                        <a:spcBef>
                          <a:spcPts val="0"/>
                        </a:spcBef>
                        <a:spcAft>
                          <a:spcPts val="0"/>
                        </a:spcAft>
                        <a:buNone/>
                      </a:pPr>
                      <a:r>
                        <a:rPr lang="en-ZA" sz="1400">
                          <a:latin typeface="Open Sans"/>
                          <a:ea typeface="Open Sans"/>
                          <a:cs typeface="Open Sans"/>
                          <a:sym typeface="Open Sans"/>
                        </a:rPr>
                        <a:t>Activity data</a:t>
                      </a:r>
                      <a:endParaRPr sz="1100">
                        <a:latin typeface="Open Sans"/>
                        <a:ea typeface="Open Sans"/>
                        <a:cs typeface="Open Sans"/>
                        <a:sym typeface="Open Sans"/>
                      </a:endParaRPr>
                    </a:p>
                  </a:txBody>
                  <a:tcPr marT="34300" marB="34300" marR="91450" marL="91450"/>
                </a:tc>
              </a:tr>
              <a:tr h="278150">
                <a:tc>
                  <a:txBody>
                    <a:bodyPr/>
                    <a:lstStyle/>
                    <a:p>
                      <a:pPr indent="0" lvl="0" marL="0" marR="0" rtl="0" algn="l">
                        <a:spcBef>
                          <a:spcPts val="0"/>
                        </a:spcBef>
                        <a:spcAft>
                          <a:spcPts val="0"/>
                        </a:spcAft>
                        <a:buNone/>
                      </a:pPr>
                      <a:r>
                        <a:rPr b="1" lang="en-ZA" sz="1200">
                          <a:solidFill>
                            <a:schemeClr val="dk2"/>
                          </a:solidFill>
                          <a:latin typeface="Open Sans"/>
                          <a:ea typeface="Open Sans"/>
                          <a:cs typeface="Open Sans"/>
                          <a:sym typeface="Open Sans"/>
                        </a:rPr>
                        <a:t>Biomass and soil carbon</a:t>
                      </a:r>
                      <a:endParaRPr sz="1100">
                        <a:solidFill>
                          <a:schemeClr val="dk2"/>
                        </a:solidFill>
                        <a:latin typeface="Open Sans"/>
                        <a:ea typeface="Open Sans"/>
                        <a:cs typeface="Open Sans"/>
                        <a:sym typeface="Open Sans"/>
                      </a:endParaRPr>
                    </a:p>
                  </a:txBody>
                  <a:tcPr marT="34300" marB="34300" marR="91450" marL="91450" anchor="ctr">
                    <a:solidFill>
                      <a:schemeClr val="accent4"/>
                    </a:solidFill>
                  </a:tcPr>
                </a:tc>
                <a:tc>
                  <a:txBody>
                    <a:bodyPr/>
                    <a:lstStyle/>
                    <a:p>
                      <a:pPr indent="-215900" lvl="0" marL="215900" marR="0" rtl="0" algn="l">
                        <a:spcBef>
                          <a:spcPts val="0"/>
                        </a:spcBef>
                        <a:spcAft>
                          <a:spcPts val="0"/>
                        </a:spcAft>
                        <a:buClr>
                          <a:schemeClr val="dk2"/>
                        </a:buClr>
                        <a:buSzPts val="1200"/>
                        <a:buFont typeface="Open Sans"/>
                        <a:buChar char="•"/>
                      </a:pPr>
                      <a:r>
                        <a:rPr lang="en-ZA" sz="1200">
                          <a:solidFill>
                            <a:schemeClr val="dk2"/>
                          </a:solidFill>
                          <a:latin typeface="Open Sans"/>
                          <a:ea typeface="Open Sans"/>
                          <a:cs typeface="Open Sans"/>
                          <a:sym typeface="Open Sans"/>
                        </a:rPr>
                        <a:t>Incentives for SFM</a:t>
                      </a:r>
                      <a:endParaRPr sz="1100">
                        <a:solidFill>
                          <a:schemeClr val="dk2"/>
                        </a:solidFill>
                        <a:latin typeface="Open Sans"/>
                        <a:ea typeface="Open Sans"/>
                        <a:cs typeface="Open Sans"/>
                        <a:sym typeface="Open Sans"/>
                      </a:endParaRPr>
                    </a:p>
                    <a:p>
                      <a:pPr indent="-215900" lvl="0" marL="215900" marR="0" rtl="0" algn="l">
                        <a:spcBef>
                          <a:spcPts val="900"/>
                        </a:spcBef>
                        <a:spcAft>
                          <a:spcPts val="0"/>
                        </a:spcAft>
                        <a:buClr>
                          <a:schemeClr val="dk2"/>
                        </a:buClr>
                        <a:buSzPts val="1200"/>
                        <a:buFont typeface="Open Sans"/>
                        <a:buChar char="•"/>
                      </a:pPr>
                      <a:r>
                        <a:rPr lang="en-ZA" sz="1200">
                          <a:solidFill>
                            <a:schemeClr val="dk2"/>
                          </a:solidFill>
                          <a:latin typeface="Open Sans"/>
                          <a:ea typeface="Open Sans"/>
                          <a:cs typeface="Open Sans"/>
                          <a:sym typeface="Open Sans"/>
                        </a:rPr>
                        <a:t>Payments for afforestation/ reforestation (A/R)</a:t>
                      </a:r>
                      <a:endParaRPr sz="1100">
                        <a:solidFill>
                          <a:schemeClr val="dk2"/>
                        </a:solidFill>
                        <a:latin typeface="Open Sans"/>
                        <a:ea typeface="Open Sans"/>
                        <a:cs typeface="Open Sans"/>
                        <a:sym typeface="Open Sans"/>
                      </a:endParaRPr>
                    </a:p>
                    <a:p>
                      <a:pPr indent="-215900" lvl="0" marL="215900" marR="0" rtl="0" algn="l">
                        <a:spcBef>
                          <a:spcPts val="900"/>
                        </a:spcBef>
                        <a:spcAft>
                          <a:spcPts val="0"/>
                        </a:spcAft>
                        <a:buClr>
                          <a:schemeClr val="dk2"/>
                        </a:buClr>
                        <a:buSzPts val="1200"/>
                        <a:buFont typeface="Open Sans"/>
                        <a:buChar char="•"/>
                      </a:pPr>
                      <a:r>
                        <a:rPr lang="en-ZA" sz="1200">
                          <a:solidFill>
                            <a:schemeClr val="dk2"/>
                          </a:solidFill>
                          <a:latin typeface="Open Sans"/>
                          <a:ea typeface="Open Sans"/>
                          <a:cs typeface="Open Sans"/>
                          <a:sym typeface="Open Sans"/>
                        </a:rPr>
                        <a:t>Technical assistance to improve management</a:t>
                      </a:r>
                      <a:endParaRPr sz="1100">
                        <a:solidFill>
                          <a:schemeClr val="dk2"/>
                        </a:solidFill>
                        <a:latin typeface="Open Sans"/>
                        <a:ea typeface="Open Sans"/>
                        <a:cs typeface="Open Sans"/>
                        <a:sym typeface="Open Sans"/>
                      </a:endParaRPr>
                    </a:p>
                    <a:p>
                      <a:pPr indent="-215900" lvl="0" marL="215900" marR="0" rtl="0" algn="l">
                        <a:spcBef>
                          <a:spcPts val="900"/>
                        </a:spcBef>
                        <a:spcAft>
                          <a:spcPts val="0"/>
                        </a:spcAft>
                        <a:buClr>
                          <a:schemeClr val="dk2"/>
                        </a:buClr>
                        <a:buSzPts val="1200"/>
                        <a:buFont typeface="Open Sans"/>
                        <a:buChar char="•"/>
                      </a:pPr>
                      <a:r>
                        <a:rPr lang="en-ZA" sz="1200">
                          <a:solidFill>
                            <a:schemeClr val="dk2"/>
                          </a:solidFill>
                          <a:latin typeface="Open Sans"/>
                          <a:ea typeface="Open Sans"/>
                          <a:cs typeface="Open Sans"/>
                          <a:sym typeface="Open Sans"/>
                        </a:rPr>
                        <a:t>Introduction and improvement of systems to effectively enforce existing or new environmental regulation</a:t>
                      </a:r>
                      <a:endParaRPr sz="1100">
                        <a:solidFill>
                          <a:schemeClr val="dk2"/>
                        </a:solidFill>
                        <a:latin typeface="Open Sans"/>
                        <a:ea typeface="Open Sans"/>
                        <a:cs typeface="Open Sans"/>
                        <a:sym typeface="Open Sans"/>
                      </a:endParaRPr>
                    </a:p>
                  </a:txBody>
                  <a:tcPr marT="34300" marB="34300" marR="91450" marL="91450" anchor="ctr">
                    <a:solidFill>
                      <a:schemeClr val="accent4"/>
                    </a:solidFill>
                  </a:tcPr>
                </a:tc>
                <a:tc>
                  <a:txBody>
                    <a:bodyPr/>
                    <a:lstStyle/>
                    <a:p>
                      <a:pPr indent="-215900" lvl="0" marL="215900" marR="0" rtl="0" algn="l">
                        <a:spcBef>
                          <a:spcPts val="0"/>
                        </a:spcBef>
                        <a:spcAft>
                          <a:spcPts val="0"/>
                        </a:spcAft>
                        <a:buClr>
                          <a:schemeClr val="dk2"/>
                        </a:buClr>
                        <a:buSzPts val="1200"/>
                        <a:buFont typeface="Open Sans"/>
                        <a:buChar char="•"/>
                      </a:pPr>
                      <a:r>
                        <a:rPr i="0" lang="en-ZA" sz="1200" u="none" strike="noStrike">
                          <a:solidFill>
                            <a:schemeClr val="dk2"/>
                          </a:solidFill>
                          <a:latin typeface="Open Sans"/>
                          <a:ea typeface="Open Sans"/>
                          <a:cs typeface="Open Sans"/>
                          <a:sym typeface="Open Sans"/>
                        </a:rPr>
                        <a:t>Hectares of forest land prevented from being converted to non-forest land</a:t>
                      </a:r>
                      <a:endParaRPr sz="1100">
                        <a:solidFill>
                          <a:schemeClr val="dk2"/>
                        </a:solidFill>
                        <a:latin typeface="Open Sans"/>
                        <a:ea typeface="Open Sans"/>
                        <a:cs typeface="Open Sans"/>
                        <a:sym typeface="Open Sans"/>
                      </a:endParaRPr>
                    </a:p>
                    <a:p>
                      <a:pPr indent="-215900" lvl="0" marL="215900" marR="0" rtl="0" algn="l">
                        <a:spcBef>
                          <a:spcPts val="0"/>
                        </a:spcBef>
                        <a:spcAft>
                          <a:spcPts val="0"/>
                        </a:spcAft>
                        <a:buClr>
                          <a:schemeClr val="dk2"/>
                        </a:buClr>
                        <a:buSzPts val="1200"/>
                        <a:buFont typeface="Open Sans"/>
                        <a:buChar char="•"/>
                      </a:pPr>
                      <a:r>
                        <a:rPr i="0" lang="en-ZA" sz="1200" u="none" strike="noStrike">
                          <a:solidFill>
                            <a:schemeClr val="dk2"/>
                          </a:solidFill>
                          <a:latin typeface="Open Sans"/>
                          <a:ea typeface="Open Sans"/>
                          <a:cs typeface="Open Sans"/>
                          <a:sym typeface="Open Sans"/>
                        </a:rPr>
                        <a:t>Hectares of forest land remaining forest land where management is improved </a:t>
                      </a:r>
                      <a:endParaRPr sz="1100">
                        <a:solidFill>
                          <a:schemeClr val="dk2"/>
                        </a:solidFill>
                        <a:latin typeface="Open Sans"/>
                        <a:ea typeface="Open Sans"/>
                        <a:cs typeface="Open Sans"/>
                        <a:sym typeface="Open Sans"/>
                      </a:endParaRPr>
                    </a:p>
                    <a:p>
                      <a:pPr indent="-215900" lvl="0" marL="215900" marR="0" rtl="0" algn="l">
                        <a:spcBef>
                          <a:spcPts val="0"/>
                        </a:spcBef>
                        <a:spcAft>
                          <a:spcPts val="0"/>
                        </a:spcAft>
                        <a:buClr>
                          <a:schemeClr val="dk2"/>
                        </a:buClr>
                        <a:buSzPts val="1200"/>
                        <a:buFont typeface="Open Sans"/>
                        <a:buChar char="•"/>
                      </a:pPr>
                      <a:r>
                        <a:rPr i="0" lang="en-ZA" sz="1200" u="none" strike="noStrike">
                          <a:solidFill>
                            <a:schemeClr val="dk2"/>
                          </a:solidFill>
                          <a:latin typeface="Open Sans"/>
                          <a:ea typeface="Open Sans"/>
                          <a:cs typeface="Open Sans"/>
                          <a:sym typeface="Open Sans"/>
                        </a:rPr>
                        <a:t>Hectares of forest land remaining forest land where sustainable forest management is implemented </a:t>
                      </a:r>
                      <a:endParaRPr sz="1100">
                        <a:solidFill>
                          <a:schemeClr val="dk2"/>
                        </a:solidFill>
                        <a:latin typeface="Open Sans"/>
                        <a:ea typeface="Open Sans"/>
                        <a:cs typeface="Open Sans"/>
                        <a:sym typeface="Open Sans"/>
                      </a:endParaRPr>
                    </a:p>
                    <a:p>
                      <a:pPr indent="-215900" lvl="0" marL="215900" marR="0" rtl="0" algn="l">
                        <a:spcBef>
                          <a:spcPts val="0"/>
                        </a:spcBef>
                        <a:spcAft>
                          <a:spcPts val="0"/>
                        </a:spcAft>
                        <a:buClr>
                          <a:schemeClr val="dk2"/>
                        </a:buClr>
                        <a:buSzPts val="1200"/>
                        <a:buFont typeface="Open Sans"/>
                        <a:buChar char="•"/>
                      </a:pPr>
                      <a:r>
                        <a:rPr i="0" lang="en-ZA" sz="1200" u="none" strike="noStrike">
                          <a:solidFill>
                            <a:schemeClr val="dk2"/>
                          </a:solidFill>
                          <a:latin typeface="Open Sans"/>
                          <a:ea typeface="Open Sans"/>
                          <a:cs typeface="Open Sans"/>
                          <a:sym typeface="Open Sans"/>
                        </a:rPr>
                        <a:t>Hectares of cropland converted to forest land </a:t>
                      </a:r>
                      <a:endParaRPr sz="1100">
                        <a:solidFill>
                          <a:schemeClr val="dk2"/>
                        </a:solidFill>
                        <a:latin typeface="Open Sans"/>
                        <a:ea typeface="Open Sans"/>
                        <a:cs typeface="Open Sans"/>
                        <a:sym typeface="Open Sans"/>
                      </a:endParaRPr>
                    </a:p>
                    <a:p>
                      <a:pPr indent="-215900" lvl="0" marL="215900" marR="0" rtl="0" algn="l">
                        <a:spcBef>
                          <a:spcPts val="0"/>
                        </a:spcBef>
                        <a:spcAft>
                          <a:spcPts val="0"/>
                        </a:spcAft>
                        <a:buClr>
                          <a:schemeClr val="dk2"/>
                        </a:buClr>
                        <a:buSzPts val="1200"/>
                        <a:buFont typeface="Open Sans"/>
                        <a:buChar char="•"/>
                      </a:pPr>
                      <a:r>
                        <a:rPr i="0" lang="en-ZA" sz="1200" u="none" strike="noStrike">
                          <a:solidFill>
                            <a:schemeClr val="dk2"/>
                          </a:solidFill>
                          <a:latin typeface="Open Sans"/>
                          <a:ea typeface="Open Sans"/>
                          <a:cs typeface="Open Sans"/>
                          <a:sym typeface="Open Sans"/>
                        </a:rPr>
                        <a:t>Hectares of grassland converted to forest land </a:t>
                      </a:r>
                      <a:endParaRPr sz="1100">
                        <a:solidFill>
                          <a:schemeClr val="dk2"/>
                        </a:solidFill>
                        <a:latin typeface="Open Sans"/>
                        <a:ea typeface="Open Sans"/>
                        <a:cs typeface="Open Sans"/>
                        <a:sym typeface="Open Sans"/>
                      </a:endParaRPr>
                    </a:p>
                  </a:txBody>
                  <a:tcPr marT="34300" marB="34300" marR="91450" marL="91450" anchor="ctr">
                    <a:solidFill>
                      <a:schemeClr val="accent4"/>
                    </a:solidFill>
                  </a:tcPr>
                </a:tc>
              </a:tr>
            </a:tbl>
          </a:graphicData>
        </a:graphic>
      </p:graphicFrame>
      <p:sp>
        <p:nvSpPr>
          <p:cNvPr id="2052" name="Google Shape;2052;p103">
            <a:hlinkClick action="ppaction://hlinksldjump" r:id="rId3"/>
          </p:cNvPr>
          <p:cNvSpPr/>
          <p:nvPr/>
        </p:nvSpPr>
        <p:spPr>
          <a:xfrm>
            <a:off x="484191" y="4725870"/>
            <a:ext cx="1015500" cy="2424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spTree>
  </p:cSld>
  <p:clrMapOvr>
    <a:masterClrMapping/>
  </p:clrMapOvr>
</p:sld>
</file>

<file path=ppt/slides/slide7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57" name="Shape 2057"/>
        <p:cNvGrpSpPr/>
        <p:nvPr/>
      </p:nvGrpSpPr>
      <p:grpSpPr>
        <a:xfrm>
          <a:off x="0" y="0"/>
          <a:ext cx="0" cy="0"/>
          <a:chOff x="0" y="0"/>
          <a:chExt cx="0" cy="0"/>
        </a:xfrm>
      </p:grpSpPr>
      <p:sp>
        <p:nvSpPr>
          <p:cNvPr id="2058" name="Google Shape;2058;p104"/>
          <p:cNvSpPr txBox="1"/>
          <p:nvPr>
            <p:ph type="title"/>
          </p:nvPr>
        </p:nvSpPr>
        <p:spPr>
          <a:xfrm>
            <a:off x="311700" y="216425"/>
            <a:ext cx="8520600" cy="572700"/>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rgbClr val="625852"/>
              </a:buClr>
              <a:buSzPct val="114285"/>
              <a:buFont typeface="Arial"/>
              <a:buNone/>
            </a:pPr>
            <a:r>
              <a:rPr lang="en-ZA"/>
              <a:t>Questions for identifying policy design characteristics and national circumstances</a:t>
            </a:r>
            <a:endParaRPr/>
          </a:p>
        </p:txBody>
      </p:sp>
      <p:sp>
        <p:nvSpPr>
          <p:cNvPr id="2059" name="Google Shape;2059;p104"/>
          <p:cNvSpPr/>
          <p:nvPr>
            <p:ph idx="4294967295" type="body"/>
          </p:nvPr>
        </p:nvSpPr>
        <p:spPr>
          <a:xfrm>
            <a:off x="304800" y="4592857"/>
            <a:ext cx="1081200" cy="468900"/>
          </a:xfrm>
          <a:prstGeom prst="leftArrow">
            <a:avLst>
              <a:gd fmla="val 50000" name="adj1"/>
              <a:gd fmla="val 71387" name="adj2"/>
            </a:avLst>
          </a:prstGeom>
          <a:solidFill>
            <a:srgbClr val="E7E7E7"/>
          </a:solidFill>
          <a:ln cap="flat" cmpd="sng" w="12700">
            <a:solidFill>
              <a:srgbClr val="BFBFBF"/>
            </a:solidFill>
            <a:prstDash val="solid"/>
            <a:miter lim="800000"/>
            <a:headEnd len="sm" w="sm" type="none"/>
            <a:tailEnd len="sm" w="sm" type="none"/>
          </a:ln>
        </p:spPr>
        <p:txBody>
          <a:bodyPr anchorCtr="0" anchor="ctr" bIns="45700" lIns="91425" spcFirstLastPara="1" rIns="91425" wrap="square" tIns="45700">
            <a:normAutofit fontScale="40000"/>
          </a:bodyPr>
          <a:lstStyle/>
          <a:p>
            <a:pPr indent="0" lvl="0" marL="0" rtl="0" algn="l">
              <a:lnSpc>
                <a:spcPct val="90000"/>
              </a:lnSpc>
              <a:spcBef>
                <a:spcPts val="0"/>
              </a:spcBef>
              <a:spcAft>
                <a:spcPts val="1200"/>
              </a:spcAft>
              <a:buClr>
                <a:srgbClr val="09294E"/>
              </a:buClr>
              <a:buSzPct val="38095"/>
              <a:buNone/>
            </a:pPr>
            <a:r>
              <a:rPr lang="en-ZA"/>
              <a:t>Previous slide</a:t>
            </a:r>
            <a:endParaRPr/>
          </a:p>
        </p:txBody>
      </p:sp>
      <p:sp>
        <p:nvSpPr>
          <p:cNvPr id="2060" name="Google Shape;2060;p104">
            <a:hlinkClick action="ppaction://hlinksldjump" r:id="rId3"/>
          </p:cNvPr>
          <p:cNvSpPr/>
          <p:nvPr/>
        </p:nvSpPr>
        <p:spPr>
          <a:xfrm>
            <a:off x="532561" y="4705977"/>
            <a:ext cx="844200" cy="2280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graphicFrame>
        <p:nvGraphicFramePr>
          <p:cNvPr id="2061" name="Google Shape;2061;p104"/>
          <p:cNvGraphicFramePr/>
          <p:nvPr/>
        </p:nvGraphicFramePr>
        <p:xfrm>
          <a:off x="207665" y="930488"/>
          <a:ext cx="3000000" cy="3000000"/>
        </p:xfrm>
        <a:graphic>
          <a:graphicData uri="http://schemas.openxmlformats.org/drawingml/2006/table">
            <a:tbl>
              <a:tblPr>
                <a:noFill/>
                <a:tableStyleId>{E2C20819-B03E-4D00-8FCE-B7618D5F983C}</a:tableStyleId>
              </a:tblPr>
              <a:tblGrid>
                <a:gridCol w="256000"/>
                <a:gridCol w="8569800"/>
              </a:tblGrid>
              <a:tr h="161350">
                <a:tc gridSpan="2">
                  <a:txBody>
                    <a:bodyPr/>
                    <a:lstStyle/>
                    <a:p>
                      <a:pPr indent="0" lvl="0" marL="50800" marR="0" rtl="0" algn="l">
                        <a:spcBef>
                          <a:spcPts val="0"/>
                        </a:spcBef>
                        <a:spcAft>
                          <a:spcPts val="0"/>
                        </a:spcAft>
                        <a:buNone/>
                      </a:pPr>
                      <a:r>
                        <a:rPr b="1" lang="en-ZA" sz="800">
                          <a:solidFill>
                            <a:srgbClr val="FFFFFF"/>
                          </a:solidFill>
                          <a:latin typeface="Open Sans"/>
                          <a:ea typeface="Open Sans"/>
                          <a:cs typeface="Open Sans"/>
                          <a:sym typeface="Open Sans"/>
                        </a:rPr>
                        <a:t>1. Institutional arrangements and national circumstances</a:t>
                      </a:r>
                      <a:endParaRPr sz="800">
                        <a:latin typeface="Open Sans"/>
                        <a:ea typeface="Open Sans"/>
                        <a:cs typeface="Open Sans"/>
                        <a:sym typeface="Open Sans"/>
                      </a:endParaRPr>
                    </a:p>
                  </a:txBody>
                  <a:tcPr marT="0" marB="0" marR="0" marL="0">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chemeClr val="dk2"/>
                    </a:solidFill>
                  </a:tcPr>
                </a:tc>
                <a:tc hMerge="1"/>
              </a:tr>
              <a:tr h="246725">
                <a:tc>
                  <a:txBody>
                    <a:bodyPr/>
                    <a:lstStyle/>
                    <a:p>
                      <a:pPr indent="0" lvl="0" marL="50800" marR="0" rtl="0" algn="l">
                        <a:spcBef>
                          <a:spcPts val="0"/>
                        </a:spcBef>
                        <a:spcAft>
                          <a:spcPts val="0"/>
                        </a:spcAft>
                        <a:buNone/>
                      </a:pPr>
                      <a:r>
                        <a:rPr lang="en-ZA" sz="700">
                          <a:solidFill>
                            <a:srgbClr val="3F3F3F"/>
                          </a:solidFill>
                          <a:latin typeface="Open Sans"/>
                          <a:ea typeface="Open Sans"/>
                          <a:cs typeface="Open Sans"/>
                          <a:sym typeface="Open Sans"/>
                        </a:rPr>
                        <a:t>a.</a:t>
                      </a:r>
                      <a:endParaRPr sz="1100">
                        <a:latin typeface="Open Sans"/>
                        <a:ea typeface="Open Sans"/>
                        <a:cs typeface="Open Sans"/>
                        <a:sym typeface="Open Sans"/>
                      </a:endParaRPr>
                    </a:p>
                  </a:txBody>
                  <a:tcPr marT="0" marB="0" marR="0" marL="0"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chemeClr val="accent4"/>
                    </a:solidFill>
                  </a:tcPr>
                </a:tc>
                <a:tc>
                  <a:txBody>
                    <a:bodyPr/>
                    <a:lstStyle/>
                    <a:p>
                      <a:pPr indent="0" lvl="0" marL="50800" marR="0" rtl="0" algn="l">
                        <a:spcBef>
                          <a:spcPts val="0"/>
                        </a:spcBef>
                        <a:spcAft>
                          <a:spcPts val="0"/>
                        </a:spcAft>
                        <a:buNone/>
                      </a:pPr>
                      <a:r>
                        <a:rPr lang="en-ZA" sz="700">
                          <a:solidFill>
                            <a:srgbClr val="3F3F3F"/>
                          </a:solidFill>
                          <a:latin typeface="Open Sans"/>
                          <a:ea typeface="Open Sans"/>
                          <a:cs typeface="Open Sans"/>
                          <a:sym typeface="Open Sans"/>
                        </a:rPr>
                        <a:t>Can the policy be implemented with existing governance structures, institutional arrangements and legal mechanisms?</a:t>
                      </a:r>
                      <a:endParaRPr sz="1100">
                        <a:latin typeface="Open Sans"/>
                        <a:ea typeface="Open Sans"/>
                        <a:cs typeface="Open Sans"/>
                        <a:sym typeface="Open Sans"/>
                      </a:endParaRPr>
                    </a:p>
                  </a:txBody>
                  <a:tcPr marT="0" marB="0" marR="0" marL="0"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chemeClr val="accent4"/>
                    </a:solidFill>
                  </a:tcPr>
                </a:tc>
              </a:tr>
              <a:tr h="160625">
                <a:tc>
                  <a:txBody>
                    <a:bodyPr/>
                    <a:lstStyle/>
                    <a:p>
                      <a:pPr indent="0" lvl="0" marL="50800" marR="0" rtl="0" algn="l">
                        <a:spcBef>
                          <a:spcPts val="0"/>
                        </a:spcBef>
                        <a:spcAft>
                          <a:spcPts val="0"/>
                        </a:spcAft>
                        <a:buNone/>
                      </a:pPr>
                      <a:r>
                        <a:rPr lang="en-ZA" sz="700">
                          <a:solidFill>
                            <a:srgbClr val="3F3F3F"/>
                          </a:solidFill>
                          <a:latin typeface="Open Sans"/>
                          <a:ea typeface="Open Sans"/>
                          <a:cs typeface="Open Sans"/>
                          <a:sym typeface="Open Sans"/>
                        </a:rPr>
                        <a:t>b.</a:t>
                      </a:r>
                      <a:endParaRPr sz="1100">
                        <a:latin typeface="Open Sans"/>
                        <a:ea typeface="Open Sans"/>
                        <a:cs typeface="Open Sans"/>
                        <a:sym typeface="Open Sans"/>
                      </a:endParaRPr>
                    </a:p>
                  </a:txBody>
                  <a:tcPr marT="0" marB="0" marR="0" marL="0"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chemeClr val="lt1"/>
                    </a:solidFill>
                  </a:tcPr>
                </a:tc>
                <a:tc>
                  <a:txBody>
                    <a:bodyPr/>
                    <a:lstStyle/>
                    <a:p>
                      <a:pPr indent="0" lvl="0" marL="50800" marR="0" rtl="0" algn="l">
                        <a:spcBef>
                          <a:spcPts val="0"/>
                        </a:spcBef>
                        <a:spcAft>
                          <a:spcPts val="0"/>
                        </a:spcAft>
                        <a:buNone/>
                      </a:pPr>
                      <a:r>
                        <a:rPr lang="en-ZA" sz="700">
                          <a:solidFill>
                            <a:srgbClr val="3F3F3F"/>
                          </a:solidFill>
                          <a:latin typeface="Open Sans"/>
                          <a:ea typeface="Open Sans"/>
                          <a:cs typeface="Open Sans"/>
                          <a:sym typeface="Open Sans"/>
                        </a:rPr>
                        <a:t>Is there corruption in the areas or regions under consideration, and if so, how extensive?</a:t>
                      </a:r>
                      <a:endParaRPr sz="1100">
                        <a:latin typeface="Open Sans"/>
                        <a:ea typeface="Open Sans"/>
                        <a:cs typeface="Open Sans"/>
                        <a:sym typeface="Open Sans"/>
                      </a:endParaRPr>
                    </a:p>
                  </a:txBody>
                  <a:tcPr marT="0" marB="0" marR="0" marL="0"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chemeClr val="lt1"/>
                    </a:solidFill>
                  </a:tcPr>
                </a:tc>
              </a:tr>
              <a:tr h="161350">
                <a:tc>
                  <a:txBody>
                    <a:bodyPr/>
                    <a:lstStyle/>
                    <a:p>
                      <a:pPr indent="0" lvl="0" marL="50800" marR="0" rtl="0" algn="l">
                        <a:spcBef>
                          <a:spcPts val="0"/>
                        </a:spcBef>
                        <a:spcAft>
                          <a:spcPts val="0"/>
                        </a:spcAft>
                        <a:buNone/>
                      </a:pPr>
                      <a:r>
                        <a:rPr lang="en-ZA" sz="700">
                          <a:solidFill>
                            <a:srgbClr val="3F3F3F"/>
                          </a:solidFill>
                          <a:latin typeface="Open Sans"/>
                          <a:ea typeface="Open Sans"/>
                          <a:cs typeface="Open Sans"/>
                          <a:sym typeface="Open Sans"/>
                        </a:rPr>
                        <a:t>c.</a:t>
                      </a:r>
                      <a:endParaRPr sz="1100">
                        <a:latin typeface="Open Sans"/>
                        <a:ea typeface="Open Sans"/>
                        <a:cs typeface="Open Sans"/>
                        <a:sym typeface="Open Sans"/>
                      </a:endParaRPr>
                    </a:p>
                  </a:txBody>
                  <a:tcPr marT="0" marB="0" marR="0" marL="0"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chemeClr val="accent4"/>
                    </a:solidFill>
                  </a:tcPr>
                </a:tc>
                <a:tc>
                  <a:txBody>
                    <a:bodyPr/>
                    <a:lstStyle/>
                    <a:p>
                      <a:pPr indent="0" lvl="0" marL="50800" marR="0" rtl="0" algn="l">
                        <a:spcBef>
                          <a:spcPts val="0"/>
                        </a:spcBef>
                        <a:spcAft>
                          <a:spcPts val="0"/>
                        </a:spcAft>
                        <a:buNone/>
                      </a:pPr>
                      <a:r>
                        <a:rPr lang="en-ZA" sz="700">
                          <a:solidFill>
                            <a:srgbClr val="3F3F3F"/>
                          </a:solidFill>
                          <a:latin typeface="Open Sans"/>
                          <a:ea typeface="Open Sans"/>
                          <a:cs typeface="Open Sans"/>
                          <a:sym typeface="Open Sans"/>
                        </a:rPr>
                        <a:t>Is there clear title and rights to stakeholders receiving the benefits offered by the policy?</a:t>
                      </a:r>
                      <a:endParaRPr sz="1100">
                        <a:latin typeface="Open Sans"/>
                        <a:ea typeface="Open Sans"/>
                        <a:cs typeface="Open Sans"/>
                        <a:sym typeface="Open Sans"/>
                      </a:endParaRPr>
                    </a:p>
                  </a:txBody>
                  <a:tcPr marT="0" marB="0" marR="0" marL="0"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chemeClr val="accent4"/>
                    </a:solidFill>
                  </a:tcPr>
                </a:tc>
              </a:tr>
              <a:tr h="246725">
                <a:tc>
                  <a:txBody>
                    <a:bodyPr/>
                    <a:lstStyle/>
                    <a:p>
                      <a:pPr indent="0" lvl="0" marL="50800" marR="0" rtl="0" algn="l">
                        <a:spcBef>
                          <a:spcPts val="0"/>
                        </a:spcBef>
                        <a:spcAft>
                          <a:spcPts val="0"/>
                        </a:spcAft>
                        <a:buNone/>
                      </a:pPr>
                      <a:r>
                        <a:rPr lang="en-ZA" sz="700">
                          <a:solidFill>
                            <a:srgbClr val="3F3F3F"/>
                          </a:solidFill>
                          <a:latin typeface="Open Sans"/>
                          <a:ea typeface="Open Sans"/>
                          <a:cs typeface="Open Sans"/>
                          <a:sym typeface="Open Sans"/>
                        </a:rPr>
                        <a:t>d.</a:t>
                      </a:r>
                      <a:endParaRPr sz="1100">
                        <a:latin typeface="Open Sans"/>
                        <a:ea typeface="Open Sans"/>
                        <a:cs typeface="Open Sans"/>
                        <a:sym typeface="Open Sans"/>
                      </a:endParaRPr>
                    </a:p>
                  </a:txBody>
                  <a:tcPr marT="0" marB="0" marR="0" marL="0"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chemeClr val="lt1"/>
                    </a:solidFill>
                  </a:tcPr>
                </a:tc>
                <a:tc>
                  <a:txBody>
                    <a:bodyPr/>
                    <a:lstStyle/>
                    <a:p>
                      <a:pPr indent="0" lvl="0" marL="50800" marR="0" rtl="0" algn="l">
                        <a:spcBef>
                          <a:spcPts val="0"/>
                        </a:spcBef>
                        <a:spcAft>
                          <a:spcPts val="0"/>
                        </a:spcAft>
                        <a:buNone/>
                      </a:pPr>
                      <a:r>
                        <a:rPr lang="en-ZA" sz="700">
                          <a:solidFill>
                            <a:srgbClr val="3F3F3F"/>
                          </a:solidFill>
                          <a:latin typeface="Open Sans"/>
                          <a:ea typeface="Open Sans"/>
                          <a:cs typeface="Open Sans"/>
                          <a:sym typeface="Open Sans"/>
                        </a:rPr>
                        <a:t>How well will the levels of governance that influence land use be able to coordinate to achieve the intended outcome?</a:t>
                      </a:r>
                      <a:endParaRPr sz="1100">
                        <a:latin typeface="Open Sans"/>
                        <a:ea typeface="Open Sans"/>
                        <a:cs typeface="Open Sans"/>
                        <a:sym typeface="Open Sans"/>
                      </a:endParaRPr>
                    </a:p>
                  </a:txBody>
                  <a:tcPr marT="0" marB="0" marR="0" marL="0"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chemeClr val="lt1"/>
                    </a:solidFill>
                  </a:tcPr>
                </a:tc>
              </a:tr>
              <a:tr h="246725">
                <a:tc>
                  <a:txBody>
                    <a:bodyPr/>
                    <a:lstStyle/>
                    <a:p>
                      <a:pPr indent="0" lvl="0" marL="50800" marR="0" rtl="0" algn="l">
                        <a:spcBef>
                          <a:spcPts val="0"/>
                        </a:spcBef>
                        <a:spcAft>
                          <a:spcPts val="0"/>
                        </a:spcAft>
                        <a:buNone/>
                      </a:pPr>
                      <a:r>
                        <a:rPr lang="en-ZA" sz="700">
                          <a:solidFill>
                            <a:srgbClr val="3F3F3F"/>
                          </a:solidFill>
                          <a:latin typeface="Open Sans"/>
                          <a:ea typeface="Open Sans"/>
                          <a:cs typeface="Open Sans"/>
                          <a:sym typeface="Open Sans"/>
                        </a:rPr>
                        <a:t>e.</a:t>
                      </a:r>
                      <a:endParaRPr sz="1100">
                        <a:latin typeface="Open Sans"/>
                        <a:ea typeface="Open Sans"/>
                        <a:cs typeface="Open Sans"/>
                        <a:sym typeface="Open Sans"/>
                      </a:endParaRPr>
                    </a:p>
                  </a:txBody>
                  <a:tcPr marT="0" marB="0" marR="0" marL="0"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chemeClr val="accent4"/>
                    </a:solidFill>
                  </a:tcPr>
                </a:tc>
                <a:tc>
                  <a:txBody>
                    <a:bodyPr/>
                    <a:lstStyle/>
                    <a:p>
                      <a:pPr indent="0" lvl="0" marL="50800" marR="0" rtl="0" algn="l">
                        <a:spcBef>
                          <a:spcPts val="0"/>
                        </a:spcBef>
                        <a:spcAft>
                          <a:spcPts val="0"/>
                        </a:spcAft>
                        <a:buNone/>
                      </a:pPr>
                      <a:r>
                        <a:rPr lang="en-ZA" sz="700">
                          <a:solidFill>
                            <a:srgbClr val="3F3F3F"/>
                          </a:solidFill>
                          <a:latin typeface="Open Sans"/>
                          <a:ea typeface="Open Sans"/>
                          <a:cs typeface="Open Sans"/>
                          <a:sym typeface="Open Sans"/>
                        </a:rPr>
                        <a:t>How well can coordination (e.g., resources, enforcement or data sharing) be carried out at subnational levels (e.g., between local municipalities), if necessary, according to the policy?</a:t>
                      </a:r>
                      <a:endParaRPr sz="1100">
                        <a:latin typeface="Open Sans"/>
                        <a:ea typeface="Open Sans"/>
                        <a:cs typeface="Open Sans"/>
                        <a:sym typeface="Open Sans"/>
                      </a:endParaRPr>
                    </a:p>
                  </a:txBody>
                  <a:tcPr marT="0" marB="0" marR="0" marL="0"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chemeClr val="accent4"/>
                    </a:solidFill>
                  </a:tcPr>
                </a:tc>
              </a:tr>
              <a:tr h="159875">
                <a:tc gridSpan="2">
                  <a:txBody>
                    <a:bodyPr/>
                    <a:lstStyle/>
                    <a:p>
                      <a:pPr indent="0" lvl="0" marL="50800" marR="0" rtl="0" algn="l">
                        <a:spcBef>
                          <a:spcPts val="0"/>
                        </a:spcBef>
                        <a:spcAft>
                          <a:spcPts val="0"/>
                        </a:spcAft>
                        <a:buNone/>
                      </a:pPr>
                      <a:r>
                        <a:rPr b="1" lang="en-ZA" sz="800">
                          <a:solidFill>
                            <a:srgbClr val="FFFFFF"/>
                          </a:solidFill>
                          <a:latin typeface="Open Sans"/>
                          <a:ea typeface="Open Sans"/>
                          <a:cs typeface="Open Sans"/>
                          <a:sym typeface="Open Sans"/>
                        </a:rPr>
                        <a:t>2. Participation requirements</a:t>
                      </a:r>
                      <a:endParaRPr sz="800">
                        <a:latin typeface="Open Sans"/>
                        <a:ea typeface="Open Sans"/>
                        <a:cs typeface="Open Sans"/>
                        <a:sym typeface="Open Sans"/>
                      </a:endParaRPr>
                    </a:p>
                  </a:txBody>
                  <a:tcPr marT="0" marB="0" marR="0" marL="0"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chemeClr val="dk2"/>
                    </a:solidFill>
                  </a:tcPr>
                </a:tc>
                <a:tc hMerge="1"/>
              </a:tr>
              <a:tr h="159875">
                <a:tc>
                  <a:txBody>
                    <a:bodyPr/>
                    <a:lstStyle/>
                    <a:p>
                      <a:pPr indent="0" lvl="0" marL="50800" marR="0" rtl="0" algn="l">
                        <a:spcBef>
                          <a:spcPts val="0"/>
                        </a:spcBef>
                        <a:spcAft>
                          <a:spcPts val="0"/>
                        </a:spcAft>
                        <a:buNone/>
                      </a:pPr>
                      <a:r>
                        <a:rPr lang="en-ZA" sz="700">
                          <a:solidFill>
                            <a:srgbClr val="3F3F3F"/>
                          </a:solidFill>
                          <a:latin typeface="Open Sans"/>
                          <a:ea typeface="Open Sans"/>
                          <a:cs typeface="Open Sans"/>
                          <a:sym typeface="Open Sans"/>
                        </a:rPr>
                        <a:t>a.</a:t>
                      </a:r>
                      <a:endParaRPr sz="1100">
                        <a:latin typeface="Open Sans"/>
                        <a:ea typeface="Open Sans"/>
                        <a:cs typeface="Open Sans"/>
                        <a:sym typeface="Open Sans"/>
                      </a:endParaRPr>
                    </a:p>
                  </a:txBody>
                  <a:tcPr marT="0" marB="0" marR="0" marL="0"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chemeClr val="accent4"/>
                    </a:solidFill>
                  </a:tcPr>
                </a:tc>
                <a:tc>
                  <a:txBody>
                    <a:bodyPr/>
                    <a:lstStyle/>
                    <a:p>
                      <a:pPr indent="0" lvl="0" marL="50800" marR="0" rtl="0" algn="l">
                        <a:spcBef>
                          <a:spcPts val="0"/>
                        </a:spcBef>
                        <a:spcAft>
                          <a:spcPts val="0"/>
                        </a:spcAft>
                        <a:buNone/>
                      </a:pPr>
                      <a:r>
                        <a:rPr lang="en-ZA" sz="700">
                          <a:solidFill>
                            <a:srgbClr val="3F3F3F"/>
                          </a:solidFill>
                          <a:latin typeface="Open Sans"/>
                          <a:ea typeface="Open Sans"/>
                          <a:cs typeface="Open Sans"/>
                          <a:sym typeface="Open Sans"/>
                        </a:rPr>
                        <a:t>Is participation or compliance with the policy voluntary or mandatory?</a:t>
                      </a:r>
                      <a:endParaRPr sz="1100">
                        <a:latin typeface="Open Sans"/>
                        <a:ea typeface="Open Sans"/>
                        <a:cs typeface="Open Sans"/>
                        <a:sym typeface="Open Sans"/>
                      </a:endParaRPr>
                    </a:p>
                  </a:txBody>
                  <a:tcPr marT="0" marB="0" marR="0" marL="0"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chemeClr val="accent4"/>
                    </a:solidFill>
                  </a:tcPr>
                </a:tc>
              </a:tr>
              <a:tr h="159875">
                <a:tc gridSpan="2">
                  <a:txBody>
                    <a:bodyPr/>
                    <a:lstStyle/>
                    <a:p>
                      <a:pPr indent="0" lvl="0" marL="50800" marR="0" rtl="0" algn="l">
                        <a:spcBef>
                          <a:spcPts val="0"/>
                        </a:spcBef>
                        <a:spcAft>
                          <a:spcPts val="0"/>
                        </a:spcAft>
                        <a:buNone/>
                      </a:pPr>
                      <a:r>
                        <a:rPr b="1" lang="en-ZA" sz="800">
                          <a:solidFill>
                            <a:srgbClr val="FFFFFF"/>
                          </a:solidFill>
                          <a:latin typeface="Open Sans"/>
                          <a:ea typeface="Open Sans"/>
                          <a:cs typeface="Open Sans"/>
                          <a:sym typeface="Open Sans"/>
                        </a:rPr>
                        <a:t>3. Compliance monitoring and enforcement</a:t>
                      </a:r>
                      <a:endParaRPr sz="1100">
                        <a:latin typeface="Open Sans"/>
                        <a:ea typeface="Open Sans"/>
                        <a:cs typeface="Open Sans"/>
                        <a:sym typeface="Open Sans"/>
                      </a:endParaRPr>
                    </a:p>
                  </a:txBody>
                  <a:tcPr marT="0" marB="0" marR="0" marL="0"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chemeClr val="dk2"/>
                    </a:solidFill>
                  </a:tcPr>
                </a:tc>
                <a:tc hMerge="1"/>
              </a:tr>
              <a:tr h="159875">
                <a:tc>
                  <a:txBody>
                    <a:bodyPr/>
                    <a:lstStyle/>
                    <a:p>
                      <a:pPr indent="0" lvl="0" marL="50800" marR="0" rtl="0" algn="l">
                        <a:spcBef>
                          <a:spcPts val="0"/>
                        </a:spcBef>
                        <a:spcAft>
                          <a:spcPts val="0"/>
                        </a:spcAft>
                        <a:buNone/>
                      </a:pPr>
                      <a:r>
                        <a:rPr lang="en-ZA" sz="700">
                          <a:solidFill>
                            <a:srgbClr val="3F3F3F"/>
                          </a:solidFill>
                          <a:latin typeface="Open Sans"/>
                          <a:ea typeface="Open Sans"/>
                          <a:cs typeface="Open Sans"/>
                          <a:sym typeface="Open Sans"/>
                        </a:rPr>
                        <a:t>a.</a:t>
                      </a:r>
                      <a:endParaRPr sz="1100">
                        <a:latin typeface="Open Sans"/>
                        <a:ea typeface="Open Sans"/>
                        <a:cs typeface="Open Sans"/>
                        <a:sym typeface="Open Sans"/>
                      </a:endParaRPr>
                    </a:p>
                  </a:txBody>
                  <a:tcPr marT="0" marB="0" marR="0" marL="0"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chemeClr val="accent4"/>
                    </a:solidFill>
                  </a:tcPr>
                </a:tc>
                <a:tc>
                  <a:txBody>
                    <a:bodyPr/>
                    <a:lstStyle/>
                    <a:p>
                      <a:pPr indent="0" lvl="0" marL="50800" marR="0" rtl="0" algn="l">
                        <a:spcBef>
                          <a:spcPts val="0"/>
                        </a:spcBef>
                        <a:spcAft>
                          <a:spcPts val="0"/>
                        </a:spcAft>
                        <a:buNone/>
                      </a:pPr>
                      <a:r>
                        <a:rPr lang="en-ZA" sz="700">
                          <a:solidFill>
                            <a:srgbClr val="3F3F3F"/>
                          </a:solidFill>
                          <a:latin typeface="Open Sans"/>
                          <a:ea typeface="Open Sans"/>
                          <a:cs typeface="Open Sans"/>
                          <a:sym typeface="Open Sans"/>
                        </a:rPr>
                        <a:t>Is there a monitoring programme planned or in place to inspect policy implementation?</a:t>
                      </a:r>
                      <a:endParaRPr sz="1100">
                        <a:latin typeface="Open Sans"/>
                        <a:ea typeface="Open Sans"/>
                        <a:cs typeface="Open Sans"/>
                        <a:sym typeface="Open Sans"/>
                      </a:endParaRPr>
                    </a:p>
                  </a:txBody>
                  <a:tcPr marT="0" marB="0" marR="0" marL="0"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chemeClr val="accent4"/>
                    </a:solidFill>
                  </a:tcPr>
                </a:tc>
              </a:tr>
              <a:tr h="246725">
                <a:tc>
                  <a:txBody>
                    <a:bodyPr/>
                    <a:lstStyle/>
                    <a:p>
                      <a:pPr indent="0" lvl="0" marL="50800" marR="0" rtl="0" algn="l">
                        <a:spcBef>
                          <a:spcPts val="0"/>
                        </a:spcBef>
                        <a:spcAft>
                          <a:spcPts val="0"/>
                        </a:spcAft>
                        <a:buNone/>
                      </a:pPr>
                      <a:r>
                        <a:rPr lang="en-ZA" sz="700">
                          <a:solidFill>
                            <a:srgbClr val="3F3F3F"/>
                          </a:solidFill>
                          <a:latin typeface="Open Sans"/>
                          <a:ea typeface="Open Sans"/>
                          <a:cs typeface="Open Sans"/>
                          <a:sym typeface="Open Sans"/>
                        </a:rPr>
                        <a:t>b.</a:t>
                      </a:r>
                      <a:endParaRPr sz="1100">
                        <a:latin typeface="Open Sans"/>
                        <a:ea typeface="Open Sans"/>
                        <a:cs typeface="Open Sans"/>
                        <a:sym typeface="Open Sans"/>
                      </a:endParaRPr>
                    </a:p>
                  </a:txBody>
                  <a:tcPr marT="0" marB="0" marR="0" marL="0"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chemeClr val="lt1"/>
                    </a:solidFill>
                  </a:tcPr>
                </a:tc>
                <a:tc>
                  <a:txBody>
                    <a:bodyPr/>
                    <a:lstStyle/>
                    <a:p>
                      <a:pPr indent="0" lvl="0" marL="50800" marR="0" rtl="0" algn="l">
                        <a:spcBef>
                          <a:spcPts val="0"/>
                        </a:spcBef>
                        <a:spcAft>
                          <a:spcPts val="0"/>
                        </a:spcAft>
                        <a:buNone/>
                      </a:pPr>
                      <a:r>
                        <a:rPr lang="en-ZA" sz="700">
                          <a:solidFill>
                            <a:srgbClr val="3F3F3F"/>
                          </a:solidFill>
                          <a:latin typeface="Open Sans"/>
                          <a:ea typeface="Open Sans"/>
                          <a:cs typeface="Open Sans"/>
                          <a:sym typeface="Open Sans"/>
                        </a:rPr>
                        <a:t>Is there an enforcement measure that is part of the policy? If so, to what degree are similar standards, rules and regulations enforced and how?</a:t>
                      </a:r>
                      <a:endParaRPr sz="1100">
                        <a:latin typeface="Open Sans"/>
                        <a:ea typeface="Open Sans"/>
                        <a:cs typeface="Open Sans"/>
                        <a:sym typeface="Open Sans"/>
                      </a:endParaRPr>
                    </a:p>
                  </a:txBody>
                  <a:tcPr marT="0" marB="0" marR="0" marL="0"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chemeClr val="lt1"/>
                    </a:solidFill>
                  </a:tcPr>
                </a:tc>
              </a:tr>
              <a:tr h="159875">
                <a:tc gridSpan="2">
                  <a:txBody>
                    <a:bodyPr/>
                    <a:lstStyle/>
                    <a:p>
                      <a:pPr indent="0" lvl="0" marL="50800" marR="0" rtl="0" algn="l">
                        <a:spcBef>
                          <a:spcPts val="0"/>
                        </a:spcBef>
                        <a:spcAft>
                          <a:spcPts val="0"/>
                        </a:spcAft>
                        <a:buNone/>
                      </a:pPr>
                      <a:r>
                        <a:rPr b="1" lang="en-ZA" sz="800">
                          <a:solidFill>
                            <a:srgbClr val="FFFFFF"/>
                          </a:solidFill>
                          <a:latin typeface="Open Sans"/>
                          <a:ea typeface="Open Sans"/>
                          <a:cs typeface="Open Sans"/>
                          <a:sym typeface="Open Sans"/>
                        </a:rPr>
                        <a:t>4. Complementarity and synergies</a:t>
                      </a:r>
                      <a:endParaRPr sz="1100">
                        <a:latin typeface="Open Sans"/>
                        <a:ea typeface="Open Sans"/>
                        <a:cs typeface="Open Sans"/>
                        <a:sym typeface="Open Sans"/>
                      </a:endParaRPr>
                    </a:p>
                  </a:txBody>
                  <a:tcPr marT="0" marB="0" marR="0" marL="0"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chemeClr val="dk2"/>
                    </a:solidFill>
                  </a:tcPr>
                </a:tc>
                <a:tc hMerge="1"/>
              </a:tr>
              <a:tr h="246350">
                <a:tc>
                  <a:txBody>
                    <a:bodyPr/>
                    <a:lstStyle/>
                    <a:p>
                      <a:pPr indent="0" lvl="0" marL="50800" marR="0" rtl="0" algn="l">
                        <a:spcBef>
                          <a:spcPts val="0"/>
                        </a:spcBef>
                        <a:spcAft>
                          <a:spcPts val="0"/>
                        </a:spcAft>
                        <a:buNone/>
                      </a:pPr>
                      <a:r>
                        <a:rPr lang="en-ZA" sz="700">
                          <a:solidFill>
                            <a:srgbClr val="3F3F3F"/>
                          </a:solidFill>
                          <a:latin typeface="Open Sans"/>
                          <a:ea typeface="Open Sans"/>
                          <a:cs typeface="Open Sans"/>
                          <a:sym typeface="Open Sans"/>
                        </a:rPr>
                        <a:t>a.</a:t>
                      </a:r>
                      <a:endParaRPr sz="1100">
                        <a:latin typeface="Open Sans"/>
                        <a:ea typeface="Open Sans"/>
                        <a:cs typeface="Open Sans"/>
                        <a:sym typeface="Open Sans"/>
                      </a:endParaRPr>
                    </a:p>
                  </a:txBody>
                  <a:tcPr marT="0" marB="0" marR="0" marL="0"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chemeClr val="accent4"/>
                    </a:solidFill>
                  </a:tcPr>
                </a:tc>
                <a:tc>
                  <a:txBody>
                    <a:bodyPr/>
                    <a:lstStyle/>
                    <a:p>
                      <a:pPr indent="0" lvl="0" marL="50800" marR="0" rtl="0" algn="l">
                        <a:spcBef>
                          <a:spcPts val="0"/>
                        </a:spcBef>
                        <a:spcAft>
                          <a:spcPts val="0"/>
                        </a:spcAft>
                        <a:buNone/>
                      </a:pPr>
                      <a:r>
                        <a:rPr lang="en-ZA" sz="700">
                          <a:solidFill>
                            <a:srgbClr val="3F3F3F"/>
                          </a:solidFill>
                          <a:latin typeface="Open Sans"/>
                          <a:ea typeface="Open Sans"/>
                          <a:cs typeface="Open Sans"/>
                          <a:sym typeface="Open Sans"/>
                        </a:rPr>
                        <a:t>To what extent will supporting or </a:t>
                      </a:r>
                      <a:r>
                        <a:rPr lang="en-ZA" sz="700">
                          <a:solidFill>
                            <a:srgbClr val="3F3F3F"/>
                          </a:solidFill>
                          <a:latin typeface="Open Sans"/>
                          <a:ea typeface="Open Sans"/>
                          <a:cs typeface="Open Sans"/>
                          <a:sym typeface="Open Sans"/>
                        </a:rPr>
                        <a:t>complementary</a:t>
                      </a:r>
                      <a:r>
                        <a:rPr lang="en-ZA" sz="700">
                          <a:solidFill>
                            <a:srgbClr val="3F3F3F"/>
                          </a:solidFill>
                          <a:latin typeface="Open Sans"/>
                          <a:ea typeface="Open Sans"/>
                          <a:cs typeface="Open Sans"/>
                          <a:sym typeface="Open Sans"/>
                        </a:rPr>
                        <a:t> policies and actions in effect during the policy implementation period improve policy effectiveness?</a:t>
                      </a:r>
                      <a:endParaRPr sz="1100">
                        <a:latin typeface="Open Sans"/>
                        <a:ea typeface="Open Sans"/>
                        <a:cs typeface="Open Sans"/>
                        <a:sym typeface="Open Sans"/>
                      </a:endParaRPr>
                    </a:p>
                  </a:txBody>
                  <a:tcPr marT="0" marB="0" marR="0" marL="0"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chemeClr val="accent4"/>
                    </a:solidFill>
                  </a:tcPr>
                </a:tc>
              </a:tr>
              <a:tr h="246725">
                <a:tc>
                  <a:txBody>
                    <a:bodyPr/>
                    <a:lstStyle/>
                    <a:p>
                      <a:pPr indent="0" lvl="0" marL="50800" marR="0" rtl="0" algn="l">
                        <a:spcBef>
                          <a:spcPts val="0"/>
                        </a:spcBef>
                        <a:spcAft>
                          <a:spcPts val="0"/>
                        </a:spcAft>
                        <a:buNone/>
                      </a:pPr>
                      <a:r>
                        <a:rPr lang="en-ZA" sz="700">
                          <a:solidFill>
                            <a:srgbClr val="3F3F3F"/>
                          </a:solidFill>
                          <a:latin typeface="Open Sans"/>
                          <a:ea typeface="Open Sans"/>
                          <a:cs typeface="Open Sans"/>
                          <a:sym typeface="Open Sans"/>
                        </a:rPr>
                        <a:t>b.</a:t>
                      </a:r>
                      <a:endParaRPr sz="1100">
                        <a:latin typeface="Open Sans"/>
                        <a:ea typeface="Open Sans"/>
                        <a:cs typeface="Open Sans"/>
                        <a:sym typeface="Open Sans"/>
                      </a:endParaRPr>
                    </a:p>
                  </a:txBody>
                  <a:tcPr marT="0" marB="0" marR="0" marL="0"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chemeClr val="lt1"/>
                    </a:solidFill>
                  </a:tcPr>
                </a:tc>
                <a:tc>
                  <a:txBody>
                    <a:bodyPr/>
                    <a:lstStyle/>
                    <a:p>
                      <a:pPr indent="0" lvl="0" marL="50800" marR="0" rtl="0" algn="l">
                        <a:spcBef>
                          <a:spcPts val="0"/>
                        </a:spcBef>
                        <a:spcAft>
                          <a:spcPts val="0"/>
                        </a:spcAft>
                        <a:buNone/>
                      </a:pPr>
                      <a:r>
                        <a:rPr lang="en-ZA" sz="700">
                          <a:solidFill>
                            <a:srgbClr val="3F3F3F"/>
                          </a:solidFill>
                          <a:latin typeface="Open Sans"/>
                          <a:ea typeface="Open Sans"/>
                          <a:cs typeface="Open Sans"/>
                          <a:sym typeface="Open Sans"/>
                        </a:rPr>
                        <a:t>To what extent is the policy part of an interdisciplinary approach linking food security, ecosystem services and/or sustainable development?</a:t>
                      </a:r>
                      <a:endParaRPr sz="1100">
                        <a:latin typeface="Open Sans"/>
                        <a:ea typeface="Open Sans"/>
                        <a:cs typeface="Open Sans"/>
                        <a:sym typeface="Open Sans"/>
                      </a:endParaRPr>
                    </a:p>
                  </a:txBody>
                  <a:tcPr marT="0" marB="0" marR="0" marL="0"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chemeClr val="lt1"/>
                    </a:solidFill>
                  </a:tcPr>
                </a:tc>
              </a:tr>
              <a:tr h="246725">
                <a:tc>
                  <a:txBody>
                    <a:bodyPr/>
                    <a:lstStyle/>
                    <a:p>
                      <a:pPr indent="0" lvl="0" marL="50800" marR="0" rtl="0" algn="l">
                        <a:spcBef>
                          <a:spcPts val="0"/>
                        </a:spcBef>
                        <a:spcAft>
                          <a:spcPts val="0"/>
                        </a:spcAft>
                        <a:buNone/>
                      </a:pPr>
                      <a:r>
                        <a:rPr lang="en-ZA" sz="700">
                          <a:solidFill>
                            <a:srgbClr val="3F3F3F"/>
                          </a:solidFill>
                          <a:latin typeface="Open Sans"/>
                          <a:ea typeface="Open Sans"/>
                          <a:cs typeface="Open Sans"/>
                          <a:sym typeface="Open Sans"/>
                        </a:rPr>
                        <a:t>c.</a:t>
                      </a:r>
                      <a:endParaRPr sz="1100">
                        <a:latin typeface="Open Sans"/>
                        <a:ea typeface="Open Sans"/>
                        <a:cs typeface="Open Sans"/>
                        <a:sym typeface="Open Sans"/>
                      </a:endParaRPr>
                    </a:p>
                  </a:txBody>
                  <a:tcPr marT="0" marB="0" marR="0" marL="0"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chemeClr val="accent4"/>
                    </a:solidFill>
                  </a:tcPr>
                </a:tc>
                <a:tc>
                  <a:txBody>
                    <a:bodyPr/>
                    <a:lstStyle/>
                    <a:p>
                      <a:pPr indent="0" lvl="0" marL="50800" marR="0" rtl="0" algn="l">
                        <a:spcBef>
                          <a:spcPts val="0"/>
                        </a:spcBef>
                        <a:spcAft>
                          <a:spcPts val="0"/>
                        </a:spcAft>
                        <a:buNone/>
                      </a:pPr>
                      <a:r>
                        <a:rPr lang="en-ZA" sz="700">
                          <a:solidFill>
                            <a:srgbClr val="3F3F3F"/>
                          </a:solidFill>
                          <a:latin typeface="Open Sans"/>
                          <a:ea typeface="Open Sans"/>
                          <a:cs typeface="Open Sans"/>
                          <a:sym typeface="Open Sans"/>
                        </a:rPr>
                        <a:t>Are there supportive measures in place to build the capacity and technical skills in affected stakeholders who will be implementing the policy?</a:t>
                      </a:r>
                      <a:endParaRPr sz="1100">
                        <a:latin typeface="Open Sans"/>
                        <a:ea typeface="Open Sans"/>
                        <a:cs typeface="Open Sans"/>
                        <a:sym typeface="Open Sans"/>
                      </a:endParaRPr>
                    </a:p>
                  </a:txBody>
                  <a:tcPr marT="0" marB="0" marR="0" marL="0"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chemeClr val="accent4"/>
                    </a:solidFill>
                  </a:tcPr>
                </a:tc>
              </a:tr>
              <a:tr h="159875">
                <a:tc gridSpan="2">
                  <a:txBody>
                    <a:bodyPr/>
                    <a:lstStyle/>
                    <a:p>
                      <a:pPr indent="0" lvl="0" marL="50800" marR="0" rtl="0" algn="l">
                        <a:spcBef>
                          <a:spcPts val="0"/>
                        </a:spcBef>
                        <a:spcAft>
                          <a:spcPts val="0"/>
                        </a:spcAft>
                        <a:buNone/>
                      </a:pPr>
                      <a:r>
                        <a:rPr b="1" lang="en-ZA" sz="800">
                          <a:solidFill>
                            <a:srgbClr val="FFFFFF"/>
                          </a:solidFill>
                          <a:latin typeface="Open Sans"/>
                          <a:ea typeface="Open Sans"/>
                          <a:cs typeface="Open Sans"/>
                          <a:sym typeface="Open Sans"/>
                        </a:rPr>
                        <a:t>5. Policy implementation risks</a:t>
                      </a:r>
                      <a:endParaRPr sz="1100">
                        <a:latin typeface="Open Sans"/>
                        <a:ea typeface="Open Sans"/>
                        <a:cs typeface="Open Sans"/>
                        <a:sym typeface="Open Sans"/>
                      </a:endParaRPr>
                    </a:p>
                  </a:txBody>
                  <a:tcPr marT="0" marB="0" marR="0" marL="0"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chemeClr val="dk2"/>
                    </a:solidFill>
                  </a:tcPr>
                </a:tc>
                <a:tc hMerge="1"/>
              </a:tr>
              <a:tr h="246350">
                <a:tc>
                  <a:txBody>
                    <a:bodyPr/>
                    <a:lstStyle/>
                    <a:p>
                      <a:pPr indent="0" lvl="0" marL="50800" marR="0" rtl="0" algn="l">
                        <a:spcBef>
                          <a:spcPts val="0"/>
                        </a:spcBef>
                        <a:spcAft>
                          <a:spcPts val="0"/>
                        </a:spcAft>
                        <a:buNone/>
                      </a:pPr>
                      <a:r>
                        <a:rPr lang="en-ZA" sz="700">
                          <a:solidFill>
                            <a:srgbClr val="3F3F3F"/>
                          </a:solidFill>
                          <a:latin typeface="Open Sans"/>
                          <a:ea typeface="Open Sans"/>
                          <a:cs typeface="Open Sans"/>
                          <a:sym typeface="Open Sans"/>
                        </a:rPr>
                        <a:t>a.</a:t>
                      </a:r>
                      <a:endParaRPr sz="1100">
                        <a:latin typeface="Open Sans"/>
                        <a:ea typeface="Open Sans"/>
                        <a:cs typeface="Open Sans"/>
                        <a:sym typeface="Open Sans"/>
                      </a:endParaRPr>
                    </a:p>
                  </a:txBody>
                  <a:tcPr marT="0" marB="0" marR="0" marL="0"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chemeClr val="lt1"/>
                    </a:solidFill>
                  </a:tcPr>
                </a:tc>
                <a:tc>
                  <a:txBody>
                    <a:bodyPr/>
                    <a:lstStyle/>
                    <a:p>
                      <a:pPr indent="0" lvl="0" marL="50800" marR="0" rtl="0" algn="l">
                        <a:spcBef>
                          <a:spcPts val="0"/>
                        </a:spcBef>
                        <a:spcAft>
                          <a:spcPts val="0"/>
                        </a:spcAft>
                        <a:buNone/>
                      </a:pPr>
                      <a:r>
                        <a:rPr lang="en-ZA" sz="700">
                          <a:solidFill>
                            <a:srgbClr val="3F3F3F"/>
                          </a:solidFill>
                          <a:latin typeface="Open Sans"/>
                          <a:ea typeface="Open Sans"/>
                          <a:cs typeface="Open Sans"/>
                          <a:sym typeface="Open Sans"/>
                        </a:rPr>
                        <a:t>To what extent are the intended policy outcomes vulnerable to risks (including natural events and disasters) that could jeopardise or reverse the policy outcomes?</a:t>
                      </a:r>
                      <a:endParaRPr sz="1100">
                        <a:latin typeface="Open Sans"/>
                        <a:ea typeface="Open Sans"/>
                        <a:cs typeface="Open Sans"/>
                        <a:sym typeface="Open Sans"/>
                      </a:endParaRPr>
                    </a:p>
                  </a:txBody>
                  <a:tcPr marT="0" marB="0" marR="0" marL="0"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chemeClr val="lt1"/>
                    </a:solidFill>
                  </a:tcPr>
                </a:tc>
              </a:tr>
              <a:tr h="246725">
                <a:tc>
                  <a:txBody>
                    <a:bodyPr/>
                    <a:lstStyle/>
                    <a:p>
                      <a:pPr indent="0" lvl="0" marL="50800" marR="0" rtl="0" algn="l">
                        <a:spcBef>
                          <a:spcPts val="0"/>
                        </a:spcBef>
                        <a:spcAft>
                          <a:spcPts val="0"/>
                        </a:spcAft>
                        <a:buNone/>
                      </a:pPr>
                      <a:r>
                        <a:rPr lang="en-ZA" sz="700">
                          <a:solidFill>
                            <a:srgbClr val="3F3F3F"/>
                          </a:solidFill>
                          <a:latin typeface="Open Sans"/>
                          <a:ea typeface="Open Sans"/>
                          <a:cs typeface="Open Sans"/>
                          <a:sym typeface="Open Sans"/>
                        </a:rPr>
                        <a:t>b.</a:t>
                      </a:r>
                      <a:endParaRPr sz="1100">
                        <a:latin typeface="Open Sans"/>
                        <a:ea typeface="Open Sans"/>
                        <a:cs typeface="Open Sans"/>
                        <a:sym typeface="Open Sans"/>
                      </a:endParaRPr>
                    </a:p>
                  </a:txBody>
                  <a:tcPr marT="0" marB="0" marR="0" marL="0"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chemeClr val="accent4"/>
                    </a:solidFill>
                  </a:tcPr>
                </a:tc>
                <a:tc>
                  <a:txBody>
                    <a:bodyPr/>
                    <a:lstStyle/>
                    <a:p>
                      <a:pPr indent="0" lvl="0" marL="50800" marR="0" rtl="0" algn="l">
                        <a:spcBef>
                          <a:spcPts val="0"/>
                        </a:spcBef>
                        <a:spcAft>
                          <a:spcPts val="0"/>
                        </a:spcAft>
                        <a:buNone/>
                      </a:pPr>
                      <a:r>
                        <a:rPr lang="en-ZA" sz="700">
                          <a:solidFill>
                            <a:srgbClr val="3F3F3F"/>
                          </a:solidFill>
                          <a:latin typeface="Open Sans"/>
                          <a:ea typeface="Open Sans"/>
                          <a:cs typeface="Open Sans"/>
                          <a:sym typeface="Open Sans"/>
                        </a:rPr>
                        <a:t>Have research and pilot studies been conducted in the areas where the policy will be implemented and do they demonstrate that the expected outcomes of the policy are feasible?</a:t>
                      </a:r>
                      <a:endParaRPr sz="1100">
                        <a:latin typeface="Open Sans"/>
                        <a:ea typeface="Open Sans"/>
                        <a:cs typeface="Open Sans"/>
                        <a:sym typeface="Open Sans"/>
                      </a:endParaRPr>
                    </a:p>
                  </a:txBody>
                  <a:tcPr marT="0" marB="0" marR="0" marL="0"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chemeClr val="accent4"/>
                    </a:solidFill>
                  </a:tcPr>
                </a:tc>
              </a:tr>
            </a:tbl>
          </a:graphicData>
        </a:graphic>
      </p:graphicFrame>
    </p:spTree>
  </p:cSld>
  <p:clrMapOvr>
    <a:masterClrMapping/>
  </p:clrMapOvr>
</p:sld>
</file>

<file path=ppt/slides/slide7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65" name="Shape 2065"/>
        <p:cNvGrpSpPr/>
        <p:nvPr/>
      </p:nvGrpSpPr>
      <p:grpSpPr>
        <a:xfrm>
          <a:off x="0" y="0"/>
          <a:ext cx="0" cy="0"/>
          <a:chOff x="0" y="0"/>
          <a:chExt cx="0" cy="0"/>
        </a:xfrm>
      </p:grpSpPr>
      <p:sp>
        <p:nvSpPr>
          <p:cNvPr id="2066" name="Google Shape;2066;p105"/>
          <p:cNvSpPr/>
          <p:nvPr>
            <p:ph idx="4294967295" type="body"/>
          </p:nvPr>
        </p:nvSpPr>
        <p:spPr>
          <a:xfrm>
            <a:off x="457200" y="4500581"/>
            <a:ext cx="1081200" cy="408900"/>
          </a:xfrm>
          <a:prstGeom prst="leftArrow">
            <a:avLst>
              <a:gd fmla="val 50000" name="adj1"/>
              <a:gd fmla="val 71387" name="adj2"/>
            </a:avLst>
          </a:prstGeom>
          <a:solidFill>
            <a:srgbClr val="E7E7E7"/>
          </a:solidFill>
          <a:ln cap="flat" cmpd="sng" w="12700">
            <a:solidFill>
              <a:srgbClr val="BFBFBF"/>
            </a:solidFill>
            <a:prstDash val="solid"/>
            <a:miter lim="800000"/>
            <a:headEnd len="sm" w="sm" type="none"/>
            <a:tailEnd len="sm" w="sm" type="none"/>
          </a:ln>
        </p:spPr>
        <p:txBody>
          <a:bodyPr anchorCtr="0" anchor="ctr" bIns="45700" lIns="91425" spcFirstLastPara="1" rIns="91425" wrap="square" tIns="45700">
            <a:normAutofit fontScale="40000" lnSpcReduction="10000"/>
          </a:bodyPr>
          <a:lstStyle/>
          <a:p>
            <a:pPr indent="0" lvl="0" marL="0" rtl="0" algn="l">
              <a:lnSpc>
                <a:spcPct val="90000"/>
              </a:lnSpc>
              <a:spcBef>
                <a:spcPts val="0"/>
              </a:spcBef>
              <a:spcAft>
                <a:spcPts val="1200"/>
              </a:spcAft>
              <a:buClr>
                <a:srgbClr val="09294E"/>
              </a:buClr>
              <a:buSzPct val="38095"/>
              <a:buNone/>
            </a:pPr>
            <a:r>
              <a:rPr lang="en-ZA"/>
              <a:t>Previous slide</a:t>
            </a:r>
            <a:endParaRPr/>
          </a:p>
        </p:txBody>
      </p:sp>
      <p:sp>
        <p:nvSpPr>
          <p:cNvPr id="2067" name="Google Shape;2067;p105"/>
          <p:cNvSpPr txBox="1"/>
          <p:nvPr>
            <p:ph type="title"/>
          </p:nvPr>
        </p:nvSpPr>
        <p:spPr>
          <a:xfrm>
            <a:off x="311700" y="216425"/>
            <a:ext cx="8520600" cy="5727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625852"/>
              </a:buClr>
              <a:buSzPts val="3200"/>
              <a:buFont typeface="Arial"/>
              <a:buNone/>
            </a:pPr>
            <a:r>
              <a:rPr lang="en-ZA"/>
              <a:t>Common terms used in financial analysis</a:t>
            </a:r>
            <a:endParaRPr/>
          </a:p>
        </p:txBody>
      </p:sp>
      <p:graphicFrame>
        <p:nvGraphicFramePr>
          <p:cNvPr id="2068" name="Google Shape;2068;p105"/>
          <p:cNvGraphicFramePr/>
          <p:nvPr/>
        </p:nvGraphicFramePr>
        <p:xfrm>
          <a:off x="609599" y="1047750"/>
          <a:ext cx="3000000" cy="3000000"/>
        </p:xfrm>
        <a:graphic>
          <a:graphicData uri="http://schemas.openxmlformats.org/drawingml/2006/table">
            <a:tbl>
              <a:tblPr bandRow="1" firstRow="1">
                <a:noFill/>
                <a:tableStyleId>{05563C9E-14C8-4585-B115-649891960A9E}</a:tableStyleId>
              </a:tblPr>
              <a:tblGrid>
                <a:gridCol w="2302125"/>
                <a:gridCol w="5851250"/>
              </a:tblGrid>
              <a:tr h="360650">
                <a:tc>
                  <a:txBody>
                    <a:bodyPr/>
                    <a:lstStyle/>
                    <a:p>
                      <a:pPr indent="0" lvl="0" marL="0" marR="0" rtl="0" algn="l">
                        <a:spcBef>
                          <a:spcPts val="0"/>
                        </a:spcBef>
                        <a:spcAft>
                          <a:spcPts val="0"/>
                        </a:spcAft>
                        <a:buNone/>
                      </a:pPr>
                      <a:r>
                        <a:rPr lang="en-ZA" sz="1400">
                          <a:latin typeface="Open Sans"/>
                          <a:ea typeface="Open Sans"/>
                          <a:cs typeface="Open Sans"/>
                          <a:sym typeface="Open Sans"/>
                        </a:rPr>
                        <a:t>Term</a:t>
                      </a:r>
                      <a:endParaRPr sz="1100">
                        <a:latin typeface="Open Sans"/>
                        <a:ea typeface="Open Sans"/>
                        <a:cs typeface="Open Sans"/>
                        <a:sym typeface="Open Sans"/>
                      </a:endParaRPr>
                    </a:p>
                  </a:txBody>
                  <a:tcPr marT="34300" marB="34300" marR="91450" marL="91450"/>
                </a:tc>
                <a:tc>
                  <a:txBody>
                    <a:bodyPr/>
                    <a:lstStyle/>
                    <a:p>
                      <a:pPr indent="0" lvl="0" marL="0" marR="0" rtl="0" algn="l">
                        <a:spcBef>
                          <a:spcPts val="0"/>
                        </a:spcBef>
                        <a:spcAft>
                          <a:spcPts val="0"/>
                        </a:spcAft>
                        <a:buNone/>
                      </a:pPr>
                      <a:r>
                        <a:rPr lang="en-ZA" sz="1400">
                          <a:latin typeface="Open Sans"/>
                          <a:ea typeface="Open Sans"/>
                          <a:cs typeface="Open Sans"/>
                          <a:sym typeface="Open Sans"/>
                        </a:rPr>
                        <a:t>Definition</a:t>
                      </a:r>
                      <a:endParaRPr sz="1100">
                        <a:latin typeface="Open Sans"/>
                        <a:ea typeface="Open Sans"/>
                        <a:cs typeface="Open Sans"/>
                        <a:sym typeface="Open Sans"/>
                      </a:endParaRPr>
                    </a:p>
                  </a:txBody>
                  <a:tcPr marT="34300" marB="34300" marR="91450" marL="91450"/>
                </a:tc>
              </a:tr>
              <a:tr h="867500">
                <a:tc>
                  <a:txBody>
                    <a:bodyPr/>
                    <a:lstStyle/>
                    <a:p>
                      <a:pPr indent="0" lvl="0" marL="0" marR="0" rtl="0" algn="l">
                        <a:spcBef>
                          <a:spcPts val="0"/>
                        </a:spcBef>
                        <a:spcAft>
                          <a:spcPts val="0"/>
                        </a:spcAft>
                        <a:buNone/>
                      </a:pPr>
                      <a:r>
                        <a:rPr b="1" lang="en-ZA" sz="1400">
                          <a:solidFill>
                            <a:schemeClr val="dk2"/>
                          </a:solidFill>
                          <a:latin typeface="Open Sans"/>
                          <a:ea typeface="Open Sans"/>
                          <a:cs typeface="Open Sans"/>
                          <a:sym typeface="Open Sans"/>
                        </a:rPr>
                        <a:t>Cash flows</a:t>
                      </a:r>
                      <a:endParaRPr sz="1100">
                        <a:solidFill>
                          <a:schemeClr val="dk2"/>
                        </a:solidFill>
                        <a:latin typeface="Open Sans"/>
                        <a:ea typeface="Open Sans"/>
                        <a:cs typeface="Open Sans"/>
                        <a:sym typeface="Open Sans"/>
                      </a:endParaRPr>
                    </a:p>
                  </a:txBody>
                  <a:tcPr marT="34300" marB="34300" marR="91450" marL="91450" anchor="ctr">
                    <a:solidFill>
                      <a:schemeClr val="accent4"/>
                    </a:solidFill>
                  </a:tcPr>
                </a:tc>
                <a:tc>
                  <a:txBody>
                    <a:bodyPr/>
                    <a:lstStyle/>
                    <a:p>
                      <a:pPr indent="0" lvl="0" marL="0" marR="0" rtl="0" algn="l">
                        <a:lnSpc>
                          <a:spcPct val="100000"/>
                        </a:lnSpc>
                        <a:spcBef>
                          <a:spcPts val="0"/>
                        </a:spcBef>
                        <a:spcAft>
                          <a:spcPts val="0"/>
                        </a:spcAft>
                        <a:buClr>
                          <a:schemeClr val="dk1"/>
                        </a:buClr>
                        <a:buSzPts val="800"/>
                        <a:buFont typeface="Arial"/>
                        <a:buNone/>
                      </a:pPr>
                      <a:r>
                        <a:rPr i="0" lang="en-ZA" sz="800" u="none" strike="noStrike">
                          <a:solidFill>
                            <a:schemeClr val="dk2"/>
                          </a:solidFill>
                          <a:latin typeface="Open Sans"/>
                          <a:ea typeface="Open Sans"/>
                          <a:cs typeface="Open Sans"/>
                          <a:sym typeface="Open Sans"/>
                        </a:rPr>
                        <a:t>The net amount of cash and cash-equivalents moving into and out of a business. Positive cash flow indicates that a company’s liquid assets are increasing, enabling it to settle debts, reinvest in its business, return money to shareholders, pay expenses and provide a buffer against future financial challenges. Negative cash flow indicates that a company’s liquid assets are decreasing. Some stakeholders will not implement an action that has a negative net cash flow at any time. 	</a:t>
                      </a:r>
                      <a:endParaRPr sz="1100">
                        <a:solidFill>
                          <a:schemeClr val="dk2"/>
                        </a:solidFill>
                        <a:latin typeface="Open Sans"/>
                        <a:ea typeface="Open Sans"/>
                        <a:cs typeface="Open Sans"/>
                        <a:sym typeface="Open Sans"/>
                      </a:endParaRPr>
                    </a:p>
                  </a:txBody>
                  <a:tcPr marT="34300" marB="34300" marR="91450" marL="91450">
                    <a:solidFill>
                      <a:schemeClr val="accent4"/>
                    </a:solidFill>
                  </a:tcPr>
                </a:tc>
              </a:tr>
              <a:tr h="555600">
                <a:tc>
                  <a:txBody>
                    <a:bodyPr/>
                    <a:lstStyle/>
                    <a:p>
                      <a:pPr indent="0" lvl="0" marL="0" marR="0" rtl="0" algn="l">
                        <a:spcBef>
                          <a:spcPts val="0"/>
                        </a:spcBef>
                        <a:spcAft>
                          <a:spcPts val="0"/>
                        </a:spcAft>
                        <a:buNone/>
                      </a:pPr>
                      <a:r>
                        <a:rPr b="1" lang="en-ZA" sz="1400">
                          <a:solidFill>
                            <a:schemeClr val="dk2"/>
                          </a:solidFill>
                          <a:latin typeface="Open Sans"/>
                          <a:ea typeface="Open Sans"/>
                          <a:cs typeface="Open Sans"/>
                          <a:sym typeface="Open Sans"/>
                        </a:rPr>
                        <a:t>Discount rate</a:t>
                      </a:r>
                      <a:endParaRPr sz="1100">
                        <a:solidFill>
                          <a:schemeClr val="dk2"/>
                        </a:solidFill>
                        <a:latin typeface="Open Sans"/>
                        <a:ea typeface="Open Sans"/>
                        <a:cs typeface="Open Sans"/>
                        <a:sym typeface="Open Sans"/>
                      </a:endParaRPr>
                    </a:p>
                  </a:txBody>
                  <a:tcPr marT="34300" marB="34300" marR="91450" marL="91450" anchor="ctr">
                    <a:solidFill>
                      <a:schemeClr val="lt1"/>
                    </a:solidFill>
                  </a:tcPr>
                </a:tc>
                <a:tc>
                  <a:txBody>
                    <a:bodyPr/>
                    <a:lstStyle/>
                    <a:p>
                      <a:pPr indent="0" lvl="0" marL="0" marR="0" rtl="0" algn="l">
                        <a:lnSpc>
                          <a:spcPct val="100000"/>
                        </a:lnSpc>
                        <a:spcBef>
                          <a:spcPts val="0"/>
                        </a:spcBef>
                        <a:spcAft>
                          <a:spcPts val="0"/>
                        </a:spcAft>
                        <a:buClr>
                          <a:schemeClr val="dk1"/>
                        </a:buClr>
                        <a:buSzPts val="800"/>
                        <a:buFont typeface="Arial"/>
                        <a:buNone/>
                      </a:pPr>
                      <a:r>
                        <a:rPr i="0" lang="en-ZA" sz="800" u="none" strike="noStrike">
                          <a:solidFill>
                            <a:schemeClr val="dk2"/>
                          </a:solidFill>
                          <a:latin typeface="Open Sans"/>
                          <a:ea typeface="Open Sans"/>
                          <a:cs typeface="Open Sans"/>
                          <a:sym typeface="Open Sans"/>
                        </a:rPr>
                        <a:t>The interest rate you need to earn on a given amount of money today to end up with a given amount of money in the future. The discount rate accounts for the time value of money, which is the idea that a dollar today is worth more than a dollar tomorrow given that the dollar today has the capacity to earn interest. </a:t>
                      </a:r>
                      <a:endParaRPr sz="1100">
                        <a:solidFill>
                          <a:schemeClr val="dk2"/>
                        </a:solidFill>
                        <a:latin typeface="Open Sans"/>
                        <a:ea typeface="Open Sans"/>
                        <a:cs typeface="Open Sans"/>
                        <a:sym typeface="Open Sans"/>
                      </a:endParaRPr>
                    </a:p>
                  </a:txBody>
                  <a:tcPr marT="34300" marB="34300" marR="91450" marL="91450">
                    <a:solidFill>
                      <a:schemeClr val="lt1"/>
                    </a:solidFill>
                  </a:tcPr>
                </a:tc>
              </a:tr>
              <a:tr h="555600">
                <a:tc>
                  <a:txBody>
                    <a:bodyPr/>
                    <a:lstStyle/>
                    <a:p>
                      <a:pPr indent="0" lvl="0" marL="0" marR="0" rtl="0" algn="l">
                        <a:spcBef>
                          <a:spcPts val="0"/>
                        </a:spcBef>
                        <a:spcAft>
                          <a:spcPts val="0"/>
                        </a:spcAft>
                        <a:buNone/>
                      </a:pPr>
                      <a:r>
                        <a:rPr b="1" lang="en-ZA" sz="1400">
                          <a:solidFill>
                            <a:schemeClr val="dk2"/>
                          </a:solidFill>
                          <a:latin typeface="Open Sans"/>
                          <a:ea typeface="Open Sans"/>
                          <a:cs typeface="Open Sans"/>
                          <a:sym typeface="Open Sans"/>
                        </a:rPr>
                        <a:t>Present value</a:t>
                      </a:r>
                      <a:endParaRPr sz="1100">
                        <a:solidFill>
                          <a:schemeClr val="dk2"/>
                        </a:solidFill>
                        <a:latin typeface="Open Sans"/>
                        <a:ea typeface="Open Sans"/>
                        <a:cs typeface="Open Sans"/>
                        <a:sym typeface="Open Sans"/>
                      </a:endParaRPr>
                    </a:p>
                  </a:txBody>
                  <a:tcPr marT="34300" marB="34300" marR="91450" marL="91450" anchor="ctr">
                    <a:solidFill>
                      <a:schemeClr val="accent4"/>
                    </a:solidFill>
                  </a:tcPr>
                </a:tc>
                <a:tc>
                  <a:txBody>
                    <a:bodyPr/>
                    <a:lstStyle/>
                    <a:p>
                      <a:pPr indent="0" lvl="0" marL="0" marR="0" rtl="0" algn="l">
                        <a:lnSpc>
                          <a:spcPct val="100000"/>
                        </a:lnSpc>
                        <a:spcBef>
                          <a:spcPts val="0"/>
                        </a:spcBef>
                        <a:spcAft>
                          <a:spcPts val="0"/>
                        </a:spcAft>
                        <a:buClr>
                          <a:schemeClr val="dk1"/>
                        </a:buClr>
                        <a:buSzPts val="800"/>
                        <a:buFont typeface="Arial"/>
                        <a:buNone/>
                      </a:pPr>
                      <a:r>
                        <a:rPr i="0" lang="en-ZA" sz="800" u="none" strike="noStrike">
                          <a:solidFill>
                            <a:schemeClr val="dk2"/>
                          </a:solidFill>
                          <a:latin typeface="Open Sans"/>
                          <a:ea typeface="Open Sans"/>
                          <a:cs typeface="Open Sans"/>
                          <a:sym typeface="Open Sans"/>
                        </a:rPr>
                        <a:t>The current worth of a future sum of money or stream of cash flows given a specified discount rate. Future cash flows are discounted at the discount rate, and the higher the discount rate the lower the present value of the future cash flows. </a:t>
                      </a:r>
                      <a:endParaRPr sz="1100">
                        <a:solidFill>
                          <a:schemeClr val="dk2"/>
                        </a:solidFill>
                        <a:latin typeface="Open Sans"/>
                        <a:ea typeface="Open Sans"/>
                        <a:cs typeface="Open Sans"/>
                        <a:sym typeface="Open Sans"/>
                      </a:endParaRPr>
                    </a:p>
                  </a:txBody>
                  <a:tcPr marT="34300" marB="34300" marR="91450" marL="91450">
                    <a:solidFill>
                      <a:schemeClr val="accent4"/>
                    </a:solidFill>
                  </a:tcPr>
                </a:tc>
              </a:tr>
              <a:tr h="711550">
                <a:tc>
                  <a:txBody>
                    <a:bodyPr/>
                    <a:lstStyle/>
                    <a:p>
                      <a:pPr indent="0" lvl="0" marL="0" marR="0" rtl="0" algn="l">
                        <a:spcBef>
                          <a:spcPts val="0"/>
                        </a:spcBef>
                        <a:spcAft>
                          <a:spcPts val="0"/>
                        </a:spcAft>
                        <a:buNone/>
                      </a:pPr>
                      <a:r>
                        <a:rPr b="1" lang="en-ZA" sz="1400">
                          <a:solidFill>
                            <a:schemeClr val="dk2"/>
                          </a:solidFill>
                          <a:latin typeface="Open Sans"/>
                          <a:ea typeface="Open Sans"/>
                          <a:cs typeface="Open Sans"/>
                          <a:sym typeface="Open Sans"/>
                        </a:rPr>
                        <a:t>Rate of return</a:t>
                      </a:r>
                      <a:endParaRPr sz="1100">
                        <a:solidFill>
                          <a:schemeClr val="dk2"/>
                        </a:solidFill>
                        <a:latin typeface="Open Sans"/>
                        <a:ea typeface="Open Sans"/>
                        <a:cs typeface="Open Sans"/>
                        <a:sym typeface="Open Sans"/>
                      </a:endParaRPr>
                    </a:p>
                  </a:txBody>
                  <a:tcPr marT="34300" marB="34300" marR="91450" marL="91450" anchor="ctr">
                    <a:solidFill>
                      <a:schemeClr val="lt1"/>
                    </a:solidFill>
                  </a:tcPr>
                </a:tc>
                <a:tc>
                  <a:txBody>
                    <a:bodyPr/>
                    <a:lstStyle/>
                    <a:p>
                      <a:pPr indent="0" lvl="0" marL="0" marR="0" rtl="0" algn="l">
                        <a:spcBef>
                          <a:spcPts val="0"/>
                        </a:spcBef>
                        <a:spcAft>
                          <a:spcPts val="0"/>
                        </a:spcAft>
                        <a:buNone/>
                      </a:pPr>
                      <a:r>
                        <a:rPr i="0" lang="en-ZA" sz="800" u="none" strike="noStrike">
                          <a:solidFill>
                            <a:schemeClr val="dk2"/>
                          </a:solidFill>
                          <a:latin typeface="Open Sans"/>
                          <a:ea typeface="Open Sans"/>
                          <a:cs typeface="Open Sans"/>
                          <a:sym typeface="Open Sans"/>
                        </a:rPr>
                        <a:t>The gain or loss on an investment over a specified time period, expressed as a percentage of the investment’s cost. Gains on investments are defined as income received plus any capital gains realised on the sale of the investment. The general equation of the rate of return is: </a:t>
                      </a:r>
                      <a:endParaRPr sz="1100">
                        <a:solidFill>
                          <a:schemeClr val="dk2"/>
                        </a:solidFill>
                        <a:latin typeface="Open Sans"/>
                        <a:ea typeface="Open Sans"/>
                        <a:cs typeface="Open Sans"/>
                        <a:sym typeface="Open Sans"/>
                      </a:endParaRPr>
                    </a:p>
                    <a:p>
                      <a:pPr indent="0" lvl="0" marL="0" marR="0" rtl="0" algn="ctr">
                        <a:spcBef>
                          <a:spcPts val="0"/>
                        </a:spcBef>
                        <a:spcAft>
                          <a:spcPts val="0"/>
                        </a:spcAft>
                        <a:buNone/>
                      </a:pPr>
                      <a:r>
                        <a:rPr i="0" lang="en-ZA" sz="800" u="none" strike="noStrike">
                          <a:solidFill>
                            <a:schemeClr val="dk2"/>
                          </a:solidFill>
                          <a:latin typeface="Open Sans"/>
                          <a:ea typeface="Open Sans"/>
                          <a:cs typeface="Open Sans"/>
                          <a:sym typeface="Open Sans"/>
                        </a:rPr>
                        <a:t>(Gain of Investment –Cost of Investment) / Cost of Investment </a:t>
                      </a:r>
                      <a:endParaRPr sz="1100">
                        <a:solidFill>
                          <a:schemeClr val="dk2"/>
                        </a:solidFill>
                        <a:latin typeface="Open Sans"/>
                        <a:ea typeface="Open Sans"/>
                        <a:cs typeface="Open Sans"/>
                        <a:sym typeface="Open Sans"/>
                      </a:endParaRPr>
                    </a:p>
                  </a:txBody>
                  <a:tcPr marT="34300" marB="34300" marR="91450" marL="91450">
                    <a:solidFill>
                      <a:schemeClr val="lt1"/>
                    </a:solidFill>
                  </a:tcPr>
                </a:tc>
              </a:tr>
            </a:tbl>
          </a:graphicData>
        </a:graphic>
      </p:graphicFrame>
      <p:sp>
        <p:nvSpPr>
          <p:cNvPr id="2069" name="Google Shape;2069;p105">
            <a:hlinkClick action="ppaction://hlinksldjump" r:id="rId3"/>
          </p:cNvPr>
          <p:cNvSpPr/>
          <p:nvPr/>
        </p:nvSpPr>
        <p:spPr>
          <a:xfrm>
            <a:off x="618565" y="4584619"/>
            <a:ext cx="919800" cy="2346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spTree>
  </p:cSld>
  <p:clrMapOvr>
    <a:masterClrMapping/>
  </p:clrMapOvr>
</p:sld>
</file>

<file path=ppt/slides/slide7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74" name="Shape 2074"/>
        <p:cNvGrpSpPr/>
        <p:nvPr/>
      </p:nvGrpSpPr>
      <p:grpSpPr>
        <a:xfrm>
          <a:off x="0" y="0"/>
          <a:ext cx="0" cy="0"/>
          <a:chOff x="0" y="0"/>
          <a:chExt cx="0" cy="0"/>
        </a:xfrm>
      </p:grpSpPr>
      <p:sp>
        <p:nvSpPr>
          <p:cNvPr id="2075" name="Google Shape;2075;p106"/>
          <p:cNvSpPr txBox="1"/>
          <p:nvPr>
            <p:ph type="title"/>
          </p:nvPr>
        </p:nvSpPr>
        <p:spPr>
          <a:xfrm>
            <a:off x="311700" y="216425"/>
            <a:ext cx="8520600" cy="572700"/>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rgbClr val="625852"/>
              </a:buClr>
              <a:buSzPct val="114285"/>
              <a:buFont typeface="Arial"/>
              <a:buNone/>
            </a:pPr>
            <a:r>
              <a:rPr lang="en-ZA"/>
              <a:t>Questions to consider before starting the cost analysis</a:t>
            </a:r>
            <a:endParaRPr/>
          </a:p>
        </p:txBody>
      </p:sp>
      <p:sp>
        <p:nvSpPr>
          <p:cNvPr id="2076" name="Google Shape;2076;p106"/>
          <p:cNvSpPr txBox="1"/>
          <p:nvPr>
            <p:ph idx="4294967295" type="body"/>
          </p:nvPr>
        </p:nvSpPr>
        <p:spPr>
          <a:xfrm>
            <a:off x="612648" y="1207242"/>
            <a:ext cx="8150400" cy="3478800"/>
          </a:xfrm>
          <a:prstGeom prst="rect">
            <a:avLst/>
          </a:prstGeom>
          <a:noFill/>
          <a:ln>
            <a:noFill/>
          </a:ln>
        </p:spPr>
        <p:txBody>
          <a:bodyPr anchorCtr="0" anchor="t" bIns="45700" lIns="91425" spcFirstLastPara="1" rIns="91425" wrap="square" tIns="45700">
            <a:normAutofit/>
          </a:bodyPr>
          <a:lstStyle/>
          <a:p>
            <a:pPr indent="-177800" lvl="0" marL="228600" rtl="0" algn="l">
              <a:lnSpc>
                <a:spcPct val="90000"/>
              </a:lnSpc>
              <a:spcBef>
                <a:spcPts val="0"/>
              </a:spcBef>
              <a:spcAft>
                <a:spcPts val="0"/>
              </a:spcAft>
              <a:buClr>
                <a:srgbClr val="625852"/>
              </a:buClr>
              <a:buSzPts val="1400"/>
              <a:buChar char="●"/>
            </a:pPr>
            <a:r>
              <a:rPr i="0" lang="en-ZA" sz="1400" u="none" strike="noStrike">
                <a:solidFill>
                  <a:srgbClr val="625852"/>
                </a:solidFill>
              </a:rPr>
              <a:t>Do some stakeholders bear significant new net costs under the proposed policy? If so, which ones and what are the costs? </a:t>
            </a:r>
            <a:endParaRPr sz="1400"/>
          </a:p>
          <a:p>
            <a:pPr indent="-177800" lvl="0" marL="228600" rtl="0" algn="l">
              <a:lnSpc>
                <a:spcPct val="90000"/>
              </a:lnSpc>
              <a:spcBef>
                <a:spcPts val="1000"/>
              </a:spcBef>
              <a:spcAft>
                <a:spcPts val="0"/>
              </a:spcAft>
              <a:buClr>
                <a:srgbClr val="625852"/>
              </a:buClr>
              <a:buSzPts val="1400"/>
              <a:buChar char="●"/>
            </a:pPr>
            <a:r>
              <a:rPr i="0" lang="en-ZA" sz="1400" u="none" strike="noStrike">
                <a:solidFill>
                  <a:srgbClr val="625852"/>
                </a:solidFill>
              </a:rPr>
              <a:t>Do some stakeholders realise significant new net financial gain under the proposed policy? If so, which ones and what are the gains? </a:t>
            </a:r>
            <a:endParaRPr sz="1400"/>
          </a:p>
          <a:p>
            <a:pPr indent="-177800" lvl="0" marL="228600" rtl="0" algn="l">
              <a:lnSpc>
                <a:spcPct val="90000"/>
              </a:lnSpc>
              <a:spcBef>
                <a:spcPts val="1000"/>
              </a:spcBef>
              <a:spcAft>
                <a:spcPts val="0"/>
              </a:spcAft>
              <a:buClr>
                <a:srgbClr val="625852"/>
              </a:buClr>
              <a:buSzPts val="1400"/>
              <a:buChar char="●"/>
            </a:pPr>
            <a:r>
              <a:rPr i="0" lang="en-ZA" sz="1400" u="none" strike="noStrike">
                <a:solidFill>
                  <a:srgbClr val="625852"/>
                </a:solidFill>
              </a:rPr>
              <a:t>What goods and services are produced commercially from lands that are the target of the policy, both before and after policy implementation? Is production likely to increase or decrease as a result of the policy? </a:t>
            </a:r>
            <a:endParaRPr sz="1400"/>
          </a:p>
          <a:p>
            <a:pPr indent="-177800" lvl="0" marL="228600" rtl="0" algn="l">
              <a:lnSpc>
                <a:spcPct val="90000"/>
              </a:lnSpc>
              <a:spcBef>
                <a:spcPts val="1000"/>
              </a:spcBef>
              <a:spcAft>
                <a:spcPts val="0"/>
              </a:spcAft>
              <a:buClr>
                <a:srgbClr val="625852"/>
              </a:buClr>
              <a:buSzPts val="1400"/>
              <a:buChar char="●"/>
            </a:pPr>
            <a:r>
              <a:rPr i="0" lang="en-ZA" sz="1400" u="none" strike="noStrike">
                <a:solidFill>
                  <a:srgbClr val="625852"/>
                </a:solidFill>
              </a:rPr>
              <a:t>Is the policy potentially in conflict with economic development? </a:t>
            </a:r>
            <a:endParaRPr sz="1400"/>
          </a:p>
          <a:p>
            <a:pPr indent="-177800" lvl="0" marL="228600" rtl="0" algn="l">
              <a:lnSpc>
                <a:spcPct val="90000"/>
              </a:lnSpc>
              <a:spcBef>
                <a:spcPts val="1000"/>
              </a:spcBef>
              <a:spcAft>
                <a:spcPts val="0"/>
              </a:spcAft>
              <a:buClr>
                <a:srgbClr val="625852"/>
              </a:buClr>
              <a:buSzPts val="1400"/>
              <a:buChar char="●"/>
            </a:pPr>
            <a:r>
              <a:rPr i="0" lang="en-ZA" sz="1400" u="none" strike="noStrike">
                <a:solidFill>
                  <a:srgbClr val="625852"/>
                </a:solidFill>
              </a:rPr>
              <a:t>Will the policy strengthen important supply chains? </a:t>
            </a:r>
            <a:endParaRPr sz="1400"/>
          </a:p>
          <a:p>
            <a:pPr indent="-76200" lvl="0" marL="228600" rtl="0" algn="l">
              <a:lnSpc>
                <a:spcPct val="90000"/>
              </a:lnSpc>
              <a:spcBef>
                <a:spcPts val="1000"/>
              </a:spcBef>
              <a:spcAft>
                <a:spcPts val="1200"/>
              </a:spcAft>
              <a:buClr>
                <a:srgbClr val="595959"/>
              </a:buClr>
              <a:buSzPts val="2400"/>
              <a:buNone/>
            </a:pPr>
            <a:r>
              <a:t/>
            </a:r>
            <a:endParaRPr sz="1400">
              <a:solidFill>
                <a:srgbClr val="625852"/>
              </a:solidFill>
            </a:endParaRPr>
          </a:p>
        </p:txBody>
      </p:sp>
      <p:sp>
        <p:nvSpPr>
          <p:cNvPr id="2077" name="Google Shape;2077;p106"/>
          <p:cNvSpPr/>
          <p:nvPr>
            <p:ph idx="4294967295" type="body"/>
          </p:nvPr>
        </p:nvSpPr>
        <p:spPr>
          <a:xfrm>
            <a:off x="457200" y="4528605"/>
            <a:ext cx="1081200" cy="380700"/>
          </a:xfrm>
          <a:prstGeom prst="leftArrow">
            <a:avLst>
              <a:gd fmla="val 50000" name="adj1"/>
              <a:gd fmla="val 71387" name="adj2"/>
            </a:avLst>
          </a:prstGeom>
          <a:solidFill>
            <a:srgbClr val="E7E7E7"/>
          </a:solidFill>
          <a:ln cap="flat" cmpd="sng" w="12700">
            <a:solidFill>
              <a:srgbClr val="BFBFBF"/>
            </a:solidFill>
            <a:prstDash val="solid"/>
            <a:miter lim="800000"/>
            <a:headEnd len="sm" w="sm" type="none"/>
            <a:tailEnd len="sm" w="sm" type="none"/>
          </a:ln>
        </p:spPr>
        <p:txBody>
          <a:bodyPr anchorCtr="0" anchor="ctr" bIns="45700" lIns="91425" spcFirstLastPara="1" rIns="91425" wrap="square" tIns="45700">
            <a:normAutofit fontScale="40000" lnSpcReduction="20000"/>
          </a:bodyPr>
          <a:lstStyle/>
          <a:p>
            <a:pPr indent="0" lvl="0" marL="0" rtl="0" algn="l">
              <a:lnSpc>
                <a:spcPct val="90000"/>
              </a:lnSpc>
              <a:spcBef>
                <a:spcPts val="0"/>
              </a:spcBef>
              <a:spcAft>
                <a:spcPts val="1200"/>
              </a:spcAft>
              <a:buClr>
                <a:srgbClr val="09294E"/>
              </a:buClr>
              <a:buSzPct val="38095"/>
              <a:buNone/>
            </a:pPr>
            <a:r>
              <a:rPr lang="en-ZA"/>
              <a:t>Previous slide</a:t>
            </a:r>
            <a:endParaRPr/>
          </a:p>
        </p:txBody>
      </p:sp>
      <p:sp>
        <p:nvSpPr>
          <p:cNvPr id="2078" name="Google Shape;2078;p106">
            <a:hlinkClick action="ppaction://hlinksldjump" r:id="rId3"/>
          </p:cNvPr>
          <p:cNvSpPr/>
          <p:nvPr/>
        </p:nvSpPr>
        <p:spPr>
          <a:xfrm>
            <a:off x="634722" y="4612465"/>
            <a:ext cx="903900" cy="2181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spTree>
  </p:cSld>
  <p:clrMapOvr>
    <a:masterClrMapping/>
  </p:clrMapOvr>
</p:sld>
</file>

<file path=ppt/slides/slide7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83" name="Shape 2083"/>
        <p:cNvGrpSpPr/>
        <p:nvPr/>
      </p:nvGrpSpPr>
      <p:grpSpPr>
        <a:xfrm>
          <a:off x="0" y="0"/>
          <a:ext cx="0" cy="0"/>
          <a:chOff x="0" y="0"/>
          <a:chExt cx="0" cy="0"/>
        </a:xfrm>
      </p:grpSpPr>
      <p:sp>
        <p:nvSpPr>
          <p:cNvPr id="2084" name="Google Shape;2084;p107"/>
          <p:cNvSpPr txBox="1"/>
          <p:nvPr>
            <p:ph type="title"/>
          </p:nvPr>
        </p:nvSpPr>
        <p:spPr>
          <a:xfrm>
            <a:off x="311700" y="216425"/>
            <a:ext cx="8520600" cy="572700"/>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rgbClr val="625852"/>
              </a:buClr>
              <a:buSzPct val="114285"/>
              <a:buFont typeface="Arial"/>
              <a:buNone/>
            </a:pPr>
            <a:r>
              <a:rPr lang="en-ZA"/>
              <a:t>Table for scoring other barriers to policy implementation</a:t>
            </a:r>
            <a:endParaRPr/>
          </a:p>
        </p:txBody>
      </p:sp>
      <p:sp>
        <p:nvSpPr>
          <p:cNvPr id="2085" name="Google Shape;2085;p107"/>
          <p:cNvSpPr/>
          <p:nvPr>
            <p:ph idx="4294967295" type="body"/>
          </p:nvPr>
        </p:nvSpPr>
        <p:spPr>
          <a:xfrm>
            <a:off x="304800" y="4681005"/>
            <a:ext cx="1081200" cy="380700"/>
          </a:xfrm>
          <a:prstGeom prst="leftArrow">
            <a:avLst>
              <a:gd fmla="val 50000" name="adj1"/>
              <a:gd fmla="val 71387" name="adj2"/>
            </a:avLst>
          </a:prstGeom>
          <a:solidFill>
            <a:srgbClr val="E7E7E7"/>
          </a:solidFill>
          <a:ln cap="flat" cmpd="sng" w="12700">
            <a:solidFill>
              <a:srgbClr val="BFBFBF"/>
            </a:solidFill>
            <a:prstDash val="solid"/>
            <a:miter lim="800000"/>
            <a:headEnd len="sm" w="sm" type="none"/>
            <a:tailEnd len="sm" w="sm" type="none"/>
          </a:ln>
        </p:spPr>
        <p:txBody>
          <a:bodyPr anchorCtr="0" anchor="ctr" bIns="45700" lIns="91425" spcFirstLastPara="1" rIns="91425" wrap="square" tIns="45700">
            <a:normAutofit fontScale="40000" lnSpcReduction="20000"/>
          </a:bodyPr>
          <a:lstStyle/>
          <a:p>
            <a:pPr indent="0" lvl="0" marL="0" rtl="0" algn="l">
              <a:lnSpc>
                <a:spcPct val="90000"/>
              </a:lnSpc>
              <a:spcBef>
                <a:spcPts val="0"/>
              </a:spcBef>
              <a:spcAft>
                <a:spcPts val="1200"/>
              </a:spcAft>
              <a:buClr>
                <a:srgbClr val="09294E"/>
              </a:buClr>
              <a:buSzPct val="38095"/>
              <a:buNone/>
            </a:pPr>
            <a:r>
              <a:rPr lang="en-ZA"/>
              <a:t>Previous slide</a:t>
            </a:r>
            <a:endParaRPr/>
          </a:p>
        </p:txBody>
      </p:sp>
      <p:graphicFrame>
        <p:nvGraphicFramePr>
          <p:cNvPr id="2086" name="Google Shape;2086;p107"/>
          <p:cNvGraphicFramePr/>
          <p:nvPr/>
        </p:nvGraphicFramePr>
        <p:xfrm>
          <a:off x="590549" y="901147"/>
          <a:ext cx="3000000" cy="3000000"/>
        </p:xfrm>
        <a:graphic>
          <a:graphicData uri="http://schemas.openxmlformats.org/drawingml/2006/table">
            <a:tbl>
              <a:tblPr bandRow="1" firstRow="1">
                <a:noFill/>
                <a:tableStyleId>{05563C9E-14C8-4585-B115-649891960A9E}</a:tableStyleId>
              </a:tblPr>
              <a:tblGrid>
                <a:gridCol w="386500"/>
                <a:gridCol w="7843100"/>
              </a:tblGrid>
              <a:tr h="278150">
                <a:tc gridSpan="2">
                  <a:txBody>
                    <a:bodyPr/>
                    <a:lstStyle/>
                    <a:p>
                      <a:pPr indent="0" lvl="0" marL="0" marR="0" rtl="0" algn="l">
                        <a:spcBef>
                          <a:spcPts val="0"/>
                        </a:spcBef>
                        <a:spcAft>
                          <a:spcPts val="0"/>
                        </a:spcAft>
                        <a:buNone/>
                      </a:pPr>
                      <a:r>
                        <a:rPr lang="en-ZA" sz="1400">
                          <a:latin typeface="Open Sans"/>
                          <a:ea typeface="Open Sans"/>
                          <a:cs typeface="Open Sans"/>
                          <a:sym typeface="Open Sans"/>
                        </a:rPr>
                        <a:t>Institutional barriers</a:t>
                      </a:r>
                      <a:endParaRPr sz="1100">
                        <a:latin typeface="Open Sans"/>
                        <a:ea typeface="Open Sans"/>
                        <a:cs typeface="Open Sans"/>
                        <a:sym typeface="Open Sans"/>
                      </a:endParaRPr>
                    </a:p>
                  </a:txBody>
                  <a:tcPr marT="34300" marB="34300" marR="91450" marL="91450"/>
                </a:tc>
                <a:tc hMerge="1"/>
              </a:tr>
              <a:tr h="278150">
                <a:tc>
                  <a:txBody>
                    <a:bodyPr/>
                    <a:lstStyle/>
                    <a:p>
                      <a:pPr indent="0" lvl="0" marL="0" marR="0" rtl="0" algn="l">
                        <a:spcBef>
                          <a:spcPts val="0"/>
                        </a:spcBef>
                        <a:spcAft>
                          <a:spcPts val="0"/>
                        </a:spcAft>
                        <a:buNone/>
                      </a:pPr>
                      <a:r>
                        <a:rPr lang="en-ZA" sz="800">
                          <a:solidFill>
                            <a:schemeClr val="dk2"/>
                          </a:solidFill>
                          <a:latin typeface="Open Sans"/>
                          <a:ea typeface="Open Sans"/>
                          <a:cs typeface="Open Sans"/>
                          <a:sym typeface="Open Sans"/>
                        </a:rPr>
                        <a:t>a.</a:t>
                      </a:r>
                      <a:endParaRPr sz="1100">
                        <a:solidFill>
                          <a:schemeClr val="dk2"/>
                        </a:solidFill>
                        <a:latin typeface="Open Sans"/>
                        <a:ea typeface="Open Sans"/>
                        <a:cs typeface="Open Sans"/>
                        <a:sym typeface="Open Sans"/>
                      </a:endParaRPr>
                    </a:p>
                  </a:txBody>
                  <a:tcPr marT="34300" marB="34300" marR="91450" marL="91450">
                    <a:solidFill>
                      <a:schemeClr val="accent4"/>
                    </a:solidFill>
                  </a:tcPr>
                </a:tc>
                <a:tc>
                  <a:txBody>
                    <a:bodyPr/>
                    <a:lstStyle/>
                    <a:p>
                      <a:pPr indent="0" lvl="0" marL="0" marR="0" rtl="0" algn="l">
                        <a:lnSpc>
                          <a:spcPct val="100000"/>
                        </a:lnSpc>
                        <a:spcBef>
                          <a:spcPts val="0"/>
                        </a:spcBef>
                        <a:spcAft>
                          <a:spcPts val="0"/>
                        </a:spcAft>
                        <a:buClr>
                          <a:schemeClr val="dk1"/>
                        </a:buClr>
                        <a:buSzPts val="800"/>
                        <a:buFont typeface="Arial"/>
                        <a:buNone/>
                      </a:pPr>
                      <a:r>
                        <a:rPr i="0" lang="en-ZA" sz="800" u="none" strike="noStrike">
                          <a:solidFill>
                            <a:schemeClr val="dk2"/>
                          </a:solidFill>
                          <a:latin typeface="Open Sans"/>
                          <a:ea typeface="Open Sans"/>
                          <a:cs typeface="Open Sans"/>
                          <a:sym typeface="Open Sans"/>
                        </a:rPr>
                        <a:t>Are there any conflicting goals or jurisdictions between ministries or other agencies with respect to the implementation of the policy? </a:t>
                      </a:r>
                      <a:endParaRPr sz="800">
                        <a:solidFill>
                          <a:schemeClr val="dk2"/>
                        </a:solidFill>
                        <a:latin typeface="Open Sans"/>
                        <a:ea typeface="Open Sans"/>
                        <a:cs typeface="Open Sans"/>
                        <a:sym typeface="Open Sans"/>
                      </a:endParaRPr>
                    </a:p>
                  </a:txBody>
                  <a:tcPr marT="34300" marB="34300" marR="91450" marL="91450">
                    <a:solidFill>
                      <a:schemeClr val="accent4"/>
                    </a:solidFill>
                  </a:tcPr>
                </a:tc>
              </a:tr>
              <a:tr h="278150">
                <a:tc>
                  <a:txBody>
                    <a:bodyPr/>
                    <a:lstStyle/>
                    <a:p>
                      <a:pPr indent="0" lvl="0" marL="0" marR="0" rtl="0" algn="l">
                        <a:spcBef>
                          <a:spcPts val="0"/>
                        </a:spcBef>
                        <a:spcAft>
                          <a:spcPts val="0"/>
                        </a:spcAft>
                        <a:buNone/>
                      </a:pPr>
                      <a:r>
                        <a:rPr lang="en-ZA" sz="800">
                          <a:solidFill>
                            <a:schemeClr val="dk2"/>
                          </a:solidFill>
                          <a:latin typeface="Open Sans"/>
                          <a:ea typeface="Open Sans"/>
                          <a:cs typeface="Open Sans"/>
                          <a:sym typeface="Open Sans"/>
                        </a:rPr>
                        <a:t>b.</a:t>
                      </a:r>
                      <a:endParaRPr sz="1100">
                        <a:solidFill>
                          <a:schemeClr val="dk2"/>
                        </a:solidFill>
                        <a:latin typeface="Open Sans"/>
                        <a:ea typeface="Open Sans"/>
                        <a:cs typeface="Open Sans"/>
                        <a:sym typeface="Open Sans"/>
                      </a:endParaRPr>
                    </a:p>
                  </a:txBody>
                  <a:tcPr marT="34300" marB="34300" marR="91450" marL="91450">
                    <a:solidFill>
                      <a:schemeClr val="lt1"/>
                    </a:solidFill>
                  </a:tcPr>
                </a:tc>
                <a:tc>
                  <a:txBody>
                    <a:bodyPr/>
                    <a:lstStyle/>
                    <a:p>
                      <a:pPr indent="0" lvl="0" marL="0" marR="0" rtl="0" algn="l">
                        <a:lnSpc>
                          <a:spcPct val="100000"/>
                        </a:lnSpc>
                        <a:spcBef>
                          <a:spcPts val="0"/>
                        </a:spcBef>
                        <a:spcAft>
                          <a:spcPts val="0"/>
                        </a:spcAft>
                        <a:buClr>
                          <a:schemeClr val="dk1"/>
                        </a:buClr>
                        <a:buSzPts val="800"/>
                        <a:buFont typeface="Arial"/>
                        <a:buNone/>
                      </a:pPr>
                      <a:r>
                        <a:rPr i="0" lang="en-ZA" sz="800" u="none" strike="noStrike">
                          <a:solidFill>
                            <a:schemeClr val="dk2"/>
                          </a:solidFill>
                          <a:latin typeface="Open Sans"/>
                          <a:ea typeface="Open Sans"/>
                          <a:cs typeface="Open Sans"/>
                          <a:sym typeface="Open Sans"/>
                        </a:rPr>
                        <a:t>Is there the potential for institutional racism, gender bias or age discrimination that could limit the policy effectiveness, for example by limiting participation of certain stakeholders based on their race, religion, gender or age? </a:t>
                      </a:r>
                      <a:endParaRPr sz="1100">
                        <a:solidFill>
                          <a:schemeClr val="dk2"/>
                        </a:solidFill>
                        <a:latin typeface="Open Sans"/>
                        <a:ea typeface="Open Sans"/>
                        <a:cs typeface="Open Sans"/>
                        <a:sym typeface="Open Sans"/>
                      </a:endParaRPr>
                    </a:p>
                  </a:txBody>
                  <a:tcPr marT="34300" marB="34300" marR="91450" marL="91450">
                    <a:solidFill>
                      <a:schemeClr val="lt1"/>
                    </a:solidFill>
                  </a:tcPr>
                </a:tc>
              </a:tr>
            </a:tbl>
          </a:graphicData>
        </a:graphic>
      </p:graphicFrame>
      <p:graphicFrame>
        <p:nvGraphicFramePr>
          <p:cNvPr id="2087" name="Google Shape;2087;p107"/>
          <p:cNvGraphicFramePr/>
          <p:nvPr/>
        </p:nvGraphicFramePr>
        <p:xfrm>
          <a:off x="590549" y="1816284"/>
          <a:ext cx="3000000" cy="3000000"/>
        </p:xfrm>
        <a:graphic>
          <a:graphicData uri="http://schemas.openxmlformats.org/drawingml/2006/table">
            <a:tbl>
              <a:tblPr bandRow="1" firstRow="1">
                <a:noFill/>
                <a:tableStyleId>{05563C9E-14C8-4585-B115-649891960A9E}</a:tableStyleId>
              </a:tblPr>
              <a:tblGrid>
                <a:gridCol w="386500"/>
                <a:gridCol w="7843100"/>
              </a:tblGrid>
              <a:tr h="249525">
                <a:tc gridSpan="2">
                  <a:txBody>
                    <a:bodyPr/>
                    <a:lstStyle/>
                    <a:p>
                      <a:pPr indent="0" lvl="0" marL="0" marR="0" rtl="0" algn="l">
                        <a:spcBef>
                          <a:spcPts val="0"/>
                        </a:spcBef>
                        <a:spcAft>
                          <a:spcPts val="0"/>
                        </a:spcAft>
                        <a:buNone/>
                      </a:pPr>
                      <a:r>
                        <a:rPr lang="en-ZA" sz="1400">
                          <a:latin typeface="Open Sans"/>
                          <a:ea typeface="Open Sans"/>
                          <a:cs typeface="Open Sans"/>
                          <a:sym typeface="Open Sans"/>
                        </a:rPr>
                        <a:t>Cultural barriers</a:t>
                      </a:r>
                      <a:endParaRPr sz="1100">
                        <a:latin typeface="Open Sans"/>
                        <a:ea typeface="Open Sans"/>
                        <a:cs typeface="Open Sans"/>
                        <a:sym typeface="Open Sans"/>
                      </a:endParaRPr>
                    </a:p>
                  </a:txBody>
                  <a:tcPr marT="34300" marB="34300" marR="91450" marL="91450"/>
                </a:tc>
                <a:tc hMerge="1"/>
              </a:tr>
              <a:tr h="230200">
                <a:tc>
                  <a:txBody>
                    <a:bodyPr/>
                    <a:lstStyle/>
                    <a:p>
                      <a:pPr indent="0" lvl="0" marL="0" marR="0" rtl="0" algn="l">
                        <a:spcBef>
                          <a:spcPts val="0"/>
                        </a:spcBef>
                        <a:spcAft>
                          <a:spcPts val="0"/>
                        </a:spcAft>
                        <a:buNone/>
                      </a:pPr>
                      <a:r>
                        <a:rPr lang="en-ZA" sz="800">
                          <a:solidFill>
                            <a:schemeClr val="dk2"/>
                          </a:solidFill>
                          <a:latin typeface="Open Sans"/>
                          <a:ea typeface="Open Sans"/>
                          <a:cs typeface="Open Sans"/>
                          <a:sym typeface="Open Sans"/>
                        </a:rPr>
                        <a:t>a.</a:t>
                      </a:r>
                      <a:endParaRPr sz="1100">
                        <a:solidFill>
                          <a:schemeClr val="dk2"/>
                        </a:solidFill>
                        <a:latin typeface="Open Sans"/>
                        <a:ea typeface="Open Sans"/>
                        <a:cs typeface="Open Sans"/>
                        <a:sym typeface="Open Sans"/>
                      </a:endParaRPr>
                    </a:p>
                  </a:txBody>
                  <a:tcPr marT="34300" marB="34300" marR="91450" marL="91450">
                    <a:solidFill>
                      <a:schemeClr val="accent4"/>
                    </a:solidFill>
                  </a:tcPr>
                </a:tc>
                <a:tc>
                  <a:txBody>
                    <a:bodyPr/>
                    <a:lstStyle/>
                    <a:p>
                      <a:pPr indent="0" lvl="0" marL="0" marR="0" rtl="0" algn="l">
                        <a:spcBef>
                          <a:spcPts val="0"/>
                        </a:spcBef>
                        <a:spcAft>
                          <a:spcPts val="0"/>
                        </a:spcAft>
                        <a:buNone/>
                      </a:pPr>
                      <a:r>
                        <a:rPr i="0" lang="en-ZA" sz="800" u="none" strike="noStrike">
                          <a:solidFill>
                            <a:schemeClr val="dk2"/>
                          </a:solidFill>
                          <a:latin typeface="Open Sans"/>
                          <a:ea typeface="Open Sans"/>
                          <a:cs typeface="Open Sans"/>
                          <a:sym typeface="Open Sans"/>
                        </a:rPr>
                        <a:t>Are different languages used in the region where the policy will be implemented?</a:t>
                      </a:r>
                      <a:endParaRPr sz="1100">
                        <a:solidFill>
                          <a:schemeClr val="dk2"/>
                        </a:solidFill>
                        <a:latin typeface="Open Sans"/>
                        <a:ea typeface="Open Sans"/>
                        <a:cs typeface="Open Sans"/>
                        <a:sym typeface="Open Sans"/>
                      </a:endParaRPr>
                    </a:p>
                  </a:txBody>
                  <a:tcPr marT="34300" marB="34300" marR="91450" marL="91450">
                    <a:solidFill>
                      <a:schemeClr val="accent4"/>
                    </a:solidFill>
                  </a:tcPr>
                </a:tc>
              </a:tr>
              <a:tr h="230200">
                <a:tc>
                  <a:txBody>
                    <a:bodyPr/>
                    <a:lstStyle/>
                    <a:p>
                      <a:pPr indent="0" lvl="0" marL="0" marR="0" rtl="0" algn="l">
                        <a:spcBef>
                          <a:spcPts val="0"/>
                        </a:spcBef>
                        <a:spcAft>
                          <a:spcPts val="0"/>
                        </a:spcAft>
                        <a:buNone/>
                      </a:pPr>
                      <a:r>
                        <a:rPr lang="en-ZA" sz="800">
                          <a:solidFill>
                            <a:schemeClr val="dk2"/>
                          </a:solidFill>
                          <a:latin typeface="Open Sans"/>
                          <a:ea typeface="Open Sans"/>
                          <a:cs typeface="Open Sans"/>
                          <a:sym typeface="Open Sans"/>
                        </a:rPr>
                        <a:t>b.</a:t>
                      </a:r>
                      <a:endParaRPr sz="1100">
                        <a:solidFill>
                          <a:schemeClr val="dk2"/>
                        </a:solidFill>
                        <a:latin typeface="Open Sans"/>
                        <a:ea typeface="Open Sans"/>
                        <a:cs typeface="Open Sans"/>
                        <a:sym typeface="Open Sans"/>
                      </a:endParaRPr>
                    </a:p>
                  </a:txBody>
                  <a:tcPr marT="34300" marB="34300" marR="91450" marL="91450">
                    <a:solidFill>
                      <a:schemeClr val="lt1"/>
                    </a:solidFill>
                  </a:tcPr>
                </a:tc>
                <a:tc>
                  <a:txBody>
                    <a:bodyPr/>
                    <a:lstStyle/>
                    <a:p>
                      <a:pPr indent="0" lvl="0" marL="0" marR="0" rtl="0" algn="l">
                        <a:spcBef>
                          <a:spcPts val="0"/>
                        </a:spcBef>
                        <a:spcAft>
                          <a:spcPts val="0"/>
                        </a:spcAft>
                        <a:buNone/>
                      </a:pPr>
                      <a:r>
                        <a:rPr i="0" lang="en-ZA" sz="800" u="none" strike="noStrike">
                          <a:solidFill>
                            <a:schemeClr val="dk2"/>
                          </a:solidFill>
                          <a:latin typeface="Open Sans"/>
                          <a:ea typeface="Open Sans"/>
                          <a:cs typeface="Open Sans"/>
                          <a:sym typeface="Open Sans"/>
                        </a:rPr>
                        <a:t>Is the policy congruent with cultural or aesthetic norms and values?</a:t>
                      </a:r>
                      <a:endParaRPr sz="1100">
                        <a:solidFill>
                          <a:schemeClr val="dk2"/>
                        </a:solidFill>
                        <a:latin typeface="Open Sans"/>
                        <a:ea typeface="Open Sans"/>
                        <a:cs typeface="Open Sans"/>
                        <a:sym typeface="Open Sans"/>
                      </a:endParaRPr>
                    </a:p>
                  </a:txBody>
                  <a:tcPr marT="34300" marB="34300" marR="91450" marL="91450">
                    <a:solidFill>
                      <a:schemeClr val="lt1"/>
                    </a:solidFill>
                  </a:tcPr>
                </a:tc>
              </a:tr>
              <a:tr h="230200">
                <a:tc>
                  <a:txBody>
                    <a:bodyPr/>
                    <a:lstStyle/>
                    <a:p>
                      <a:pPr indent="0" lvl="0" marL="0" marR="0" rtl="0" algn="l">
                        <a:spcBef>
                          <a:spcPts val="0"/>
                        </a:spcBef>
                        <a:spcAft>
                          <a:spcPts val="0"/>
                        </a:spcAft>
                        <a:buNone/>
                      </a:pPr>
                      <a:r>
                        <a:rPr lang="en-ZA" sz="800">
                          <a:solidFill>
                            <a:schemeClr val="dk2"/>
                          </a:solidFill>
                          <a:latin typeface="Open Sans"/>
                          <a:ea typeface="Open Sans"/>
                          <a:cs typeface="Open Sans"/>
                          <a:sym typeface="Open Sans"/>
                        </a:rPr>
                        <a:t>c.</a:t>
                      </a:r>
                      <a:endParaRPr sz="1100">
                        <a:solidFill>
                          <a:schemeClr val="dk2"/>
                        </a:solidFill>
                        <a:latin typeface="Open Sans"/>
                        <a:ea typeface="Open Sans"/>
                        <a:cs typeface="Open Sans"/>
                        <a:sym typeface="Open Sans"/>
                      </a:endParaRPr>
                    </a:p>
                  </a:txBody>
                  <a:tcPr marT="34300" marB="34300" marR="91450" marL="91450">
                    <a:solidFill>
                      <a:schemeClr val="accent4"/>
                    </a:solidFill>
                  </a:tcPr>
                </a:tc>
                <a:tc>
                  <a:txBody>
                    <a:bodyPr/>
                    <a:lstStyle/>
                    <a:p>
                      <a:pPr indent="0" lvl="0" marL="0" marR="0" rtl="0" algn="l">
                        <a:lnSpc>
                          <a:spcPct val="100000"/>
                        </a:lnSpc>
                        <a:spcBef>
                          <a:spcPts val="0"/>
                        </a:spcBef>
                        <a:spcAft>
                          <a:spcPts val="0"/>
                        </a:spcAft>
                        <a:buClr>
                          <a:schemeClr val="dk1"/>
                        </a:buClr>
                        <a:buSzPts val="800"/>
                        <a:buFont typeface="Arial"/>
                        <a:buNone/>
                      </a:pPr>
                      <a:r>
                        <a:rPr i="0" lang="en-ZA" sz="800" u="none" strike="noStrike">
                          <a:solidFill>
                            <a:schemeClr val="dk2"/>
                          </a:solidFill>
                          <a:latin typeface="Open Sans"/>
                          <a:ea typeface="Open Sans"/>
                          <a:cs typeface="Open Sans"/>
                          <a:sym typeface="Open Sans"/>
                        </a:rPr>
                        <a:t>Are there gender issues in access to resources or communication? </a:t>
                      </a:r>
                      <a:endParaRPr sz="1100">
                        <a:solidFill>
                          <a:schemeClr val="dk2"/>
                        </a:solidFill>
                        <a:latin typeface="Open Sans"/>
                        <a:ea typeface="Open Sans"/>
                        <a:cs typeface="Open Sans"/>
                        <a:sym typeface="Open Sans"/>
                      </a:endParaRPr>
                    </a:p>
                  </a:txBody>
                  <a:tcPr marT="34300" marB="34300" marR="91450" marL="91450">
                    <a:solidFill>
                      <a:schemeClr val="accent4"/>
                    </a:solidFill>
                  </a:tcPr>
                </a:tc>
              </a:tr>
              <a:tr h="291125">
                <a:tc>
                  <a:txBody>
                    <a:bodyPr/>
                    <a:lstStyle/>
                    <a:p>
                      <a:pPr indent="0" lvl="0" marL="0" marR="0" rtl="0" algn="l">
                        <a:spcBef>
                          <a:spcPts val="0"/>
                        </a:spcBef>
                        <a:spcAft>
                          <a:spcPts val="0"/>
                        </a:spcAft>
                        <a:buNone/>
                      </a:pPr>
                      <a:r>
                        <a:rPr lang="en-ZA" sz="800">
                          <a:solidFill>
                            <a:schemeClr val="dk2"/>
                          </a:solidFill>
                          <a:latin typeface="Open Sans"/>
                          <a:ea typeface="Open Sans"/>
                          <a:cs typeface="Open Sans"/>
                          <a:sym typeface="Open Sans"/>
                        </a:rPr>
                        <a:t>d.</a:t>
                      </a:r>
                      <a:endParaRPr sz="1100">
                        <a:solidFill>
                          <a:schemeClr val="dk2"/>
                        </a:solidFill>
                        <a:latin typeface="Open Sans"/>
                        <a:ea typeface="Open Sans"/>
                        <a:cs typeface="Open Sans"/>
                        <a:sym typeface="Open Sans"/>
                      </a:endParaRPr>
                    </a:p>
                  </a:txBody>
                  <a:tcPr marT="34300" marB="34300" marR="91450" marL="91450">
                    <a:solidFill>
                      <a:schemeClr val="lt1"/>
                    </a:solidFill>
                  </a:tcPr>
                </a:tc>
                <a:tc>
                  <a:txBody>
                    <a:bodyPr/>
                    <a:lstStyle/>
                    <a:p>
                      <a:pPr indent="0" lvl="0" marL="0" marR="0" rtl="0" algn="l">
                        <a:lnSpc>
                          <a:spcPct val="100000"/>
                        </a:lnSpc>
                        <a:spcBef>
                          <a:spcPts val="0"/>
                        </a:spcBef>
                        <a:spcAft>
                          <a:spcPts val="0"/>
                        </a:spcAft>
                        <a:buClr>
                          <a:schemeClr val="dk1"/>
                        </a:buClr>
                        <a:buSzPts val="800"/>
                        <a:buFont typeface="Arial"/>
                        <a:buNone/>
                      </a:pPr>
                      <a:r>
                        <a:rPr i="0" lang="en-ZA" sz="800" u="none" strike="noStrike">
                          <a:solidFill>
                            <a:schemeClr val="dk2"/>
                          </a:solidFill>
                          <a:latin typeface="Open Sans"/>
                          <a:ea typeface="Open Sans"/>
                          <a:cs typeface="Open Sans"/>
                          <a:sym typeface="Open Sans"/>
                        </a:rPr>
                        <a:t>Are there generational differences in work ethics and work approaches that can result in conflicts or disputes among stakeholders that limit ability to effectively implement the policy?</a:t>
                      </a:r>
                      <a:endParaRPr sz="1100">
                        <a:solidFill>
                          <a:schemeClr val="dk2"/>
                        </a:solidFill>
                        <a:latin typeface="Open Sans"/>
                        <a:ea typeface="Open Sans"/>
                        <a:cs typeface="Open Sans"/>
                        <a:sym typeface="Open Sans"/>
                      </a:endParaRPr>
                    </a:p>
                  </a:txBody>
                  <a:tcPr marT="34300" marB="34300" marR="91450" marL="91450">
                    <a:solidFill>
                      <a:schemeClr val="lt1"/>
                    </a:solidFill>
                  </a:tcPr>
                </a:tc>
              </a:tr>
              <a:tr h="230200">
                <a:tc>
                  <a:txBody>
                    <a:bodyPr/>
                    <a:lstStyle/>
                    <a:p>
                      <a:pPr indent="0" lvl="0" marL="0" marR="0" rtl="0" algn="l">
                        <a:spcBef>
                          <a:spcPts val="0"/>
                        </a:spcBef>
                        <a:spcAft>
                          <a:spcPts val="0"/>
                        </a:spcAft>
                        <a:buNone/>
                      </a:pPr>
                      <a:r>
                        <a:rPr lang="en-ZA" sz="800">
                          <a:solidFill>
                            <a:schemeClr val="dk2"/>
                          </a:solidFill>
                          <a:latin typeface="Open Sans"/>
                          <a:ea typeface="Open Sans"/>
                          <a:cs typeface="Open Sans"/>
                          <a:sym typeface="Open Sans"/>
                        </a:rPr>
                        <a:t>e.</a:t>
                      </a:r>
                      <a:endParaRPr sz="1100">
                        <a:solidFill>
                          <a:schemeClr val="dk2"/>
                        </a:solidFill>
                        <a:latin typeface="Open Sans"/>
                        <a:ea typeface="Open Sans"/>
                        <a:cs typeface="Open Sans"/>
                        <a:sym typeface="Open Sans"/>
                      </a:endParaRPr>
                    </a:p>
                  </a:txBody>
                  <a:tcPr marT="34300" marB="34300" marR="91450" marL="91450">
                    <a:solidFill>
                      <a:schemeClr val="accent4"/>
                    </a:solidFill>
                  </a:tcPr>
                </a:tc>
                <a:tc>
                  <a:txBody>
                    <a:bodyPr/>
                    <a:lstStyle/>
                    <a:p>
                      <a:pPr indent="0" lvl="0" marL="0" marR="0" rtl="0" algn="l">
                        <a:lnSpc>
                          <a:spcPct val="100000"/>
                        </a:lnSpc>
                        <a:spcBef>
                          <a:spcPts val="0"/>
                        </a:spcBef>
                        <a:spcAft>
                          <a:spcPts val="0"/>
                        </a:spcAft>
                        <a:buClr>
                          <a:schemeClr val="dk1"/>
                        </a:buClr>
                        <a:buSzPts val="800"/>
                        <a:buFont typeface="Arial"/>
                        <a:buNone/>
                      </a:pPr>
                      <a:r>
                        <a:rPr i="0" lang="en-ZA" sz="800" u="none" strike="noStrike">
                          <a:solidFill>
                            <a:schemeClr val="dk2"/>
                          </a:solidFill>
                          <a:latin typeface="Open Sans"/>
                          <a:ea typeface="Open Sans"/>
                          <a:cs typeface="Open Sans"/>
                          <a:sym typeface="Open Sans"/>
                        </a:rPr>
                        <a:t>Are there any areas or landmarks with religious significance of the region under consideration? </a:t>
                      </a:r>
                      <a:endParaRPr sz="1100">
                        <a:solidFill>
                          <a:schemeClr val="dk2"/>
                        </a:solidFill>
                        <a:latin typeface="Open Sans"/>
                        <a:ea typeface="Open Sans"/>
                        <a:cs typeface="Open Sans"/>
                        <a:sym typeface="Open Sans"/>
                      </a:endParaRPr>
                    </a:p>
                  </a:txBody>
                  <a:tcPr marT="34300" marB="34300" marR="91450" marL="91450">
                    <a:solidFill>
                      <a:schemeClr val="accent4"/>
                    </a:solidFill>
                  </a:tcPr>
                </a:tc>
              </a:tr>
              <a:tr h="230200">
                <a:tc>
                  <a:txBody>
                    <a:bodyPr/>
                    <a:lstStyle/>
                    <a:p>
                      <a:pPr indent="0" lvl="0" marL="0" marR="0" rtl="0" algn="l">
                        <a:spcBef>
                          <a:spcPts val="0"/>
                        </a:spcBef>
                        <a:spcAft>
                          <a:spcPts val="0"/>
                        </a:spcAft>
                        <a:buNone/>
                      </a:pPr>
                      <a:r>
                        <a:rPr lang="en-ZA" sz="800">
                          <a:solidFill>
                            <a:schemeClr val="dk2"/>
                          </a:solidFill>
                          <a:latin typeface="Open Sans"/>
                          <a:ea typeface="Open Sans"/>
                          <a:cs typeface="Open Sans"/>
                          <a:sym typeface="Open Sans"/>
                        </a:rPr>
                        <a:t>f</a:t>
                      </a:r>
                      <a:endParaRPr sz="1100">
                        <a:solidFill>
                          <a:schemeClr val="dk2"/>
                        </a:solidFill>
                        <a:latin typeface="Open Sans"/>
                        <a:ea typeface="Open Sans"/>
                        <a:cs typeface="Open Sans"/>
                        <a:sym typeface="Open Sans"/>
                      </a:endParaRPr>
                    </a:p>
                  </a:txBody>
                  <a:tcPr marT="34300" marB="34300" marR="91450" marL="91450">
                    <a:solidFill>
                      <a:schemeClr val="lt1"/>
                    </a:solidFill>
                  </a:tcPr>
                </a:tc>
                <a:tc>
                  <a:txBody>
                    <a:bodyPr/>
                    <a:lstStyle/>
                    <a:p>
                      <a:pPr indent="0" lvl="0" marL="0" marR="0" rtl="0" algn="l">
                        <a:lnSpc>
                          <a:spcPct val="100000"/>
                        </a:lnSpc>
                        <a:spcBef>
                          <a:spcPts val="0"/>
                        </a:spcBef>
                        <a:spcAft>
                          <a:spcPts val="0"/>
                        </a:spcAft>
                        <a:buClr>
                          <a:schemeClr val="dk1"/>
                        </a:buClr>
                        <a:buSzPts val="800"/>
                        <a:buFont typeface="Arial"/>
                        <a:buNone/>
                      </a:pPr>
                      <a:r>
                        <a:rPr i="0" lang="en-ZA" sz="800" u="none" strike="noStrike">
                          <a:solidFill>
                            <a:schemeClr val="dk2"/>
                          </a:solidFill>
                          <a:latin typeface="Open Sans"/>
                          <a:ea typeface="Open Sans"/>
                          <a:cs typeface="Open Sans"/>
                          <a:sym typeface="Open Sans"/>
                        </a:rPr>
                        <a:t>Is there a group that has very strong opposition to the policy? </a:t>
                      </a:r>
                      <a:endParaRPr sz="1100">
                        <a:solidFill>
                          <a:schemeClr val="dk2"/>
                        </a:solidFill>
                        <a:latin typeface="Open Sans"/>
                        <a:ea typeface="Open Sans"/>
                        <a:cs typeface="Open Sans"/>
                        <a:sym typeface="Open Sans"/>
                      </a:endParaRPr>
                    </a:p>
                  </a:txBody>
                  <a:tcPr marT="34300" marB="34300" marR="91450" marL="91450">
                    <a:solidFill>
                      <a:schemeClr val="lt1"/>
                    </a:solidFill>
                  </a:tcPr>
                </a:tc>
              </a:tr>
            </a:tbl>
          </a:graphicData>
        </a:graphic>
      </p:graphicFrame>
      <p:graphicFrame>
        <p:nvGraphicFramePr>
          <p:cNvPr id="2088" name="Google Shape;2088;p107"/>
          <p:cNvGraphicFramePr/>
          <p:nvPr/>
        </p:nvGraphicFramePr>
        <p:xfrm>
          <a:off x="590549" y="3561639"/>
          <a:ext cx="3000000" cy="3000000"/>
        </p:xfrm>
        <a:graphic>
          <a:graphicData uri="http://schemas.openxmlformats.org/drawingml/2006/table">
            <a:tbl>
              <a:tblPr bandRow="1" firstRow="1">
                <a:noFill/>
                <a:tableStyleId>{05563C9E-14C8-4585-B115-649891960A9E}</a:tableStyleId>
              </a:tblPr>
              <a:tblGrid>
                <a:gridCol w="386500"/>
                <a:gridCol w="7843100"/>
              </a:tblGrid>
              <a:tr h="248750">
                <a:tc gridSpan="2">
                  <a:txBody>
                    <a:bodyPr/>
                    <a:lstStyle/>
                    <a:p>
                      <a:pPr indent="0" lvl="0" marL="0" marR="0" rtl="0" algn="l">
                        <a:spcBef>
                          <a:spcPts val="0"/>
                        </a:spcBef>
                        <a:spcAft>
                          <a:spcPts val="0"/>
                        </a:spcAft>
                        <a:buNone/>
                      </a:pPr>
                      <a:r>
                        <a:rPr lang="en-ZA" sz="1400">
                          <a:latin typeface="Open Sans"/>
                          <a:ea typeface="Open Sans"/>
                          <a:cs typeface="Open Sans"/>
                          <a:sym typeface="Open Sans"/>
                        </a:rPr>
                        <a:t>Physical barriers</a:t>
                      </a:r>
                      <a:endParaRPr sz="1100">
                        <a:latin typeface="Open Sans"/>
                        <a:ea typeface="Open Sans"/>
                        <a:cs typeface="Open Sans"/>
                        <a:sym typeface="Open Sans"/>
                      </a:endParaRPr>
                    </a:p>
                  </a:txBody>
                  <a:tcPr marT="34300" marB="34300" marR="91450" marL="91450"/>
                </a:tc>
                <a:tc hMerge="1"/>
              </a:tr>
              <a:tr h="248750">
                <a:tc>
                  <a:txBody>
                    <a:bodyPr/>
                    <a:lstStyle/>
                    <a:p>
                      <a:pPr indent="0" lvl="0" marL="0" marR="0" rtl="0" algn="l">
                        <a:spcBef>
                          <a:spcPts val="0"/>
                        </a:spcBef>
                        <a:spcAft>
                          <a:spcPts val="0"/>
                        </a:spcAft>
                        <a:buNone/>
                      </a:pPr>
                      <a:r>
                        <a:rPr lang="en-ZA" sz="800">
                          <a:solidFill>
                            <a:schemeClr val="dk2"/>
                          </a:solidFill>
                          <a:latin typeface="Open Sans"/>
                          <a:ea typeface="Open Sans"/>
                          <a:cs typeface="Open Sans"/>
                          <a:sym typeface="Open Sans"/>
                        </a:rPr>
                        <a:t>a.</a:t>
                      </a:r>
                      <a:endParaRPr sz="1100">
                        <a:solidFill>
                          <a:schemeClr val="dk2"/>
                        </a:solidFill>
                        <a:latin typeface="Open Sans"/>
                        <a:ea typeface="Open Sans"/>
                        <a:cs typeface="Open Sans"/>
                        <a:sym typeface="Open Sans"/>
                      </a:endParaRPr>
                    </a:p>
                  </a:txBody>
                  <a:tcPr marT="34300" marB="34300" marR="91450" marL="91450">
                    <a:solidFill>
                      <a:schemeClr val="accent4"/>
                    </a:solidFill>
                  </a:tcPr>
                </a:tc>
                <a:tc>
                  <a:txBody>
                    <a:bodyPr/>
                    <a:lstStyle/>
                    <a:p>
                      <a:pPr indent="0" lvl="0" marL="0" marR="0" rtl="0" algn="l">
                        <a:spcBef>
                          <a:spcPts val="0"/>
                        </a:spcBef>
                        <a:spcAft>
                          <a:spcPts val="0"/>
                        </a:spcAft>
                        <a:buNone/>
                      </a:pPr>
                      <a:r>
                        <a:rPr i="0" lang="en-ZA" sz="800" u="none" strike="noStrike">
                          <a:solidFill>
                            <a:schemeClr val="dk2"/>
                          </a:solidFill>
                          <a:latin typeface="Open Sans"/>
                          <a:ea typeface="Open Sans"/>
                          <a:cs typeface="Open Sans"/>
                          <a:sym typeface="Open Sans"/>
                        </a:rPr>
                        <a:t>Are land areas proposed for intervention easily accessible? 	</a:t>
                      </a:r>
                      <a:endParaRPr sz="1100">
                        <a:solidFill>
                          <a:schemeClr val="dk2"/>
                        </a:solidFill>
                        <a:latin typeface="Open Sans"/>
                        <a:ea typeface="Open Sans"/>
                        <a:cs typeface="Open Sans"/>
                        <a:sym typeface="Open Sans"/>
                      </a:endParaRPr>
                    </a:p>
                  </a:txBody>
                  <a:tcPr marT="34300" marB="34300" marR="91450" marL="91450">
                    <a:solidFill>
                      <a:schemeClr val="accent4"/>
                    </a:solidFill>
                  </a:tcPr>
                </a:tc>
              </a:tr>
              <a:tr h="248750">
                <a:tc>
                  <a:txBody>
                    <a:bodyPr/>
                    <a:lstStyle/>
                    <a:p>
                      <a:pPr indent="0" lvl="0" marL="0" marR="0" rtl="0" algn="l">
                        <a:spcBef>
                          <a:spcPts val="0"/>
                        </a:spcBef>
                        <a:spcAft>
                          <a:spcPts val="0"/>
                        </a:spcAft>
                        <a:buNone/>
                      </a:pPr>
                      <a:r>
                        <a:rPr lang="en-ZA" sz="800">
                          <a:solidFill>
                            <a:schemeClr val="dk2"/>
                          </a:solidFill>
                          <a:latin typeface="Open Sans"/>
                          <a:ea typeface="Open Sans"/>
                          <a:cs typeface="Open Sans"/>
                          <a:sym typeface="Open Sans"/>
                        </a:rPr>
                        <a:t>b.</a:t>
                      </a:r>
                      <a:endParaRPr sz="1100">
                        <a:solidFill>
                          <a:schemeClr val="dk2"/>
                        </a:solidFill>
                        <a:latin typeface="Open Sans"/>
                        <a:ea typeface="Open Sans"/>
                        <a:cs typeface="Open Sans"/>
                        <a:sym typeface="Open Sans"/>
                      </a:endParaRPr>
                    </a:p>
                  </a:txBody>
                  <a:tcPr marT="34300" marB="34300" marR="91450" marL="91450">
                    <a:solidFill>
                      <a:schemeClr val="lt1"/>
                    </a:solidFill>
                  </a:tcPr>
                </a:tc>
                <a:tc>
                  <a:txBody>
                    <a:bodyPr/>
                    <a:lstStyle/>
                    <a:p>
                      <a:pPr indent="0" lvl="0" marL="0" marR="0" rtl="0" algn="l">
                        <a:spcBef>
                          <a:spcPts val="0"/>
                        </a:spcBef>
                        <a:spcAft>
                          <a:spcPts val="0"/>
                        </a:spcAft>
                        <a:buNone/>
                      </a:pPr>
                      <a:r>
                        <a:rPr i="0" lang="en-ZA" sz="800" u="none" strike="noStrike">
                          <a:solidFill>
                            <a:schemeClr val="dk2"/>
                          </a:solidFill>
                          <a:latin typeface="Open Sans"/>
                          <a:ea typeface="Open Sans"/>
                          <a:cs typeface="Open Sans"/>
                          <a:sym typeface="Open Sans"/>
                        </a:rPr>
                        <a:t>Is the necessary physical infrastructure in place for the proposed policy?</a:t>
                      </a:r>
                      <a:endParaRPr sz="1100">
                        <a:solidFill>
                          <a:schemeClr val="dk2"/>
                        </a:solidFill>
                        <a:latin typeface="Open Sans"/>
                        <a:ea typeface="Open Sans"/>
                        <a:cs typeface="Open Sans"/>
                        <a:sym typeface="Open Sans"/>
                      </a:endParaRPr>
                    </a:p>
                  </a:txBody>
                  <a:tcPr marT="34300" marB="34300" marR="91450" marL="91450">
                    <a:solidFill>
                      <a:schemeClr val="lt1"/>
                    </a:solidFill>
                  </a:tcPr>
                </a:tc>
              </a:tr>
              <a:tr h="248750">
                <a:tc>
                  <a:txBody>
                    <a:bodyPr/>
                    <a:lstStyle/>
                    <a:p>
                      <a:pPr indent="0" lvl="0" marL="0" marR="0" rtl="0" algn="l">
                        <a:spcBef>
                          <a:spcPts val="0"/>
                        </a:spcBef>
                        <a:spcAft>
                          <a:spcPts val="0"/>
                        </a:spcAft>
                        <a:buNone/>
                      </a:pPr>
                      <a:r>
                        <a:rPr lang="en-ZA" sz="800">
                          <a:solidFill>
                            <a:schemeClr val="dk2"/>
                          </a:solidFill>
                          <a:latin typeface="Open Sans"/>
                          <a:ea typeface="Open Sans"/>
                          <a:cs typeface="Open Sans"/>
                          <a:sym typeface="Open Sans"/>
                        </a:rPr>
                        <a:t>c.</a:t>
                      </a:r>
                      <a:endParaRPr sz="1100">
                        <a:solidFill>
                          <a:schemeClr val="dk2"/>
                        </a:solidFill>
                        <a:latin typeface="Open Sans"/>
                        <a:ea typeface="Open Sans"/>
                        <a:cs typeface="Open Sans"/>
                        <a:sym typeface="Open Sans"/>
                      </a:endParaRPr>
                    </a:p>
                  </a:txBody>
                  <a:tcPr marT="34300" marB="34300" marR="91450" marL="91450">
                    <a:solidFill>
                      <a:schemeClr val="accent4"/>
                    </a:solidFill>
                  </a:tcPr>
                </a:tc>
                <a:tc>
                  <a:txBody>
                    <a:bodyPr/>
                    <a:lstStyle/>
                    <a:p>
                      <a:pPr indent="0" lvl="0" marL="0" marR="0" rtl="0" algn="l">
                        <a:lnSpc>
                          <a:spcPct val="100000"/>
                        </a:lnSpc>
                        <a:spcBef>
                          <a:spcPts val="0"/>
                        </a:spcBef>
                        <a:spcAft>
                          <a:spcPts val="0"/>
                        </a:spcAft>
                        <a:buClr>
                          <a:schemeClr val="dk1"/>
                        </a:buClr>
                        <a:buSzPts val="800"/>
                        <a:buFont typeface="Arial"/>
                        <a:buNone/>
                      </a:pPr>
                      <a:r>
                        <a:rPr i="0" lang="en-ZA" sz="800" u="none" strike="noStrike">
                          <a:solidFill>
                            <a:schemeClr val="dk2"/>
                          </a:solidFill>
                          <a:latin typeface="Open Sans"/>
                          <a:ea typeface="Open Sans"/>
                          <a:cs typeface="Open Sans"/>
                          <a:sym typeface="Open Sans"/>
                        </a:rPr>
                        <a:t>Are there any war conflicts in the country that would limit access to certain land areas? </a:t>
                      </a:r>
                      <a:endParaRPr sz="1100">
                        <a:solidFill>
                          <a:schemeClr val="dk2"/>
                        </a:solidFill>
                        <a:latin typeface="Open Sans"/>
                        <a:ea typeface="Open Sans"/>
                        <a:cs typeface="Open Sans"/>
                        <a:sym typeface="Open Sans"/>
                      </a:endParaRPr>
                    </a:p>
                  </a:txBody>
                  <a:tcPr marT="34300" marB="34300" marR="91450" marL="91450">
                    <a:solidFill>
                      <a:schemeClr val="accent4"/>
                    </a:solidFill>
                  </a:tcPr>
                </a:tc>
              </a:tr>
            </a:tbl>
          </a:graphicData>
        </a:graphic>
      </p:graphicFrame>
      <p:sp>
        <p:nvSpPr>
          <p:cNvPr id="2089" name="Google Shape;2089;p107">
            <a:hlinkClick action="ppaction://hlinksldjump" r:id="rId3"/>
          </p:cNvPr>
          <p:cNvSpPr/>
          <p:nvPr/>
        </p:nvSpPr>
        <p:spPr>
          <a:xfrm>
            <a:off x="533399" y="4773755"/>
            <a:ext cx="852600" cy="1986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spTree>
  </p:cSld>
  <p:clrMapOvr>
    <a:masterClrMapping/>
  </p:clrMapOvr>
</p:sld>
</file>

<file path=ppt/slides/slide7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94" name="Shape 2094"/>
        <p:cNvGrpSpPr/>
        <p:nvPr/>
      </p:nvGrpSpPr>
      <p:grpSpPr>
        <a:xfrm>
          <a:off x="0" y="0"/>
          <a:ext cx="0" cy="0"/>
          <a:chOff x="0" y="0"/>
          <a:chExt cx="0" cy="0"/>
        </a:xfrm>
      </p:grpSpPr>
      <p:sp>
        <p:nvSpPr>
          <p:cNvPr id="2095" name="Google Shape;2095;p108"/>
          <p:cNvSpPr txBox="1"/>
          <p:nvPr>
            <p:ph type="title"/>
          </p:nvPr>
        </p:nvSpPr>
        <p:spPr>
          <a:xfrm>
            <a:off x="311700" y="216425"/>
            <a:ext cx="8520600" cy="572700"/>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rgbClr val="625852"/>
              </a:buClr>
              <a:buSzPct val="114285"/>
              <a:buFont typeface="Arial"/>
              <a:buNone/>
            </a:pPr>
            <a:r>
              <a:rPr lang="en-ZA"/>
              <a:t>Considerations for accounting for other barriers</a:t>
            </a:r>
            <a:endParaRPr/>
          </a:p>
        </p:txBody>
      </p:sp>
      <p:sp>
        <p:nvSpPr>
          <p:cNvPr id="2096" name="Google Shape;2096;p108"/>
          <p:cNvSpPr/>
          <p:nvPr>
            <p:ph idx="4294967295" type="body"/>
          </p:nvPr>
        </p:nvSpPr>
        <p:spPr>
          <a:xfrm>
            <a:off x="457200" y="4528605"/>
            <a:ext cx="1081200" cy="380700"/>
          </a:xfrm>
          <a:prstGeom prst="leftArrow">
            <a:avLst>
              <a:gd fmla="val 50000" name="adj1"/>
              <a:gd fmla="val 71387" name="adj2"/>
            </a:avLst>
          </a:prstGeom>
          <a:solidFill>
            <a:srgbClr val="E7E7E7"/>
          </a:solidFill>
          <a:ln cap="flat" cmpd="sng" w="12700">
            <a:solidFill>
              <a:srgbClr val="BFBFBF"/>
            </a:solidFill>
            <a:prstDash val="solid"/>
            <a:miter lim="800000"/>
            <a:headEnd len="sm" w="sm" type="none"/>
            <a:tailEnd len="sm" w="sm" type="none"/>
          </a:ln>
        </p:spPr>
        <p:txBody>
          <a:bodyPr anchorCtr="0" anchor="ctr" bIns="45700" lIns="91425" spcFirstLastPara="1" rIns="91425" wrap="square" tIns="45700">
            <a:normAutofit fontScale="40000" lnSpcReduction="20000"/>
          </a:bodyPr>
          <a:lstStyle/>
          <a:p>
            <a:pPr indent="0" lvl="0" marL="0" rtl="0" algn="l">
              <a:lnSpc>
                <a:spcPct val="90000"/>
              </a:lnSpc>
              <a:spcBef>
                <a:spcPts val="0"/>
              </a:spcBef>
              <a:spcAft>
                <a:spcPts val="1200"/>
              </a:spcAft>
              <a:buClr>
                <a:srgbClr val="09294E"/>
              </a:buClr>
              <a:buSzPct val="38095"/>
              <a:buNone/>
            </a:pPr>
            <a:r>
              <a:rPr lang="en-ZA"/>
              <a:t>Previous slide</a:t>
            </a:r>
            <a:endParaRPr/>
          </a:p>
        </p:txBody>
      </p:sp>
      <p:sp>
        <p:nvSpPr>
          <p:cNvPr id="2097" name="Google Shape;2097;p108">
            <a:hlinkClick action="ppaction://hlinksldjump" r:id="rId3"/>
          </p:cNvPr>
          <p:cNvSpPr/>
          <p:nvPr/>
        </p:nvSpPr>
        <p:spPr>
          <a:xfrm>
            <a:off x="685799" y="4621355"/>
            <a:ext cx="852600" cy="1986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graphicFrame>
        <p:nvGraphicFramePr>
          <p:cNvPr id="2098" name="Google Shape;2098;p108"/>
          <p:cNvGraphicFramePr/>
          <p:nvPr/>
        </p:nvGraphicFramePr>
        <p:xfrm>
          <a:off x="304799" y="881743"/>
          <a:ext cx="3000000" cy="3000000"/>
        </p:xfrm>
        <a:graphic>
          <a:graphicData uri="http://schemas.openxmlformats.org/drawingml/2006/table">
            <a:tbl>
              <a:tblPr bandRow="1" firstRow="1">
                <a:noFill/>
                <a:tableStyleId>{05563C9E-14C8-4585-B115-649891960A9E}</a:tableStyleId>
              </a:tblPr>
              <a:tblGrid>
                <a:gridCol w="1376525"/>
                <a:gridCol w="7261725"/>
              </a:tblGrid>
              <a:tr h="253675">
                <a:tc>
                  <a:txBody>
                    <a:bodyPr/>
                    <a:lstStyle/>
                    <a:p>
                      <a:pPr indent="0" lvl="0" marL="0" marR="0" rtl="0" algn="l">
                        <a:spcBef>
                          <a:spcPts val="0"/>
                        </a:spcBef>
                        <a:spcAft>
                          <a:spcPts val="0"/>
                        </a:spcAft>
                        <a:buNone/>
                      </a:pPr>
                      <a:r>
                        <a:rPr lang="en-ZA" sz="1100">
                          <a:latin typeface="Open Sans"/>
                          <a:ea typeface="Open Sans"/>
                          <a:cs typeface="Open Sans"/>
                          <a:sym typeface="Open Sans"/>
                        </a:rPr>
                        <a:t>Consideration</a:t>
                      </a:r>
                      <a:endParaRPr sz="1100">
                        <a:latin typeface="Open Sans"/>
                        <a:ea typeface="Open Sans"/>
                        <a:cs typeface="Open Sans"/>
                        <a:sym typeface="Open Sans"/>
                      </a:endParaRPr>
                    </a:p>
                  </a:txBody>
                  <a:tcPr marT="34300" marB="34300" marR="91450" marL="91450"/>
                </a:tc>
                <a:tc>
                  <a:txBody>
                    <a:bodyPr/>
                    <a:lstStyle/>
                    <a:p>
                      <a:pPr indent="0" lvl="0" marL="0" marR="0" rtl="0" algn="l">
                        <a:spcBef>
                          <a:spcPts val="0"/>
                        </a:spcBef>
                        <a:spcAft>
                          <a:spcPts val="0"/>
                        </a:spcAft>
                        <a:buNone/>
                      </a:pPr>
                      <a:r>
                        <a:rPr lang="en-ZA" sz="1100">
                          <a:latin typeface="Open Sans"/>
                          <a:ea typeface="Open Sans"/>
                          <a:cs typeface="Open Sans"/>
                          <a:sym typeface="Open Sans"/>
                        </a:rPr>
                        <a:t>Information</a:t>
                      </a:r>
                      <a:endParaRPr sz="1100">
                        <a:latin typeface="Open Sans"/>
                        <a:ea typeface="Open Sans"/>
                        <a:cs typeface="Open Sans"/>
                        <a:sym typeface="Open Sans"/>
                      </a:endParaRPr>
                    </a:p>
                  </a:txBody>
                  <a:tcPr marT="34300" marB="34300" marR="91450" marL="91450"/>
                </a:tc>
              </a:tr>
              <a:tr h="641775">
                <a:tc>
                  <a:txBody>
                    <a:bodyPr/>
                    <a:lstStyle/>
                    <a:p>
                      <a:pPr indent="0" lvl="0" marL="0" marR="0" rtl="0" algn="l">
                        <a:spcBef>
                          <a:spcPts val="0"/>
                        </a:spcBef>
                        <a:spcAft>
                          <a:spcPts val="0"/>
                        </a:spcAft>
                        <a:buNone/>
                      </a:pPr>
                      <a:r>
                        <a:rPr b="1" lang="en-ZA" sz="900">
                          <a:solidFill>
                            <a:schemeClr val="dk2"/>
                          </a:solidFill>
                          <a:latin typeface="Open Sans"/>
                          <a:ea typeface="Open Sans"/>
                          <a:cs typeface="Open Sans"/>
                          <a:sym typeface="Open Sans"/>
                        </a:rPr>
                        <a:t>Institutional barriers</a:t>
                      </a:r>
                      <a:endParaRPr sz="1100">
                        <a:solidFill>
                          <a:schemeClr val="dk2"/>
                        </a:solidFill>
                        <a:latin typeface="Open Sans"/>
                        <a:ea typeface="Open Sans"/>
                        <a:cs typeface="Open Sans"/>
                        <a:sym typeface="Open Sans"/>
                      </a:endParaRPr>
                    </a:p>
                  </a:txBody>
                  <a:tcPr marT="34300" marB="34300" marR="91450" marL="91450">
                    <a:solidFill>
                      <a:schemeClr val="accent4"/>
                    </a:solidFill>
                  </a:tcPr>
                </a:tc>
                <a:tc>
                  <a:txBody>
                    <a:bodyPr/>
                    <a:lstStyle/>
                    <a:p>
                      <a:pPr indent="-127000" lvl="0" marL="127000" marR="0" rtl="0" algn="l">
                        <a:spcBef>
                          <a:spcPts val="0"/>
                        </a:spcBef>
                        <a:spcAft>
                          <a:spcPts val="0"/>
                        </a:spcAft>
                        <a:buClr>
                          <a:schemeClr val="dk2"/>
                        </a:buClr>
                        <a:buSzPts val="800"/>
                        <a:buFont typeface="Open Sans"/>
                        <a:buChar char="•"/>
                      </a:pPr>
                      <a:r>
                        <a:rPr lang="en-ZA" sz="800">
                          <a:solidFill>
                            <a:schemeClr val="dk2"/>
                          </a:solidFill>
                          <a:latin typeface="Open Sans"/>
                          <a:ea typeface="Open Sans"/>
                          <a:cs typeface="Open Sans"/>
                          <a:sym typeface="Open Sans"/>
                        </a:rPr>
                        <a:t>Conflicting goals between different ministries and other government agencies could result in overlapping regulation and ambiguous roles and responsibilities for stakeholders involved</a:t>
                      </a:r>
                      <a:endParaRPr sz="1100">
                        <a:solidFill>
                          <a:schemeClr val="dk2"/>
                        </a:solidFill>
                        <a:latin typeface="Open Sans"/>
                        <a:ea typeface="Open Sans"/>
                        <a:cs typeface="Open Sans"/>
                        <a:sym typeface="Open Sans"/>
                      </a:endParaRPr>
                    </a:p>
                    <a:p>
                      <a:pPr indent="-127000" lvl="0" marL="127000" marR="0" rtl="0" algn="l">
                        <a:spcBef>
                          <a:spcPts val="0"/>
                        </a:spcBef>
                        <a:spcAft>
                          <a:spcPts val="0"/>
                        </a:spcAft>
                        <a:buClr>
                          <a:schemeClr val="dk2"/>
                        </a:buClr>
                        <a:buSzPts val="800"/>
                        <a:buFont typeface="Open Sans"/>
                        <a:buChar char="•"/>
                      </a:pPr>
                      <a:r>
                        <a:rPr lang="en-ZA" sz="800">
                          <a:solidFill>
                            <a:schemeClr val="dk2"/>
                          </a:solidFill>
                          <a:latin typeface="Open Sans"/>
                          <a:ea typeface="Open Sans"/>
                          <a:cs typeface="Open Sans"/>
                          <a:sym typeface="Open Sans"/>
                        </a:rPr>
                        <a:t>Institutional barriers relating to discrimination often include racism, gender bias, age discrimination, and favouritism that are not based on actual performance of individual workers. Stakeholders, therefore, may not have equal access to opportunities. Safeguards to prevent discrimination need to be built into the policy.</a:t>
                      </a:r>
                      <a:endParaRPr sz="1100">
                        <a:solidFill>
                          <a:schemeClr val="dk2"/>
                        </a:solidFill>
                        <a:latin typeface="Open Sans"/>
                        <a:ea typeface="Open Sans"/>
                        <a:cs typeface="Open Sans"/>
                        <a:sym typeface="Open Sans"/>
                      </a:endParaRPr>
                    </a:p>
                  </a:txBody>
                  <a:tcPr marT="34300" marB="34300" marR="91450" marL="91450">
                    <a:solidFill>
                      <a:schemeClr val="accent4"/>
                    </a:solidFill>
                  </a:tcPr>
                </a:tc>
              </a:tr>
              <a:tr h="357875">
                <a:tc>
                  <a:txBody>
                    <a:bodyPr/>
                    <a:lstStyle/>
                    <a:p>
                      <a:pPr indent="0" lvl="0" marL="0" marR="0" rtl="0" algn="l">
                        <a:spcBef>
                          <a:spcPts val="0"/>
                        </a:spcBef>
                        <a:spcAft>
                          <a:spcPts val="0"/>
                        </a:spcAft>
                        <a:buNone/>
                      </a:pPr>
                      <a:r>
                        <a:rPr b="1" lang="en-ZA" sz="900">
                          <a:solidFill>
                            <a:schemeClr val="dk2"/>
                          </a:solidFill>
                          <a:latin typeface="Open Sans"/>
                          <a:ea typeface="Open Sans"/>
                          <a:cs typeface="Open Sans"/>
                          <a:sym typeface="Open Sans"/>
                        </a:rPr>
                        <a:t>Cultural barriers</a:t>
                      </a:r>
                      <a:endParaRPr sz="1100">
                        <a:solidFill>
                          <a:schemeClr val="dk2"/>
                        </a:solidFill>
                        <a:latin typeface="Open Sans"/>
                        <a:ea typeface="Open Sans"/>
                        <a:cs typeface="Open Sans"/>
                        <a:sym typeface="Open Sans"/>
                      </a:endParaRPr>
                    </a:p>
                  </a:txBody>
                  <a:tcPr marT="34300" marB="34300" marR="91450" marL="91450">
                    <a:solidFill>
                      <a:schemeClr val="lt1"/>
                    </a:solidFill>
                  </a:tcPr>
                </a:tc>
                <a:tc>
                  <a:txBody>
                    <a:bodyPr/>
                    <a:lstStyle/>
                    <a:p>
                      <a:pPr indent="-139700" lvl="0" marL="139700" marR="0" rtl="0" algn="l">
                        <a:spcBef>
                          <a:spcPts val="0"/>
                        </a:spcBef>
                        <a:spcAft>
                          <a:spcPts val="0"/>
                        </a:spcAft>
                        <a:buClr>
                          <a:schemeClr val="dk2"/>
                        </a:buClr>
                        <a:buSzPts val="800"/>
                        <a:buFont typeface="Open Sans"/>
                        <a:buChar char="•"/>
                      </a:pPr>
                      <a:r>
                        <a:rPr i="0" lang="en-ZA" sz="800" u="none" strike="noStrike">
                          <a:solidFill>
                            <a:schemeClr val="dk2"/>
                          </a:solidFill>
                          <a:latin typeface="Open Sans"/>
                          <a:ea typeface="Open Sans"/>
                          <a:cs typeface="Open Sans"/>
                          <a:sym typeface="Open Sans"/>
                        </a:rPr>
                        <a:t>The use of language and terminology that is not widely understood by the target stakeholders could be a crucial cultural barrier as it could result in communications problems causing misunderstandings, mistrust and non-participation/compliance among the local population. </a:t>
                      </a:r>
                      <a:endParaRPr sz="1100">
                        <a:solidFill>
                          <a:schemeClr val="dk2"/>
                        </a:solidFill>
                        <a:latin typeface="Open Sans"/>
                        <a:ea typeface="Open Sans"/>
                        <a:cs typeface="Open Sans"/>
                        <a:sym typeface="Open Sans"/>
                      </a:endParaRPr>
                    </a:p>
                    <a:p>
                      <a:pPr indent="-139700" lvl="0" marL="139700" marR="0" rtl="0" algn="l">
                        <a:spcBef>
                          <a:spcPts val="0"/>
                        </a:spcBef>
                        <a:spcAft>
                          <a:spcPts val="0"/>
                        </a:spcAft>
                        <a:buClr>
                          <a:schemeClr val="dk2"/>
                        </a:buClr>
                        <a:buSzPts val="800"/>
                        <a:buFont typeface="Open Sans"/>
                        <a:buChar char="•"/>
                      </a:pPr>
                      <a:r>
                        <a:rPr i="0" lang="en-ZA" sz="800" u="none" strike="noStrike">
                          <a:solidFill>
                            <a:schemeClr val="dk2"/>
                          </a:solidFill>
                          <a:latin typeface="Open Sans"/>
                          <a:ea typeface="Open Sans"/>
                          <a:cs typeface="Open Sans"/>
                          <a:sym typeface="Open Sans"/>
                        </a:rPr>
                        <a:t>Successful implementation of mitigation policies may require consideration of gender or social class sensitivities to reduce resistance of local communities to the proposed intervention. There may also be generational differences in work ethics and work approaches that have the potential to result in conflicts between older and younger workers. If the policy is sensitive to such factors they may not present a barrier to implementation. </a:t>
                      </a:r>
                      <a:endParaRPr sz="1100">
                        <a:solidFill>
                          <a:schemeClr val="dk2"/>
                        </a:solidFill>
                        <a:latin typeface="Open Sans"/>
                        <a:ea typeface="Open Sans"/>
                        <a:cs typeface="Open Sans"/>
                        <a:sym typeface="Open Sans"/>
                      </a:endParaRPr>
                    </a:p>
                    <a:p>
                      <a:pPr indent="-139700" lvl="0" marL="139700" marR="0" rtl="0" algn="l">
                        <a:spcBef>
                          <a:spcPts val="0"/>
                        </a:spcBef>
                        <a:spcAft>
                          <a:spcPts val="0"/>
                        </a:spcAft>
                        <a:buClr>
                          <a:schemeClr val="dk2"/>
                        </a:buClr>
                        <a:buSzPts val="800"/>
                        <a:buFont typeface="Open Sans"/>
                        <a:buChar char="•"/>
                      </a:pPr>
                      <a:r>
                        <a:rPr i="0" lang="en-ZA" sz="800" u="none" strike="noStrike">
                          <a:solidFill>
                            <a:schemeClr val="dk2"/>
                          </a:solidFill>
                          <a:latin typeface="Open Sans"/>
                          <a:ea typeface="Open Sans"/>
                          <a:cs typeface="Open Sans"/>
                          <a:sym typeface="Open Sans"/>
                        </a:rPr>
                        <a:t>In some countries, gender considerations can have a very important effect on the success or failure of implementation of the policy. </a:t>
                      </a:r>
                      <a:endParaRPr sz="1100">
                        <a:solidFill>
                          <a:schemeClr val="dk2"/>
                        </a:solidFill>
                        <a:latin typeface="Open Sans"/>
                        <a:ea typeface="Open Sans"/>
                        <a:cs typeface="Open Sans"/>
                        <a:sym typeface="Open Sans"/>
                      </a:endParaRPr>
                    </a:p>
                    <a:p>
                      <a:pPr indent="-139700" lvl="0" marL="139700" marR="0" rtl="0" algn="l">
                        <a:spcBef>
                          <a:spcPts val="0"/>
                        </a:spcBef>
                        <a:spcAft>
                          <a:spcPts val="0"/>
                        </a:spcAft>
                        <a:buClr>
                          <a:schemeClr val="dk2"/>
                        </a:buClr>
                        <a:buSzPts val="800"/>
                        <a:buFont typeface="Open Sans"/>
                        <a:buChar char="•"/>
                      </a:pPr>
                      <a:r>
                        <a:rPr i="0" lang="en-ZA" sz="800" u="none" strike="noStrike">
                          <a:solidFill>
                            <a:schemeClr val="dk2"/>
                          </a:solidFill>
                          <a:latin typeface="Open Sans"/>
                          <a:ea typeface="Open Sans"/>
                          <a:cs typeface="Open Sans"/>
                          <a:sym typeface="Open Sans"/>
                        </a:rPr>
                        <a:t>It is important to consider who makes decisions about land use actions, and who has access to information and money. For a policy to be implemented effectively, the person who is responsible for managing land will also need to have the ability to access information and financing to implement management changes. </a:t>
                      </a:r>
                      <a:endParaRPr sz="1100">
                        <a:solidFill>
                          <a:schemeClr val="dk2"/>
                        </a:solidFill>
                        <a:latin typeface="Open Sans"/>
                        <a:ea typeface="Open Sans"/>
                        <a:cs typeface="Open Sans"/>
                        <a:sym typeface="Open Sans"/>
                      </a:endParaRPr>
                    </a:p>
                    <a:p>
                      <a:pPr indent="-139700" lvl="0" marL="139700" marR="0" rtl="0" algn="l">
                        <a:spcBef>
                          <a:spcPts val="0"/>
                        </a:spcBef>
                        <a:spcAft>
                          <a:spcPts val="0"/>
                        </a:spcAft>
                        <a:buClr>
                          <a:schemeClr val="dk2"/>
                        </a:buClr>
                        <a:buSzPts val="800"/>
                        <a:buFont typeface="Open Sans"/>
                        <a:buChar char="•"/>
                      </a:pPr>
                      <a:r>
                        <a:rPr i="0" lang="en-ZA" sz="800" u="none" strike="noStrike">
                          <a:solidFill>
                            <a:schemeClr val="dk2"/>
                          </a:solidFill>
                          <a:latin typeface="Open Sans"/>
                          <a:ea typeface="Open Sans"/>
                          <a:cs typeface="Open Sans"/>
                          <a:sym typeface="Open Sans"/>
                        </a:rPr>
                        <a:t>Certain land areas or landmarks have important religious significance for local communities. Policies that may affect ancestral homes or sacred grounds would be more likely to face resistance from indigenous peoples and local communities. </a:t>
                      </a:r>
                      <a:endParaRPr sz="1100">
                        <a:solidFill>
                          <a:schemeClr val="dk2"/>
                        </a:solidFill>
                        <a:latin typeface="Open Sans"/>
                        <a:ea typeface="Open Sans"/>
                        <a:cs typeface="Open Sans"/>
                        <a:sym typeface="Open Sans"/>
                      </a:endParaRPr>
                    </a:p>
                    <a:p>
                      <a:pPr indent="-139700" lvl="0" marL="139700" marR="0" rtl="0" algn="l">
                        <a:spcBef>
                          <a:spcPts val="0"/>
                        </a:spcBef>
                        <a:spcAft>
                          <a:spcPts val="0"/>
                        </a:spcAft>
                        <a:buClr>
                          <a:schemeClr val="dk2"/>
                        </a:buClr>
                        <a:buSzPts val="800"/>
                        <a:buFont typeface="Open Sans"/>
                        <a:buChar char="•"/>
                      </a:pPr>
                      <a:r>
                        <a:rPr i="0" lang="en-ZA" sz="800" u="none" strike="noStrike">
                          <a:solidFill>
                            <a:schemeClr val="dk2"/>
                          </a:solidFill>
                          <a:latin typeface="Open Sans"/>
                          <a:ea typeface="Open Sans"/>
                          <a:cs typeface="Open Sans"/>
                          <a:sym typeface="Open Sans"/>
                        </a:rPr>
                        <a:t>Failure to identify and address cultural barriers will more than likely have detrimental impacts on the policy implementation. Effective stakeholder participation from early in policy design is important to identify and address cultural barriers. </a:t>
                      </a:r>
                      <a:endParaRPr sz="800">
                        <a:solidFill>
                          <a:schemeClr val="dk2"/>
                        </a:solidFill>
                        <a:latin typeface="Open Sans"/>
                        <a:ea typeface="Open Sans"/>
                        <a:cs typeface="Open Sans"/>
                        <a:sym typeface="Open Sans"/>
                      </a:endParaRPr>
                    </a:p>
                  </a:txBody>
                  <a:tcPr marT="34300" marB="34300" marR="91450" marL="91450">
                    <a:solidFill>
                      <a:schemeClr val="lt1"/>
                    </a:solidFill>
                  </a:tcPr>
                </a:tc>
              </a:tr>
              <a:tr h="566025">
                <a:tc>
                  <a:txBody>
                    <a:bodyPr/>
                    <a:lstStyle/>
                    <a:p>
                      <a:pPr indent="0" lvl="0" marL="0" marR="0" rtl="0" algn="l">
                        <a:spcBef>
                          <a:spcPts val="0"/>
                        </a:spcBef>
                        <a:spcAft>
                          <a:spcPts val="0"/>
                        </a:spcAft>
                        <a:buNone/>
                      </a:pPr>
                      <a:r>
                        <a:rPr b="1" lang="en-ZA" sz="900">
                          <a:solidFill>
                            <a:schemeClr val="dk2"/>
                          </a:solidFill>
                          <a:latin typeface="Open Sans"/>
                          <a:ea typeface="Open Sans"/>
                          <a:cs typeface="Open Sans"/>
                          <a:sym typeface="Open Sans"/>
                        </a:rPr>
                        <a:t>Physical barriers</a:t>
                      </a:r>
                      <a:endParaRPr sz="1100">
                        <a:solidFill>
                          <a:schemeClr val="dk2"/>
                        </a:solidFill>
                        <a:latin typeface="Open Sans"/>
                        <a:ea typeface="Open Sans"/>
                        <a:cs typeface="Open Sans"/>
                        <a:sym typeface="Open Sans"/>
                      </a:endParaRPr>
                    </a:p>
                  </a:txBody>
                  <a:tcPr marT="34300" marB="34300" marR="91450" marL="91450">
                    <a:solidFill>
                      <a:schemeClr val="accent4"/>
                    </a:solidFill>
                  </a:tcPr>
                </a:tc>
                <a:tc>
                  <a:txBody>
                    <a:bodyPr/>
                    <a:lstStyle/>
                    <a:p>
                      <a:pPr indent="-127000" lvl="0" marL="127000" marR="0" rtl="0" algn="l">
                        <a:spcBef>
                          <a:spcPts val="0"/>
                        </a:spcBef>
                        <a:spcAft>
                          <a:spcPts val="0"/>
                        </a:spcAft>
                        <a:buClr>
                          <a:schemeClr val="dk2"/>
                        </a:buClr>
                        <a:buSzPts val="800"/>
                        <a:buFont typeface="Open Sans"/>
                        <a:buChar char="•"/>
                      </a:pPr>
                      <a:r>
                        <a:rPr i="0" lang="en-ZA" sz="800" u="none" strike="noStrike">
                          <a:solidFill>
                            <a:schemeClr val="dk2"/>
                          </a:solidFill>
                          <a:latin typeface="Open Sans"/>
                          <a:ea typeface="Open Sans"/>
                          <a:cs typeface="Open Sans"/>
                          <a:sym typeface="Open Sans"/>
                        </a:rPr>
                        <a:t>In mountainous countries or countries with inaccessible regions, policies relating to agriculture and forests should take into account whether certain land areas are remote or are difficult to access. Minimal existing road networks or insufficient transportation infrastructure would be expected to limit the implementation potential. </a:t>
                      </a:r>
                      <a:endParaRPr sz="1100">
                        <a:solidFill>
                          <a:schemeClr val="dk2"/>
                        </a:solidFill>
                        <a:latin typeface="Open Sans"/>
                        <a:ea typeface="Open Sans"/>
                        <a:cs typeface="Open Sans"/>
                        <a:sym typeface="Open Sans"/>
                      </a:endParaRPr>
                    </a:p>
                    <a:p>
                      <a:pPr indent="-127000" lvl="0" marL="127000" marR="0" rtl="0" algn="l">
                        <a:spcBef>
                          <a:spcPts val="0"/>
                        </a:spcBef>
                        <a:spcAft>
                          <a:spcPts val="0"/>
                        </a:spcAft>
                        <a:buClr>
                          <a:schemeClr val="dk2"/>
                        </a:buClr>
                        <a:buSzPts val="800"/>
                        <a:buFont typeface="Open Sans"/>
                        <a:buChar char="•"/>
                      </a:pPr>
                      <a:r>
                        <a:rPr i="0" lang="en-ZA" sz="800" u="none" strike="noStrike">
                          <a:solidFill>
                            <a:schemeClr val="dk2"/>
                          </a:solidFill>
                          <a:latin typeface="Open Sans"/>
                          <a:ea typeface="Open Sans"/>
                          <a:cs typeface="Open Sans"/>
                          <a:sym typeface="Open Sans"/>
                        </a:rPr>
                        <a:t>Conflicts in a country could limit access to areas that could be considered for policy intervention. Depending on the severity of the conflict, and to safeguard the welfare of the people involved, certain parts of the country may be excluded until the conflict is resolved. </a:t>
                      </a:r>
                      <a:endParaRPr sz="800">
                        <a:solidFill>
                          <a:schemeClr val="dk2"/>
                        </a:solidFill>
                        <a:latin typeface="Open Sans"/>
                        <a:ea typeface="Open Sans"/>
                        <a:cs typeface="Open Sans"/>
                        <a:sym typeface="Open Sans"/>
                      </a:endParaRPr>
                    </a:p>
                  </a:txBody>
                  <a:tcPr marT="34300" marB="34300" marR="91450" marL="91450">
                    <a:solidFill>
                      <a:schemeClr val="accent4"/>
                    </a:solidFill>
                  </a:tcPr>
                </a:tc>
              </a:tr>
            </a:tbl>
          </a:graphicData>
        </a:graphic>
      </p:graphicFrame>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4" name="Shape 384"/>
        <p:cNvGrpSpPr/>
        <p:nvPr/>
      </p:nvGrpSpPr>
      <p:grpSpPr>
        <a:xfrm>
          <a:off x="0" y="0"/>
          <a:ext cx="0" cy="0"/>
          <a:chOff x="0" y="0"/>
          <a:chExt cx="0" cy="0"/>
        </a:xfrm>
      </p:grpSpPr>
      <p:sp>
        <p:nvSpPr>
          <p:cNvPr id="385" name="Google Shape;385;p37"/>
          <p:cNvSpPr txBox="1"/>
          <p:nvPr>
            <p:ph type="title"/>
          </p:nvPr>
        </p:nvSpPr>
        <p:spPr>
          <a:xfrm>
            <a:off x="311700" y="216425"/>
            <a:ext cx="8520600" cy="5727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625852"/>
              </a:buClr>
              <a:buSzPts val="3200"/>
              <a:buFont typeface="Arial"/>
              <a:buNone/>
            </a:pPr>
            <a:r>
              <a:rPr lang="en-ZA" sz="2200"/>
              <a:t> 7.1 Determine the baseline scenario</a:t>
            </a:r>
            <a:endParaRPr sz="2200"/>
          </a:p>
        </p:txBody>
      </p:sp>
      <p:pic>
        <p:nvPicPr>
          <p:cNvPr id="386" name="Google Shape;386;p37"/>
          <p:cNvPicPr preferRelativeResize="0"/>
          <p:nvPr/>
        </p:nvPicPr>
        <p:blipFill rotWithShape="1">
          <a:blip r:embed="rId3">
            <a:alphaModFix/>
          </a:blip>
          <a:srcRect b="0" l="3449" r="0" t="0"/>
          <a:stretch/>
        </p:blipFill>
        <p:spPr>
          <a:xfrm>
            <a:off x="500137" y="1833275"/>
            <a:ext cx="4561697" cy="1983791"/>
          </a:xfrm>
          <a:prstGeom prst="rect">
            <a:avLst/>
          </a:prstGeom>
          <a:noFill/>
          <a:ln>
            <a:noFill/>
          </a:ln>
        </p:spPr>
      </p:pic>
      <p:sp>
        <p:nvSpPr>
          <p:cNvPr id="387" name="Google Shape;387;p37"/>
          <p:cNvSpPr txBox="1"/>
          <p:nvPr/>
        </p:nvSpPr>
        <p:spPr>
          <a:xfrm rot="-5400000">
            <a:off x="-285168" y="2942165"/>
            <a:ext cx="1327800" cy="2769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ZA" sz="1200">
                <a:solidFill>
                  <a:schemeClr val="lt1"/>
                </a:solidFill>
                <a:highlight>
                  <a:schemeClr val="dk1"/>
                </a:highlight>
                <a:latin typeface="Open Sans"/>
                <a:ea typeface="Open Sans"/>
                <a:cs typeface="Open Sans"/>
                <a:sym typeface="Open Sans"/>
              </a:rPr>
              <a:t>Emissions</a:t>
            </a:r>
            <a:endParaRPr sz="1200">
              <a:solidFill>
                <a:schemeClr val="lt1"/>
              </a:solidFill>
              <a:highlight>
                <a:schemeClr val="dk1"/>
              </a:highlight>
              <a:latin typeface="Open Sans"/>
              <a:ea typeface="Open Sans"/>
              <a:cs typeface="Open Sans"/>
              <a:sym typeface="Open Sans"/>
            </a:endParaRPr>
          </a:p>
        </p:txBody>
      </p:sp>
      <p:pic>
        <p:nvPicPr>
          <p:cNvPr id="388" name="Google Shape;388;p37"/>
          <p:cNvPicPr preferRelativeResize="0"/>
          <p:nvPr/>
        </p:nvPicPr>
        <p:blipFill rotWithShape="1">
          <a:blip r:embed="rId4">
            <a:alphaModFix/>
          </a:blip>
          <a:srcRect b="0" l="0" r="0" t="0"/>
          <a:stretch/>
        </p:blipFill>
        <p:spPr>
          <a:xfrm>
            <a:off x="5188850" y="885811"/>
            <a:ext cx="3318250" cy="1607123"/>
          </a:xfrm>
          <a:prstGeom prst="rect">
            <a:avLst/>
          </a:prstGeom>
          <a:noFill/>
          <a:ln>
            <a:noFill/>
          </a:ln>
        </p:spPr>
      </p:pic>
      <p:sp>
        <p:nvSpPr>
          <p:cNvPr id="389" name="Google Shape;389;p37"/>
          <p:cNvSpPr txBox="1"/>
          <p:nvPr>
            <p:ph idx="4294967295" type="body"/>
          </p:nvPr>
        </p:nvSpPr>
        <p:spPr>
          <a:xfrm>
            <a:off x="4648346" y="4697034"/>
            <a:ext cx="681900" cy="153300"/>
          </a:xfrm>
          <a:prstGeom prst="rect">
            <a:avLst/>
          </a:prstGeom>
          <a:solidFill>
            <a:srgbClr val="E7E7E7"/>
          </a:solidFill>
          <a:ln cap="flat" cmpd="sng" w="12700">
            <a:solidFill>
              <a:srgbClr val="BFBFBF"/>
            </a:solidFill>
            <a:prstDash val="solid"/>
            <a:miter lim="800000"/>
            <a:headEnd len="sm" w="sm" type="none"/>
            <a:tailEnd len="sm" w="sm" type="none"/>
          </a:ln>
        </p:spPr>
        <p:txBody>
          <a:bodyPr anchorCtr="0" anchor="ctr" bIns="45700" lIns="91425" spcFirstLastPara="1" rIns="91425" wrap="square" tIns="45700">
            <a:noAutofit/>
          </a:bodyPr>
          <a:lstStyle/>
          <a:p>
            <a:pPr indent="0" lvl="0" marL="0" rtl="0" algn="ctr">
              <a:lnSpc>
                <a:spcPct val="90000"/>
              </a:lnSpc>
              <a:spcBef>
                <a:spcPts val="0"/>
              </a:spcBef>
              <a:spcAft>
                <a:spcPts val="1200"/>
              </a:spcAft>
              <a:buClr>
                <a:srgbClr val="09294E"/>
              </a:buClr>
              <a:buSzPts val="800"/>
              <a:buNone/>
            </a:pPr>
            <a:r>
              <a:rPr lang="en-ZA" sz="800"/>
              <a:t>Chapter 7</a:t>
            </a:r>
            <a:endParaRPr sz="800"/>
          </a:p>
        </p:txBody>
      </p:sp>
      <p:sp>
        <p:nvSpPr>
          <p:cNvPr id="390" name="Google Shape;390;p37"/>
          <p:cNvSpPr txBox="1"/>
          <p:nvPr>
            <p:ph idx="4294967295" type="body"/>
          </p:nvPr>
        </p:nvSpPr>
        <p:spPr>
          <a:xfrm>
            <a:off x="6194103" y="4697034"/>
            <a:ext cx="685800" cy="153300"/>
          </a:xfrm>
          <a:prstGeom prst="rect">
            <a:avLst/>
          </a:prstGeom>
          <a:solidFill>
            <a:srgbClr val="E7E7E7"/>
          </a:solidFill>
          <a:ln cap="flat" cmpd="sng" w="12700">
            <a:solidFill>
              <a:srgbClr val="BFBFBF"/>
            </a:solidFill>
            <a:prstDash val="solid"/>
            <a:miter lim="800000"/>
            <a:headEnd len="sm" w="sm" type="none"/>
            <a:tailEnd len="sm" w="sm" type="none"/>
          </a:ln>
        </p:spPr>
        <p:txBody>
          <a:bodyPr anchorCtr="0" anchor="ctr" bIns="45700" lIns="91425" spcFirstLastPara="1" rIns="91425" wrap="square" tIns="45700">
            <a:noAutofit/>
          </a:bodyPr>
          <a:lstStyle/>
          <a:p>
            <a:pPr indent="0" lvl="0" marL="0" rtl="0" algn="l">
              <a:lnSpc>
                <a:spcPct val="90000"/>
              </a:lnSpc>
              <a:spcBef>
                <a:spcPts val="0"/>
              </a:spcBef>
              <a:spcAft>
                <a:spcPts val="1200"/>
              </a:spcAft>
              <a:buClr>
                <a:srgbClr val="09294E"/>
              </a:buClr>
              <a:buSzPts val="800"/>
              <a:buNone/>
            </a:pPr>
            <a:r>
              <a:rPr lang="en-ZA" sz="800"/>
              <a:t>Chapter 9</a:t>
            </a:r>
            <a:endParaRPr sz="800"/>
          </a:p>
        </p:txBody>
      </p:sp>
      <p:sp>
        <p:nvSpPr>
          <p:cNvPr id="391" name="Google Shape;391;p37"/>
          <p:cNvSpPr txBox="1"/>
          <p:nvPr>
            <p:ph idx="4294967295" type="body"/>
          </p:nvPr>
        </p:nvSpPr>
        <p:spPr>
          <a:xfrm>
            <a:off x="5421224" y="4697034"/>
            <a:ext cx="681900" cy="153300"/>
          </a:xfrm>
          <a:prstGeom prst="rect">
            <a:avLst/>
          </a:prstGeom>
          <a:solidFill>
            <a:srgbClr val="E7E7E7"/>
          </a:solidFill>
          <a:ln cap="flat" cmpd="sng" w="12700">
            <a:solidFill>
              <a:srgbClr val="BFBFBF"/>
            </a:solidFill>
            <a:prstDash val="solid"/>
            <a:miter lim="800000"/>
            <a:headEnd len="sm" w="sm" type="none"/>
            <a:tailEnd len="sm" w="sm" type="none"/>
          </a:ln>
        </p:spPr>
        <p:txBody>
          <a:bodyPr anchorCtr="0" anchor="ctr" bIns="45700" lIns="91425" spcFirstLastPara="1" rIns="91425" wrap="square" tIns="45700">
            <a:noAutofit/>
          </a:bodyPr>
          <a:lstStyle/>
          <a:p>
            <a:pPr indent="0" lvl="0" marL="0" rtl="0" algn="ctr">
              <a:lnSpc>
                <a:spcPct val="90000"/>
              </a:lnSpc>
              <a:spcBef>
                <a:spcPts val="0"/>
              </a:spcBef>
              <a:spcAft>
                <a:spcPts val="1200"/>
              </a:spcAft>
              <a:buClr>
                <a:srgbClr val="09294E"/>
              </a:buClr>
              <a:buSzPts val="800"/>
              <a:buNone/>
            </a:pPr>
            <a:r>
              <a:rPr lang="en-ZA" sz="800"/>
              <a:t>Chapter 8</a:t>
            </a:r>
            <a:endParaRPr sz="800"/>
          </a:p>
        </p:txBody>
      </p:sp>
      <p:sp>
        <p:nvSpPr>
          <p:cNvPr id="392" name="Google Shape;392;p37">
            <a:hlinkClick action="ppaction://hlinksldjump" r:id="rId5"/>
          </p:cNvPr>
          <p:cNvSpPr/>
          <p:nvPr/>
        </p:nvSpPr>
        <p:spPr>
          <a:xfrm>
            <a:off x="4657825" y="4697034"/>
            <a:ext cx="672600" cy="1533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800">
              <a:solidFill>
                <a:schemeClr val="lt1"/>
              </a:solidFill>
              <a:latin typeface="Open Sans"/>
              <a:ea typeface="Open Sans"/>
              <a:cs typeface="Open Sans"/>
              <a:sym typeface="Open Sans"/>
            </a:endParaRPr>
          </a:p>
        </p:txBody>
      </p:sp>
      <p:sp>
        <p:nvSpPr>
          <p:cNvPr id="393" name="Google Shape;393;p37">
            <a:hlinkClick action="ppaction://hlinksldjump" r:id="rId6"/>
          </p:cNvPr>
          <p:cNvSpPr/>
          <p:nvPr/>
        </p:nvSpPr>
        <p:spPr>
          <a:xfrm>
            <a:off x="5417449" y="4697034"/>
            <a:ext cx="681900" cy="1533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sp>
        <p:nvSpPr>
          <p:cNvPr id="394" name="Google Shape;394;p37">
            <a:hlinkClick action="ppaction://hlinksldjump" r:id="rId7"/>
          </p:cNvPr>
          <p:cNvSpPr/>
          <p:nvPr/>
        </p:nvSpPr>
        <p:spPr>
          <a:xfrm>
            <a:off x="6186552" y="4697034"/>
            <a:ext cx="681900" cy="1533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pic>
        <p:nvPicPr>
          <p:cNvPr id="395" name="Google Shape;395;p37"/>
          <p:cNvPicPr preferRelativeResize="0"/>
          <p:nvPr/>
        </p:nvPicPr>
        <p:blipFill rotWithShape="1">
          <a:blip r:embed="rId8">
            <a:alphaModFix/>
          </a:blip>
          <a:srcRect b="0" l="0" r="0" t="0"/>
          <a:stretch/>
        </p:blipFill>
        <p:spPr>
          <a:xfrm>
            <a:off x="5192625" y="2781025"/>
            <a:ext cx="3482649" cy="1489825"/>
          </a:xfrm>
          <a:prstGeom prst="rect">
            <a:avLst/>
          </a:prstGeom>
          <a:noFill/>
          <a:ln>
            <a:noFill/>
          </a:ln>
        </p:spPr>
      </p:pic>
      <p:cxnSp>
        <p:nvCxnSpPr>
          <p:cNvPr id="396" name="Google Shape;396;p37"/>
          <p:cNvCxnSpPr/>
          <p:nvPr/>
        </p:nvCxnSpPr>
        <p:spPr>
          <a:xfrm>
            <a:off x="5451825" y="2606775"/>
            <a:ext cx="3307500" cy="0"/>
          </a:xfrm>
          <a:prstGeom prst="straightConnector1">
            <a:avLst/>
          </a:prstGeom>
          <a:noFill/>
          <a:ln cap="flat" cmpd="sng" w="19050">
            <a:solidFill>
              <a:schemeClr val="dk1"/>
            </a:solidFill>
            <a:prstDash val="solid"/>
            <a:round/>
            <a:headEnd len="med" w="med" type="none"/>
            <a:tailEnd len="med" w="med" type="none"/>
          </a:ln>
        </p:spPr>
      </p:cxnSp>
    </p:spTree>
  </p:cSld>
  <p:clrMapOvr>
    <a:masterClrMapping/>
  </p:clrMapOvr>
</p:sld>
</file>

<file path=ppt/slides/slide8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03" name="Shape 2103"/>
        <p:cNvGrpSpPr/>
        <p:nvPr/>
      </p:nvGrpSpPr>
      <p:grpSpPr>
        <a:xfrm>
          <a:off x="0" y="0"/>
          <a:ext cx="0" cy="0"/>
          <a:chOff x="0" y="0"/>
          <a:chExt cx="0" cy="0"/>
        </a:xfrm>
      </p:grpSpPr>
      <p:sp>
        <p:nvSpPr>
          <p:cNvPr id="2104" name="Google Shape;2104;p109"/>
          <p:cNvSpPr txBox="1"/>
          <p:nvPr>
            <p:ph type="title"/>
          </p:nvPr>
        </p:nvSpPr>
        <p:spPr>
          <a:xfrm>
            <a:off x="311700" y="216425"/>
            <a:ext cx="8520600" cy="5727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625852"/>
              </a:buClr>
              <a:buSzPts val="3200"/>
              <a:buFont typeface="Arial"/>
              <a:buNone/>
            </a:pPr>
            <a:r>
              <a:rPr lang="en-ZA"/>
              <a:t>Example of land areas time series</a:t>
            </a:r>
            <a:endParaRPr/>
          </a:p>
        </p:txBody>
      </p:sp>
      <p:sp>
        <p:nvSpPr>
          <p:cNvPr id="2105" name="Google Shape;2105;p109"/>
          <p:cNvSpPr/>
          <p:nvPr>
            <p:ph idx="4294967295" type="body"/>
          </p:nvPr>
        </p:nvSpPr>
        <p:spPr>
          <a:xfrm>
            <a:off x="457200" y="4500581"/>
            <a:ext cx="1081200" cy="408900"/>
          </a:xfrm>
          <a:prstGeom prst="leftArrow">
            <a:avLst>
              <a:gd fmla="val 50000" name="adj1"/>
              <a:gd fmla="val 71387" name="adj2"/>
            </a:avLst>
          </a:prstGeom>
          <a:solidFill>
            <a:srgbClr val="E7E7E7"/>
          </a:solidFill>
          <a:ln cap="flat" cmpd="sng" w="12700">
            <a:solidFill>
              <a:srgbClr val="BFBFBF"/>
            </a:solidFill>
            <a:prstDash val="solid"/>
            <a:miter lim="800000"/>
            <a:headEnd len="sm" w="sm" type="none"/>
            <a:tailEnd len="sm" w="sm" type="none"/>
          </a:ln>
        </p:spPr>
        <p:txBody>
          <a:bodyPr anchorCtr="0" anchor="ctr" bIns="45700" lIns="91425" spcFirstLastPara="1" rIns="91425" wrap="square" tIns="45700">
            <a:normAutofit fontScale="40000" lnSpcReduction="10000"/>
          </a:bodyPr>
          <a:lstStyle/>
          <a:p>
            <a:pPr indent="0" lvl="0" marL="0" rtl="0" algn="l">
              <a:lnSpc>
                <a:spcPct val="90000"/>
              </a:lnSpc>
              <a:spcBef>
                <a:spcPts val="0"/>
              </a:spcBef>
              <a:spcAft>
                <a:spcPts val="1200"/>
              </a:spcAft>
              <a:buClr>
                <a:srgbClr val="09294E"/>
              </a:buClr>
              <a:buSzPct val="38095"/>
              <a:buNone/>
            </a:pPr>
            <a:r>
              <a:rPr lang="en-ZA"/>
              <a:t>Previous slide</a:t>
            </a:r>
            <a:endParaRPr/>
          </a:p>
        </p:txBody>
      </p:sp>
      <p:sp>
        <p:nvSpPr>
          <p:cNvPr id="2106" name="Google Shape;2106;p109">
            <a:hlinkClick action="ppaction://hlinksldjump" r:id="rId3"/>
          </p:cNvPr>
          <p:cNvSpPr/>
          <p:nvPr/>
        </p:nvSpPr>
        <p:spPr>
          <a:xfrm>
            <a:off x="685799" y="4600157"/>
            <a:ext cx="852600" cy="2133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graphicFrame>
        <p:nvGraphicFramePr>
          <p:cNvPr id="2107" name="Google Shape;2107;p109"/>
          <p:cNvGraphicFramePr/>
          <p:nvPr/>
        </p:nvGraphicFramePr>
        <p:xfrm>
          <a:off x="422787" y="1523297"/>
          <a:ext cx="3000000" cy="3000000"/>
        </p:xfrm>
        <a:graphic>
          <a:graphicData uri="http://schemas.openxmlformats.org/drawingml/2006/table">
            <a:tbl>
              <a:tblPr bandRow="1" firstRow="1">
                <a:noFill/>
                <a:tableStyleId>{05563C9E-14C8-4585-B115-649891960A9E}</a:tableStyleId>
              </a:tblPr>
              <a:tblGrid>
                <a:gridCol w="609600"/>
                <a:gridCol w="599775"/>
                <a:gridCol w="678425"/>
                <a:gridCol w="678425"/>
                <a:gridCol w="876825"/>
                <a:gridCol w="672475"/>
                <a:gridCol w="672475"/>
                <a:gridCol w="672475"/>
                <a:gridCol w="672475"/>
                <a:gridCol w="672475"/>
                <a:gridCol w="672475"/>
                <a:gridCol w="672475"/>
              </a:tblGrid>
              <a:tr h="253675">
                <a:tc>
                  <a:txBody>
                    <a:bodyPr/>
                    <a:lstStyle/>
                    <a:p>
                      <a:pPr indent="0" lvl="0" marL="0" marR="0" rtl="0" algn="l">
                        <a:spcBef>
                          <a:spcPts val="0"/>
                        </a:spcBef>
                        <a:spcAft>
                          <a:spcPts val="0"/>
                        </a:spcAft>
                        <a:buNone/>
                      </a:pPr>
                      <a:r>
                        <a:rPr lang="en-ZA" sz="1100">
                          <a:latin typeface="Open Sans"/>
                          <a:ea typeface="Open Sans"/>
                          <a:cs typeface="Open Sans"/>
                          <a:sym typeface="Open Sans"/>
                        </a:rPr>
                        <a:t>Year</a:t>
                      </a:r>
                      <a:endParaRPr sz="1100">
                        <a:latin typeface="Open Sans"/>
                        <a:ea typeface="Open Sans"/>
                        <a:cs typeface="Open Sans"/>
                        <a:sym typeface="Open Sans"/>
                      </a:endParaRPr>
                    </a:p>
                  </a:txBody>
                  <a:tcPr marT="34300" marB="34300" marR="91450" marL="91450"/>
                </a:tc>
                <a:tc>
                  <a:txBody>
                    <a:bodyPr/>
                    <a:lstStyle/>
                    <a:p>
                      <a:pPr indent="0" lvl="0" marL="0" marR="0" rtl="0" algn="ctr">
                        <a:spcBef>
                          <a:spcPts val="0"/>
                        </a:spcBef>
                        <a:spcAft>
                          <a:spcPts val="0"/>
                        </a:spcAft>
                        <a:buNone/>
                      </a:pPr>
                      <a:r>
                        <a:rPr lang="en-ZA" sz="1100">
                          <a:latin typeface="Open Sans"/>
                          <a:ea typeface="Open Sans"/>
                          <a:cs typeface="Open Sans"/>
                          <a:sym typeface="Open Sans"/>
                        </a:rPr>
                        <a:t>1</a:t>
                      </a:r>
                      <a:endParaRPr sz="1100">
                        <a:latin typeface="Open Sans"/>
                        <a:ea typeface="Open Sans"/>
                        <a:cs typeface="Open Sans"/>
                        <a:sym typeface="Open Sans"/>
                      </a:endParaRPr>
                    </a:p>
                  </a:txBody>
                  <a:tcPr marT="34300" marB="34300" marR="91450" marL="91450"/>
                </a:tc>
                <a:tc>
                  <a:txBody>
                    <a:bodyPr/>
                    <a:lstStyle/>
                    <a:p>
                      <a:pPr indent="0" lvl="0" marL="0" marR="0" rtl="0" algn="ctr">
                        <a:spcBef>
                          <a:spcPts val="0"/>
                        </a:spcBef>
                        <a:spcAft>
                          <a:spcPts val="0"/>
                        </a:spcAft>
                        <a:buNone/>
                      </a:pPr>
                      <a:r>
                        <a:rPr lang="en-ZA" sz="1100">
                          <a:latin typeface="Open Sans"/>
                          <a:ea typeface="Open Sans"/>
                          <a:cs typeface="Open Sans"/>
                          <a:sym typeface="Open Sans"/>
                        </a:rPr>
                        <a:t>2</a:t>
                      </a:r>
                      <a:endParaRPr sz="1100">
                        <a:latin typeface="Open Sans"/>
                        <a:ea typeface="Open Sans"/>
                        <a:cs typeface="Open Sans"/>
                        <a:sym typeface="Open Sans"/>
                      </a:endParaRPr>
                    </a:p>
                  </a:txBody>
                  <a:tcPr marT="34300" marB="34300" marR="91450" marL="91450"/>
                </a:tc>
                <a:tc>
                  <a:txBody>
                    <a:bodyPr/>
                    <a:lstStyle/>
                    <a:p>
                      <a:pPr indent="0" lvl="0" marL="0" marR="0" rtl="0" algn="ctr">
                        <a:spcBef>
                          <a:spcPts val="0"/>
                        </a:spcBef>
                        <a:spcAft>
                          <a:spcPts val="0"/>
                        </a:spcAft>
                        <a:buNone/>
                      </a:pPr>
                      <a:r>
                        <a:rPr lang="en-ZA" sz="1100">
                          <a:latin typeface="Open Sans"/>
                          <a:ea typeface="Open Sans"/>
                          <a:cs typeface="Open Sans"/>
                          <a:sym typeface="Open Sans"/>
                        </a:rPr>
                        <a:t>3</a:t>
                      </a:r>
                      <a:endParaRPr sz="1100">
                        <a:latin typeface="Open Sans"/>
                        <a:ea typeface="Open Sans"/>
                        <a:cs typeface="Open Sans"/>
                        <a:sym typeface="Open Sans"/>
                      </a:endParaRPr>
                    </a:p>
                  </a:txBody>
                  <a:tcPr marT="34300" marB="34300" marR="91450" marL="91450"/>
                </a:tc>
                <a:tc>
                  <a:txBody>
                    <a:bodyPr/>
                    <a:lstStyle/>
                    <a:p>
                      <a:pPr indent="0" lvl="0" marL="0" marR="0" rtl="0" algn="ctr">
                        <a:spcBef>
                          <a:spcPts val="0"/>
                        </a:spcBef>
                        <a:spcAft>
                          <a:spcPts val="0"/>
                        </a:spcAft>
                        <a:buNone/>
                      </a:pPr>
                      <a:r>
                        <a:rPr lang="en-ZA" sz="1100">
                          <a:latin typeface="Open Sans"/>
                          <a:ea typeface="Open Sans"/>
                          <a:cs typeface="Open Sans"/>
                          <a:sym typeface="Open Sans"/>
                        </a:rPr>
                        <a:t>4-13</a:t>
                      </a:r>
                      <a:endParaRPr sz="1100">
                        <a:latin typeface="Open Sans"/>
                        <a:ea typeface="Open Sans"/>
                        <a:cs typeface="Open Sans"/>
                        <a:sym typeface="Open Sans"/>
                      </a:endParaRPr>
                    </a:p>
                  </a:txBody>
                  <a:tcPr marT="34300" marB="34300" marR="91450" marL="91450"/>
                </a:tc>
                <a:tc>
                  <a:txBody>
                    <a:bodyPr/>
                    <a:lstStyle/>
                    <a:p>
                      <a:pPr indent="0" lvl="0" marL="0" marR="0" rtl="0" algn="ctr">
                        <a:spcBef>
                          <a:spcPts val="0"/>
                        </a:spcBef>
                        <a:spcAft>
                          <a:spcPts val="0"/>
                        </a:spcAft>
                        <a:buNone/>
                      </a:pPr>
                      <a:r>
                        <a:rPr lang="en-ZA" sz="1100">
                          <a:latin typeface="Open Sans"/>
                          <a:ea typeface="Open Sans"/>
                          <a:cs typeface="Open Sans"/>
                          <a:sym typeface="Open Sans"/>
                        </a:rPr>
                        <a:t>14</a:t>
                      </a:r>
                      <a:endParaRPr sz="1100">
                        <a:latin typeface="Open Sans"/>
                        <a:ea typeface="Open Sans"/>
                        <a:cs typeface="Open Sans"/>
                        <a:sym typeface="Open Sans"/>
                      </a:endParaRPr>
                    </a:p>
                  </a:txBody>
                  <a:tcPr marT="34300" marB="34300" marR="91450" marL="91450"/>
                </a:tc>
                <a:tc>
                  <a:txBody>
                    <a:bodyPr/>
                    <a:lstStyle/>
                    <a:p>
                      <a:pPr indent="0" lvl="0" marL="0" marR="0" rtl="0" algn="ctr">
                        <a:spcBef>
                          <a:spcPts val="0"/>
                        </a:spcBef>
                        <a:spcAft>
                          <a:spcPts val="0"/>
                        </a:spcAft>
                        <a:buNone/>
                      </a:pPr>
                      <a:r>
                        <a:rPr lang="en-ZA" sz="1100">
                          <a:latin typeface="Open Sans"/>
                          <a:ea typeface="Open Sans"/>
                          <a:cs typeface="Open Sans"/>
                          <a:sym typeface="Open Sans"/>
                        </a:rPr>
                        <a:t>15</a:t>
                      </a:r>
                      <a:endParaRPr sz="1100">
                        <a:latin typeface="Open Sans"/>
                        <a:ea typeface="Open Sans"/>
                        <a:cs typeface="Open Sans"/>
                        <a:sym typeface="Open Sans"/>
                      </a:endParaRPr>
                    </a:p>
                  </a:txBody>
                  <a:tcPr marT="34300" marB="34300" marR="91450" marL="91450"/>
                </a:tc>
                <a:tc>
                  <a:txBody>
                    <a:bodyPr/>
                    <a:lstStyle/>
                    <a:p>
                      <a:pPr indent="0" lvl="0" marL="0" marR="0" rtl="0" algn="ctr">
                        <a:spcBef>
                          <a:spcPts val="0"/>
                        </a:spcBef>
                        <a:spcAft>
                          <a:spcPts val="0"/>
                        </a:spcAft>
                        <a:buNone/>
                      </a:pPr>
                      <a:r>
                        <a:rPr lang="en-ZA" sz="1100">
                          <a:latin typeface="Open Sans"/>
                          <a:ea typeface="Open Sans"/>
                          <a:cs typeface="Open Sans"/>
                          <a:sym typeface="Open Sans"/>
                        </a:rPr>
                        <a:t>16</a:t>
                      </a:r>
                      <a:endParaRPr sz="1100">
                        <a:latin typeface="Open Sans"/>
                        <a:ea typeface="Open Sans"/>
                        <a:cs typeface="Open Sans"/>
                        <a:sym typeface="Open Sans"/>
                      </a:endParaRPr>
                    </a:p>
                  </a:txBody>
                  <a:tcPr marT="34300" marB="34300" marR="91450" marL="91450"/>
                </a:tc>
                <a:tc>
                  <a:txBody>
                    <a:bodyPr/>
                    <a:lstStyle/>
                    <a:p>
                      <a:pPr indent="0" lvl="0" marL="0" marR="0" rtl="0" algn="ctr">
                        <a:spcBef>
                          <a:spcPts val="0"/>
                        </a:spcBef>
                        <a:spcAft>
                          <a:spcPts val="0"/>
                        </a:spcAft>
                        <a:buNone/>
                      </a:pPr>
                      <a:r>
                        <a:rPr lang="en-ZA" sz="1100">
                          <a:latin typeface="Open Sans"/>
                          <a:ea typeface="Open Sans"/>
                          <a:cs typeface="Open Sans"/>
                          <a:sym typeface="Open Sans"/>
                        </a:rPr>
                        <a:t>17</a:t>
                      </a:r>
                      <a:endParaRPr sz="1100">
                        <a:latin typeface="Open Sans"/>
                        <a:ea typeface="Open Sans"/>
                        <a:cs typeface="Open Sans"/>
                        <a:sym typeface="Open Sans"/>
                      </a:endParaRPr>
                    </a:p>
                  </a:txBody>
                  <a:tcPr marT="34300" marB="34300" marR="91450" marL="91450"/>
                </a:tc>
                <a:tc>
                  <a:txBody>
                    <a:bodyPr/>
                    <a:lstStyle/>
                    <a:p>
                      <a:pPr indent="0" lvl="0" marL="0" marR="0" rtl="0" algn="ctr">
                        <a:spcBef>
                          <a:spcPts val="0"/>
                        </a:spcBef>
                        <a:spcAft>
                          <a:spcPts val="0"/>
                        </a:spcAft>
                        <a:buNone/>
                      </a:pPr>
                      <a:r>
                        <a:rPr lang="en-ZA" sz="1100">
                          <a:latin typeface="Open Sans"/>
                          <a:ea typeface="Open Sans"/>
                          <a:cs typeface="Open Sans"/>
                          <a:sym typeface="Open Sans"/>
                        </a:rPr>
                        <a:t>18</a:t>
                      </a:r>
                      <a:endParaRPr sz="1100">
                        <a:latin typeface="Open Sans"/>
                        <a:ea typeface="Open Sans"/>
                        <a:cs typeface="Open Sans"/>
                        <a:sym typeface="Open Sans"/>
                      </a:endParaRPr>
                    </a:p>
                  </a:txBody>
                  <a:tcPr marT="34300" marB="34300" marR="91450" marL="91450"/>
                </a:tc>
                <a:tc>
                  <a:txBody>
                    <a:bodyPr/>
                    <a:lstStyle/>
                    <a:p>
                      <a:pPr indent="0" lvl="0" marL="0" marR="0" rtl="0" algn="ctr">
                        <a:spcBef>
                          <a:spcPts val="0"/>
                        </a:spcBef>
                        <a:spcAft>
                          <a:spcPts val="0"/>
                        </a:spcAft>
                        <a:buNone/>
                      </a:pPr>
                      <a:r>
                        <a:rPr lang="en-ZA" sz="1100">
                          <a:latin typeface="Open Sans"/>
                          <a:ea typeface="Open Sans"/>
                          <a:cs typeface="Open Sans"/>
                          <a:sym typeface="Open Sans"/>
                        </a:rPr>
                        <a:t>19</a:t>
                      </a:r>
                      <a:endParaRPr sz="1100">
                        <a:latin typeface="Open Sans"/>
                        <a:ea typeface="Open Sans"/>
                        <a:cs typeface="Open Sans"/>
                        <a:sym typeface="Open Sans"/>
                      </a:endParaRPr>
                    </a:p>
                  </a:txBody>
                  <a:tcPr marT="34300" marB="34300" marR="91450" marL="91450"/>
                </a:tc>
                <a:tc>
                  <a:txBody>
                    <a:bodyPr/>
                    <a:lstStyle/>
                    <a:p>
                      <a:pPr indent="0" lvl="0" marL="0" marR="0" rtl="0" algn="ctr">
                        <a:spcBef>
                          <a:spcPts val="0"/>
                        </a:spcBef>
                        <a:spcAft>
                          <a:spcPts val="0"/>
                        </a:spcAft>
                        <a:buNone/>
                      </a:pPr>
                      <a:r>
                        <a:rPr lang="en-ZA" sz="1100">
                          <a:latin typeface="Open Sans"/>
                          <a:ea typeface="Open Sans"/>
                          <a:cs typeface="Open Sans"/>
                          <a:sym typeface="Open Sans"/>
                        </a:rPr>
                        <a:t>20</a:t>
                      </a:r>
                      <a:endParaRPr sz="1100">
                        <a:latin typeface="Open Sans"/>
                        <a:ea typeface="Open Sans"/>
                        <a:cs typeface="Open Sans"/>
                        <a:sym typeface="Open Sans"/>
                      </a:endParaRPr>
                    </a:p>
                  </a:txBody>
                  <a:tcPr marT="34300" marB="34300" marR="91450" marL="91450"/>
                </a:tc>
              </a:tr>
              <a:tr h="641775">
                <a:tc>
                  <a:txBody>
                    <a:bodyPr/>
                    <a:lstStyle/>
                    <a:p>
                      <a:pPr indent="0" lvl="0" marL="0" marR="0" rtl="0" algn="l">
                        <a:spcBef>
                          <a:spcPts val="0"/>
                        </a:spcBef>
                        <a:spcAft>
                          <a:spcPts val="0"/>
                        </a:spcAft>
                        <a:buNone/>
                      </a:pPr>
                      <a:r>
                        <a:rPr b="1" lang="en-ZA" sz="900">
                          <a:solidFill>
                            <a:schemeClr val="dk2"/>
                          </a:solidFill>
                          <a:latin typeface="Open Sans"/>
                          <a:ea typeface="Open Sans"/>
                          <a:cs typeface="Open Sans"/>
                          <a:sym typeface="Open Sans"/>
                        </a:rPr>
                        <a:t>Area (ha)</a:t>
                      </a:r>
                      <a:endParaRPr sz="1100">
                        <a:solidFill>
                          <a:schemeClr val="dk2"/>
                        </a:solidFill>
                        <a:latin typeface="Open Sans"/>
                        <a:ea typeface="Open Sans"/>
                        <a:cs typeface="Open Sans"/>
                        <a:sym typeface="Open Sans"/>
                      </a:endParaRPr>
                    </a:p>
                  </a:txBody>
                  <a:tcPr marT="34300" marB="34300" marR="91450" marL="91450">
                    <a:solidFill>
                      <a:schemeClr val="accent4"/>
                    </a:solidFill>
                  </a:tcPr>
                </a:tc>
                <a:tc>
                  <a:txBody>
                    <a:bodyPr/>
                    <a:lstStyle/>
                    <a:p>
                      <a:pPr indent="0" lvl="0" marL="0" marR="0" rtl="0" algn="l">
                        <a:spcBef>
                          <a:spcPts val="0"/>
                        </a:spcBef>
                        <a:spcAft>
                          <a:spcPts val="0"/>
                        </a:spcAft>
                        <a:buClr>
                          <a:schemeClr val="dk1"/>
                        </a:buClr>
                        <a:buSzPts val="900"/>
                        <a:buFont typeface="Arial"/>
                        <a:buNone/>
                      </a:pPr>
                      <a:r>
                        <a:rPr lang="en-ZA" sz="900">
                          <a:solidFill>
                            <a:schemeClr val="dk2"/>
                          </a:solidFill>
                          <a:latin typeface="Open Sans"/>
                          <a:ea typeface="Open Sans"/>
                          <a:cs typeface="Open Sans"/>
                          <a:sym typeface="Open Sans"/>
                        </a:rPr>
                        <a:t>6,300</a:t>
                      </a:r>
                      <a:endParaRPr sz="1100">
                        <a:solidFill>
                          <a:schemeClr val="dk2"/>
                        </a:solidFill>
                        <a:latin typeface="Open Sans"/>
                        <a:ea typeface="Open Sans"/>
                        <a:cs typeface="Open Sans"/>
                        <a:sym typeface="Open Sans"/>
                      </a:endParaRPr>
                    </a:p>
                  </a:txBody>
                  <a:tcPr marT="34300" marB="34300" marR="91450" marL="91450">
                    <a:solidFill>
                      <a:schemeClr val="accent4"/>
                    </a:solidFill>
                  </a:tcPr>
                </a:tc>
                <a:tc>
                  <a:txBody>
                    <a:bodyPr/>
                    <a:lstStyle/>
                    <a:p>
                      <a:pPr indent="0" lvl="0" marL="0" marR="0" rtl="0" algn="l">
                        <a:spcBef>
                          <a:spcPts val="0"/>
                        </a:spcBef>
                        <a:spcAft>
                          <a:spcPts val="0"/>
                        </a:spcAft>
                        <a:buClr>
                          <a:schemeClr val="dk1"/>
                        </a:buClr>
                        <a:buSzPts val="900"/>
                        <a:buFont typeface="Arial"/>
                        <a:buNone/>
                      </a:pPr>
                      <a:r>
                        <a:rPr lang="en-ZA" sz="900">
                          <a:solidFill>
                            <a:schemeClr val="dk2"/>
                          </a:solidFill>
                          <a:latin typeface="Open Sans"/>
                          <a:ea typeface="Open Sans"/>
                          <a:cs typeface="Open Sans"/>
                          <a:sym typeface="Open Sans"/>
                        </a:rPr>
                        <a:t>12,600</a:t>
                      </a:r>
                      <a:endParaRPr sz="1100">
                        <a:solidFill>
                          <a:schemeClr val="dk2"/>
                        </a:solidFill>
                        <a:latin typeface="Open Sans"/>
                        <a:ea typeface="Open Sans"/>
                        <a:cs typeface="Open Sans"/>
                        <a:sym typeface="Open Sans"/>
                      </a:endParaRPr>
                    </a:p>
                  </a:txBody>
                  <a:tcPr marT="34300" marB="34300" marR="91450" marL="91450">
                    <a:solidFill>
                      <a:schemeClr val="accent4"/>
                    </a:solidFill>
                  </a:tcPr>
                </a:tc>
                <a:tc>
                  <a:txBody>
                    <a:bodyPr/>
                    <a:lstStyle/>
                    <a:p>
                      <a:pPr indent="0" lvl="0" marL="0" marR="0" rtl="0" algn="l">
                        <a:spcBef>
                          <a:spcPts val="0"/>
                        </a:spcBef>
                        <a:spcAft>
                          <a:spcPts val="0"/>
                        </a:spcAft>
                        <a:buClr>
                          <a:schemeClr val="dk1"/>
                        </a:buClr>
                        <a:buSzPts val="900"/>
                        <a:buFont typeface="Arial"/>
                        <a:buNone/>
                      </a:pPr>
                      <a:r>
                        <a:rPr lang="en-ZA" sz="900">
                          <a:solidFill>
                            <a:schemeClr val="dk2"/>
                          </a:solidFill>
                          <a:latin typeface="Open Sans"/>
                          <a:ea typeface="Open Sans"/>
                          <a:cs typeface="Open Sans"/>
                          <a:sym typeface="Open Sans"/>
                        </a:rPr>
                        <a:t>18,900</a:t>
                      </a:r>
                      <a:endParaRPr sz="1100">
                        <a:solidFill>
                          <a:schemeClr val="dk2"/>
                        </a:solidFill>
                        <a:latin typeface="Open Sans"/>
                        <a:ea typeface="Open Sans"/>
                        <a:cs typeface="Open Sans"/>
                        <a:sym typeface="Open Sans"/>
                      </a:endParaRPr>
                    </a:p>
                  </a:txBody>
                  <a:tcPr marT="34300" marB="34300" marR="91450" marL="91450">
                    <a:solidFill>
                      <a:schemeClr val="accent4"/>
                    </a:solidFill>
                  </a:tcPr>
                </a:tc>
                <a:tc>
                  <a:txBody>
                    <a:bodyPr/>
                    <a:lstStyle/>
                    <a:p>
                      <a:pPr indent="0" lvl="0" marL="0" marR="0" rtl="0" algn="l">
                        <a:spcBef>
                          <a:spcPts val="0"/>
                        </a:spcBef>
                        <a:spcAft>
                          <a:spcPts val="0"/>
                        </a:spcAft>
                        <a:buClr>
                          <a:schemeClr val="dk1"/>
                        </a:buClr>
                        <a:buSzPts val="900"/>
                        <a:buFont typeface="Arial"/>
                        <a:buNone/>
                      </a:pPr>
                      <a:r>
                        <a:rPr lang="en-ZA" sz="900">
                          <a:solidFill>
                            <a:schemeClr val="dk2"/>
                          </a:solidFill>
                          <a:latin typeface="Open Sans"/>
                          <a:ea typeface="Open Sans"/>
                          <a:cs typeface="Open Sans"/>
                          <a:sym typeface="Open Sans"/>
                        </a:rPr>
                        <a:t>[25,200 – 81,900]</a:t>
                      </a:r>
                      <a:endParaRPr sz="1100">
                        <a:solidFill>
                          <a:schemeClr val="dk2"/>
                        </a:solidFill>
                        <a:latin typeface="Open Sans"/>
                        <a:ea typeface="Open Sans"/>
                        <a:cs typeface="Open Sans"/>
                        <a:sym typeface="Open Sans"/>
                      </a:endParaRPr>
                    </a:p>
                  </a:txBody>
                  <a:tcPr marT="34300" marB="34300" marR="91450" marL="91450">
                    <a:solidFill>
                      <a:schemeClr val="accent4"/>
                    </a:solidFill>
                  </a:tcPr>
                </a:tc>
                <a:tc>
                  <a:txBody>
                    <a:bodyPr/>
                    <a:lstStyle/>
                    <a:p>
                      <a:pPr indent="0" lvl="0" marL="0" marR="0" rtl="0" algn="l">
                        <a:spcBef>
                          <a:spcPts val="0"/>
                        </a:spcBef>
                        <a:spcAft>
                          <a:spcPts val="0"/>
                        </a:spcAft>
                        <a:buClr>
                          <a:schemeClr val="dk1"/>
                        </a:buClr>
                        <a:buSzPts val="900"/>
                        <a:buFont typeface="Arial"/>
                        <a:buNone/>
                      </a:pPr>
                      <a:r>
                        <a:rPr lang="en-ZA" sz="900">
                          <a:solidFill>
                            <a:schemeClr val="dk2"/>
                          </a:solidFill>
                          <a:latin typeface="Open Sans"/>
                          <a:ea typeface="Open Sans"/>
                          <a:cs typeface="Open Sans"/>
                          <a:sym typeface="Open Sans"/>
                        </a:rPr>
                        <a:t>88,200</a:t>
                      </a:r>
                      <a:endParaRPr sz="1100">
                        <a:solidFill>
                          <a:schemeClr val="dk2"/>
                        </a:solidFill>
                        <a:latin typeface="Open Sans"/>
                        <a:ea typeface="Open Sans"/>
                        <a:cs typeface="Open Sans"/>
                        <a:sym typeface="Open Sans"/>
                      </a:endParaRPr>
                    </a:p>
                  </a:txBody>
                  <a:tcPr marT="34300" marB="34300" marR="91450" marL="91450">
                    <a:solidFill>
                      <a:schemeClr val="accent4"/>
                    </a:solidFill>
                  </a:tcPr>
                </a:tc>
                <a:tc>
                  <a:txBody>
                    <a:bodyPr/>
                    <a:lstStyle/>
                    <a:p>
                      <a:pPr indent="0" lvl="0" marL="0" marR="0" rtl="0" algn="l">
                        <a:spcBef>
                          <a:spcPts val="0"/>
                        </a:spcBef>
                        <a:spcAft>
                          <a:spcPts val="0"/>
                        </a:spcAft>
                        <a:buClr>
                          <a:schemeClr val="dk1"/>
                        </a:buClr>
                        <a:buSzPts val="900"/>
                        <a:buFont typeface="Arial"/>
                        <a:buNone/>
                      </a:pPr>
                      <a:r>
                        <a:rPr lang="en-ZA" sz="900">
                          <a:solidFill>
                            <a:schemeClr val="dk2"/>
                          </a:solidFill>
                          <a:latin typeface="Open Sans"/>
                          <a:ea typeface="Open Sans"/>
                          <a:cs typeface="Open Sans"/>
                          <a:sym typeface="Open Sans"/>
                        </a:rPr>
                        <a:t>94,500</a:t>
                      </a:r>
                      <a:endParaRPr sz="1100">
                        <a:solidFill>
                          <a:schemeClr val="dk2"/>
                        </a:solidFill>
                        <a:latin typeface="Open Sans"/>
                        <a:ea typeface="Open Sans"/>
                        <a:cs typeface="Open Sans"/>
                        <a:sym typeface="Open Sans"/>
                      </a:endParaRPr>
                    </a:p>
                  </a:txBody>
                  <a:tcPr marT="34300" marB="34300" marR="91450" marL="91450">
                    <a:solidFill>
                      <a:schemeClr val="accent4"/>
                    </a:solidFill>
                  </a:tcPr>
                </a:tc>
                <a:tc>
                  <a:txBody>
                    <a:bodyPr/>
                    <a:lstStyle/>
                    <a:p>
                      <a:pPr indent="0" lvl="0" marL="0" marR="0" rtl="0" algn="l">
                        <a:spcBef>
                          <a:spcPts val="0"/>
                        </a:spcBef>
                        <a:spcAft>
                          <a:spcPts val="0"/>
                        </a:spcAft>
                        <a:buClr>
                          <a:schemeClr val="dk1"/>
                        </a:buClr>
                        <a:buSzPts val="900"/>
                        <a:buFont typeface="Arial"/>
                        <a:buNone/>
                      </a:pPr>
                      <a:r>
                        <a:rPr lang="en-ZA" sz="900">
                          <a:solidFill>
                            <a:schemeClr val="dk2"/>
                          </a:solidFill>
                          <a:latin typeface="Open Sans"/>
                          <a:ea typeface="Open Sans"/>
                          <a:cs typeface="Open Sans"/>
                          <a:sym typeface="Open Sans"/>
                        </a:rPr>
                        <a:t>94,500</a:t>
                      </a:r>
                      <a:endParaRPr sz="1100">
                        <a:solidFill>
                          <a:schemeClr val="dk2"/>
                        </a:solidFill>
                        <a:latin typeface="Open Sans"/>
                        <a:ea typeface="Open Sans"/>
                        <a:cs typeface="Open Sans"/>
                        <a:sym typeface="Open Sans"/>
                      </a:endParaRPr>
                    </a:p>
                  </a:txBody>
                  <a:tcPr marT="34300" marB="34300" marR="91450" marL="91450">
                    <a:solidFill>
                      <a:schemeClr val="accent4"/>
                    </a:solidFill>
                  </a:tcPr>
                </a:tc>
                <a:tc>
                  <a:txBody>
                    <a:bodyPr/>
                    <a:lstStyle/>
                    <a:p>
                      <a:pPr indent="0" lvl="0" marL="0" marR="0" rtl="0" algn="l">
                        <a:spcBef>
                          <a:spcPts val="0"/>
                        </a:spcBef>
                        <a:spcAft>
                          <a:spcPts val="0"/>
                        </a:spcAft>
                        <a:buClr>
                          <a:schemeClr val="dk1"/>
                        </a:buClr>
                        <a:buSzPts val="900"/>
                        <a:buFont typeface="Arial"/>
                        <a:buNone/>
                      </a:pPr>
                      <a:r>
                        <a:rPr lang="en-ZA" sz="900">
                          <a:solidFill>
                            <a:schemeClr val="dk2"/>
                          </a:solidFill>
                          <a:latin typeface="Open Sans"/>
                          <a:ea typeface="Open Sans"/>
                          <a:cs typeface="Open Sans"/>
                          <a:sym typeface="Open Sans"/>
                        </a:rPr>
                        <a:t>94,500</a:t>
                      </a:r>
                      <a:endParaRPr sz="1100">
                        <a:solidFill>
                          <a:schemeClr val="dk2"/>
                        </a:solidFill>
                        <a:latin typeface="Open Sans"/>
                        <a:ea typeface="Open Sans"/>
                        <a:cs typeface="Open Sans"/>
                        <a:sym typeface="Open Sans"/>
                      </a:endParaRPr>
                    </a:p>
                  </a:txBody>
                  <a:tcPr marT="34300" marB="34300" marR="91450" marL="91450">
                    <a:solidFill>
                      <a:schemeClr val="accent4"/>
                    </a:solidFill>
                  </a:tcPr>
                </a:tc>
                <a:tc>
                  <a:txBody>
                    <a:bodyPr/>
                    <a:lstStyle/>
                    <a:p>
                      <a:pPr indent="0" lvl="0" marL="0" marR="0" rtl="0" algn="l">
                        <a:spcBef>
                          <a:spcPts val="0"/>
                        </a:spcBef>
                        <a:spcAft>
                          <a:spcPts val="0"/>
                        </a:spcAft>
                        <a:buClr>
                          <a:schemeClr val="dk1"/>
                        </a:buClr>
                        <a:buSzPts val="900"/>
                        <a:buFont typeface="Arial"/>
                        <a:buNone/>
                      </a:pPr>
                      <a:r>
                        <a:rPr lang="en-ZA" sz="900">
                          <a:solidFill>
                            <a:schemeClr val="dk2"/>
                          </a:solidFill>
                          <a:latin typeface="Open Sans"/>
                          <a:ea typeface="Open Sans"/>
                          <a:cs typeface="Open Sans"/>
                          <a:sym typeface="Open Sans"/>
                        </a:rPr>
                        <a:t>94,500</a:t>
                      </a:r>
                      <a:endParaRPr sz="1100">
                        <a:solidFill>
                          <a:schemeClr val="dk2"/>
                        </a:solidFill>
                        <a:latin typeface="Open Sans"/>
                        <a:ea typeface="Open Sans"/>
                        <a:cs typeface="Open Sans"/>
                        <a:sym typeface="Open Sans"/>
                      </a:endParaRPr>
                    </a:p>
                  </a:txBody>
                  <a:tcPr marT="34300" marB="34300" marR="91450" marL="91450">
                    <a:solidFill>
                      <a:schemeClr val="accent4"/>
                    </a:solidFill>
                  </a:tcPr>
                </a:tc>
                <a:tc>
                  <a:txBody>
                    <a:bodyPr/>
                    <a:lstStyle/>
                    <a:p>
                      <a:pPr indent="0" lvl="0" marL="0" marR="0" rtl="0" algn="l">
                        <a:spcBef>
                          <a:spcPts val="0"/>
                        </a:spcBef>
                        <a:spcAft>
                          <a:spcPts val="0"/>
                        </a:spcAft>
                        <a:buClr>
                          <a:schemeClr val="dk1"/>
                        </a:buClr>
                        <a:buSzPts val="900"/>
                        <a:buFont typeface="Arial"/>
                        <a:buNone/>
                      </a:pPr>
                      <a:r>
                        <a:rPr lang="en-ZA" sz="900">
                          <a:solidFill>
                            <a:schemeClr val="dk2"/>
                          </a:solidFill>
                          <a:latin typeface="Open Sans"/>
                          <a:ea typeface="Open Sans"/>
                          <a:cs typeface="Open Sans"/>
                          <a:sym typeface="Open Sans"/>
                        </a:rPr>
                        <a:t>94,500</a:t>
                      </a:r>
                      <a:endParaRPr sz="1100">
                        <a:solidFill>
                          <a:schemeClr val="dk2"/>
                        </a:solidFill>
                        <a:latin typeface="Open Sans"/>
                        <a:ea typeface="Open Sans"/>
                        <a:cs typeface="Open Sans"/>
                        <a:sym typeface="Open Sans"/>
                      </a:endParaRPr>
                    </a:p>
                  </a:txBody>
                  <a:tcPr marT="34300" marB="34300" marR="91450" marL="91450">
                    <a:solidFill>
                      <a:schemeClr val="accent4"/>
                    </a:solidFill>
                  </a:tcPr>
                </a:tc>
                <a:tc>
                  <a:txBody>
                    <a:bodyPr/>
                    <a:lstStyle/>
                    <a:p>
                      <a:pPr indent="0" lvl="0" marL="0" marR="0" rtl="0" algn="l">
                        <a:spcBef>
                          <a:spcPts val="0"/>
                        </a:spcBef>
                        <a:spcAft>
                          <a:spcPts val="0"/>
                        </a:spcAft>
                        <a:buClr>
                          <a:schemeClr val="dk1"/>
                        </a:buClr>
                        <a:buSzPts val="900"/>
                        <a:buFont typeface="Arial"/>
                        <a:buNone/>
                      </a:pPr>
                      <a:r>
                        <a:rPr lang="en-ZA" sz="900">
                          <a:solidFill>
                            <a:schemeClr val="dk2"/>
                          </a:solidFill>
                          <a:latin typeface="Open Sans"/>
                          <a:ea typeface="Open Sans"/>
                          <a:cs typeface="Open Sans"/>
                          <a:sym typeface="Open Sans"/>
                        </a:rPr>
                        <a:t>94,500</a:t>
                      </a:r>
                      <a:endParaRPr sz="1100">
                        <a:solidFill>
                          <a:schemeClr val="dk2"/>
                        </a:solidFill>
                        <a:latin typeface="Open Sans"/>
                        <a:ea typeface="Open Sans"/>
                        <a:cs typeface="Open Sans"/>
                        <a:sym typeface="Open Sans"/>
                      </a:endParaRPr>
                    </a:p>
                  </a:txBody>
                  <a:tcPr marT="34300" marB="34300" marR="91450" marL="91450">
                    <a:solidFill>
                      <a:schemeClr val="accent4"/>
                    </a:solidFill>
                  </a:tcPr>
                </a:tc>
              </a:tr>
            </a:tbl>
          </a:graphicData>
        </a:graphic>
      </p:graphicFrame>
      <p:sp>
        <p:nvSpPr>
          <p:cNvPr id="2108" name="Google Shape;2108;p109"/>
          <p:cNvSpPr txBox="1"/>
          <p:nvPr>
            <p:ph idx="4294967295" type="body"/>
          </p:nvPr>
        </p:nvSpPr>
        <p:spPr>
          <a:xfrm>
            <a:off x="720803" y="2724766"/>
            <a:ext cx="8150400" cy="781200"/>
          </a:xfrm>
          <a:prstGeom prst="rect">
            <a:avLst/>
          </a:prstGeom>
          <a:noFill/>
          <a:ln>
            <a:noFill/>
          </a:ln>
        </p:spPr>
        <p:txBody>
          <a:bodyPr anchorCtr="0" anchor="t" bIns="45700" lIns="91425" spcFirstLastPara="1" rIns="91425" wrap="square" tIns="45700">
            <a:normAutofit/>
          </a:bodyPr>
          <a:lstStyle/>
          <a:p>
            <a:pPr indent="-177800" lvl="0" marL="228600" rtl="0" algn="l">
              <a:lnSpc>
                <a:spcPct val="90000"/>
              </a:lnSpc>
              <a:spcBef>
                <a:spcPts val="0"/>
              </a:spcBef>
              <a:spcAft>
                <a:spcPts val="1200"/>
              </a:spcAft>
              <a:buClr>
                <a:srgbClr val="625852"/>
              </a:buClr>
              <a:buSzPts val="1400"/>
              <a:buChar char="●"/>
            </a:pPr>
            <a:r>
              <a:rPr i="0" lang="en-ZA" sz="1400" u="none" strike="noStrike">
                <a:solidFill>
                  <a:srgbClr val="625852"/>
                </a:solidFill>
              </a:rPr>
              <a:t>For simplicity sake individual values for each year are not shown. Square brackets indicate the range of values during that time period.</a:t>
            </a:r>
            <a:endParaRPr sz="1400">
              <a:solidFill>
                <a:srgbClr val="625852"/>
              </a:solidFill>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1" name="Shape 401"/>
        <p:cNvGrpSpPr/>
        <p:nvPr/>
      </p:nvGrpSpPr>
      <p:grpSpPr>
        <a:xfrm>
          <a:off x="0" y="0"/>
          <a:ext cx="0" cy="0"/>
          <a:chOff x="0" y="0"/>
          <a:chExt cx="0" cy="0"/>
        </a:xfrm>
      </p:grpSpPr>
      <p:sp>
        <p:nvSpPr>
          <p:cNvPr id="402" name="Google Shape;402;p38"/>
          <p:cNvSpPr txBox="1"/>
          <p:nvPr/>
        </p:nvSpPr>
        <p:spPr>
          <a:xfrm>
            <a:off x="3774184" y="939709"/>
            <a:ext cx="4582800" cy="12006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ZA" sz="1200">
                <a:solidFill>
                  <a:schemeClr val="dk2"/>
                </a:solidFill>
                <a:latin typeface="Open Sans"/>
                <a:ea typeface="Open Sans"/>
                <a:cs typeface="Open Sans"/>
                <a:sym typeface="Open Sans"/>
              </a:rPr>
              <a:t>Constant Baseline</a:t>
            </a:r>
            <a:endParaRPr b="1" sz="1200">
              <a:solidFill>
                <a:schemeClr val="dk2"/>
              </a:solidFill>
              <a:latin typeface="Open Sans"/>
              <a:ea typeface="Open Sans"/>
              <a:cs typeface="Open Sans"/>
              <a:sym typeface="Open Sans"/>
            </a:endParaRPr>
          </a:p>
          <a:p>
            <a:pPr indent="-304800" lvl="0" marL="457200" marR="0" rtl="0" algn="l">
              <a:spcBef>
                <a:spcPts val="0"/>
              </a:spcBef>
              <a:spcAft>
                <a:spcPts val="0"/>
              </a:spcAft>
              <a:buClr>
                <a:schemeClr val="dk2"/>
              </a:buClr>
              <a:buSzPts val="1200"/>
              <a:buFont typeface="Open Sans"/>
              <a:buChar char="●"/>
            </a:pPr>
            <a:r>
              <a:rPr i="0" lang="en-ZA" sz="1200" u="none" cap="none" strike="noStrike">
                <a:solidFill>
                  <a:schemeClr val="dk2"/>
                </a:solidFill>
                <a:latin typeface="Open Sans"/>
                <a:ea typeface="Open Sans"/>
                <a:cs typeface="Open Sans"/>
                <a:sym typeface="Open Sans"/>
              </a:rPr>
              <a:t>Assumes no change in land use, land cover or forest management practices</a:t>
            </a:r>
            <a:endParaRPr sz="1200">
              <a:solidFill>
                <a:schemeClr val="dk2"/>
              </a:solidFill>
              <a:latin typeface="Open Sans"/>
              <a:ea typeface="Open Sans"/>
              <a:cs typeface="Open Sans"/>
              <a:sym typeface="Open Sans"/>
            </a:endParaRPr>
          </a:p>
          <a:p>
            <a:pPr indent="-304800" lvl="0" marL="457200" marR="0" rtl="0" algn="l">
              <a:spcBef>
                <a:spcPts val="0"/>
              </a:spcBef>
              <a:spcAft>
                <a:spcPts val="0"/>
              </a:spcAft>
              <a:buClr>
                <a:schemeClr val="dk2"/>
              </a:buClr>
              <a:buSzPts val="1200"/>
              <a:buFont typeface="Open Sans"/>
              <a:buChar char="●"/>
            </a:pPr>
            <a:r>
              <a:rPr i="0" lang="en-ZA" sz="1200" u="none" cap="none" strike="noStrike">
                <a:solidFill>
                  <a:schemeClr val="dk2"/>
                </a:solidFill>
                <a:latin typeface="Open Sans"/>
                <a:ea typeface="Open Sans"/>
                <a:cs typeface="Open Sans"/>
                <a:sym typeface="Open Sans"/>
              </a:rPr>
              <a:t>Simplest approach</a:t>
            </a:r>
            <a:endParaRPr sz="1200">
              <a:solidFill>
                <a:schemeClr val="dk2"/>
              </a:solidFill>
              <a:latin typeface="Open Sans"/>
              <a:ea typeface="Open Sans"/>
              <a:cs typeface="Open Sans"/>
              <a:sym typeface="Open Sans"/>
            </a:endParaRPr>
          </a:p>
          <a:p>
            <a:pPr indent="-304800" lvl="0" marL="457200" marR="0" rtl="0" algn="l">
              <a:spcBef>
                <a:spcPts val="0"/>
              </a:spcBef>
              <a:spcAft>
                <a:spcPts val="0"/>
              </a:spcAft>
              <a:buClr>
                <a:schemeClr val="dk2"/>
              </a:buClr>
              <a:buSzPts val="1200"/>
              <a:buFont typeface="Open Sans"/>
              <a:buChar char="●"/>
            </a:pPr>
            <a:r>
              <a:rPr i="0" lang="en-ZA" sz="1200" u="none" cap="none" strike="noStrike">
                <a:solidFill>
                  <a:schemeClr val="dk2"/>
                </a:solidFill>
                <a:latin typeface="Open Sans"/>
                <a:ea typeface="Open Sans"/>
                <a:cs typeface="Open Sans"/>
                <a:sym typeface="Open Sans"/>
              </a:rPr>
              <a:t>Only requires historical data (most recent year or average of last 3 years)</a:t>
            </a:r>
            <a:endParaRPr sz="1200">
              <a:solidFill>
                <a:schemeClr val="dk2"/>
              </a:solidFill>
              <a:latin typeface="Open Sans"/>
              <a:ea typeface="Open Sans"/>
              <a:cs typeface="Open Sans"/>
              <a:sym typeface="Open Sans"/>
            </a:endParaRPr>
          </a:p>
        </p:txBody>
      </p:sp>
      <p:sp>
        <p:nvSpPr>
          <p:cNvPr id="403" name="Google Shape;403;p38"/>
          <p:cNvSpPr txBox="1"/>
          <p:nvPr>
            <p:ph type="title"/>
          </p:nvPr>
        </p:nvSpPr>
        <p:spPr>
          <a:xfrm>
            <a:off x="311700" y="216425"/>
            <a:ext cx="7018200" cy="572700"/>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rgbClr val="625852"/>
              </a:buClr>
              <a:buSzPts val="2600"/>
              <a:buFont typeface="Arial"/>
              <a:buNone/>
            </a:pPr>
            <a:r>
              <a:rPr lang="en-ZA" sz="2200"/>
              <a:t> 7.1.1 Approaches to determining the baseline scenario (1/2)</a:t>
            </a:r>
            <a:endParaRPr sz="2200"/>
          </a:p>
        </p:txBody>
      </p:sp>
      <p:grpSp>
        <p:nvGrpSpPr>
          <p:cNvPr id="404" name="Google Shape;404;p38"/>
          <p:cNvGrpSpPr/>
          <p:nvPr/>
        </p:nvGrpSpPr>
        <p:grpSpPr>
          <a:xfrm>
            <a:off x="570451" y="915143"/>
            <a:ext cx="3137677" cy="1554457"/>
            <a:chOff x="703881" y="1691961"/>
            <a:chExt cx="2032174" cy="1419077"/>
          </a:xfrm>
        </p:grpSpPr>
        <p:cxnSp>
          <p:nvCxnSpPr>
            <p:cNvPr id="405" name="Google Shape;405;p38"/>
            <p:cNvCxnSpPr/>
            <p:nvPr/>
          </p:nvCxnSpPr>
          <p:spPr>
            <a:xfrm>
              <a:off x="878115" y="1844675"/>
              <a:ext cx="0" cy="1095919"/>
            </a:xfrm>
            <a:prstGeom prst="straightConnector1">
              <a:avLst/>
            </a:prstGeom>
            <a:noFill/>
            <a:ln cap="flat" cmpd="sng" w="19050">
              <a:solidFill>
                <a:srgbClr val="262626"/>
              </a:solidFill>
              <a:prstDash val="solid"/>
              <a:miter lim="800000"/>
              <a:headEnd len="sm" w="sm" type="none"/>
              <a:tailEnd len="sm" w="sm" type="none"/>
            </a:ln>
          </p:spPr>
        </p:cxnSp>
        <p:sp>
          <p:nvSpPr>
            <p:cNvPr id="406" name="Google Shape;406;p38"/>
            <p:cNvSpPr txBox="1"/>
            <p:nvPr/>
          </p:nvSpPr>
          <p:spPr>
            <a:xfrm rot="-5400000">
              <a:off x="242424" y="2359535"/>
              <a:ext cx="1042515" cy="119601"/>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en-ZA" sz="600">
                  <a:solidFill>
                    <a:schemeClr val="dk1"/>
                  </a:solidFill>
                  <a:latin typeface="Arial"/>
                  <a:ea typeface="Arial"/>
                  <a:cs typeface="Arial"/>
                  <a:sym typeface="Arial"/>
                </a:rPr>
                <a:t>FOREST AREA</a:t>
              </a:r>
              <a:endParaRPr/>
            </a:p>
          </p:txBody>
        </p:sp>
        <p:cxnSp>
          <p:nvCxnSpPr>
            <p:cNvPr id="407" name="Google Shape;407;p38"/>
            <p:cNvCxnSpPr/>
            <p:nvPr/>
          </p:nvCxnSpPr>
          <p:spPr>
            <a:xfrm rot="10800000">
              <a:off x="870064" y="2940595"/>
              <a:ext cx="1865991" cy="11944"/>
            </a:xfrm>
            <a:prstGeom prst="straightConnector1">
              <a:avLst/>
            </a:prstGeom>
            <a:noFill/>
            <a:ln cap="flat" cmpd="sng" w="19050">
              <a:solidFill>
                <a:srgbClr val="262626"/>
              </a:solidFill>
              <a:prstDash val="solid"/>
              <a:miter lim="800000"/>
              <a:headEnd len="sm" w="sm" type="none"/>
              <a:tailEnd len="sm" w="sm" type="none"/>
            </a:ln>
          </p:spPr>
        </p:cxnSp>
        <p:sp>
          <p:nvSpPr>
            <p:cNvPr id="408" name="Google Shape;408;p38"/>
            <p:cNvSpPr txBox="1"/>
            <p:nvPr/>
          </p:nvSpPr>
          <p:spPr>
            <a:xfrm>
              <a:off x="1307688" y="1691961"/>
              <a:ext cx="1042500" cy="16860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en-ZA" sz="600">
                  <a:solidFill>
                    <a:schemeClr val="dk1"/>
                  </a:solidFill>
                  <a:latin typeface="Arial"/>
                  <a:ea typeface="Arial"/>
                  <a:cs typeface="Arial"/>
                  <a:sym typeface="Arial"/>
                </a:rPr>
                <a:t>CONSTANT BASELINE</a:t>
              </a:r>
              <a:endParaRPr/>
            </a:p>
          </p:txBody>
        </p:sp>
        <p:sp>
          <p:nvSpPr>
            <p:cNvPr id="409" name="Google Shape;409;p38"/>
            <p:cNvSpPr/>
            <p:nvPr/>
          </p:nvSpPr>
          <p:spPr>
            <a:xfrm>
              <a:off x="1117600" y="2025650"/>
              <a:ext cx="101592" cy="908594"/>
            </a:xfrm>
            <a:prstGeom prst="rect">
              <a:avLst/>
            </a:prstGeom>
            <a:solidFill>
              <a:srgbClr val="4A92DB"/>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cxnSp>
          <p:nvCxnSpPr>
            <p:cNvPr id="410" name="Google Shape;410;p38"/>
            <p:cNvCxnSpPr/>
            <p:nvPr/>
          </p:nvCxnSpPr>
          <p:spPr>
            <a:xfrm rot="10800000">
              <a:off x="1190164" y="2032544"/>
              <a:ext cx="1407885" cy="0"/>
            </a:xfrm>
            <a:prstGeom prst="straightConnector1">
              <a:avLst/>
            </a:prstGeom>
            <a:noFill/>
            <a:ln cap="flat" cmpd="sng" w="19050">
              <a:solidFill>
                <a:srgbClr val="4A92DB"/>
              </a:solidFill>
              <a:prstDash val="solid"/>
              <a:miter lim="800000"/>
              <a:headEnd len="sm" w="sm" type="none"/>
              <a:tailEnd len="sm" w="sm" type="none"/>
            </a:ln>
          </p:spPr>
        </p:cxnSp>
        <p:sp>
          <p:nvSpPr>
            <p:cNvPr id="411" name="Google Shape;411;p38"/>
            <p:cNvSpPr txBox="1"/>
            <p:nvPr/>
          </p:nvSpPr>
          <p:spPr>
            <a:xfrm>
              <a:off x="989133" y="2942438"/>
              <a:ext cx="358500" cy="1686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ZA" sz="600">
                  <a:solidFill>
                    <a:schemeClr val="dk1"/>
                  </a:solidFill>
                  <a:latin typeface="Arial"/>
                  <a:ea typeface="Arial"/>
                  <a:cs typeface="Arial"/>
                  <a:sym typeface="Arial"/>
                </a:rPr>
                <a:t>2015</a:t>
              </a:r>
              <a:endParaRPr/>
            </a:p>
          </p:txBody>
        </p:sp>
        <p:sp>
          <p:nvSpPr>
            <p:cNvPr id="412" name="Google Shape;412;p38"/>
            <p:cNvSpPr txBox="1"/>
            <p:nvPr/>
          </p:nvSpPr>
          <p:spPr>
            <a:xfrm>
              <a:off x="2350203" y="2942438"/>
              <a:ext cx="358500" cy="1686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ZA" sz="600">
                  <a:solidFill>
                    <a:schemeClr val="dk1"/>
                  </a:solidFill>
                  <a:latin typeface="Arial"/>
                  <a:ea typeface="Arial"/>
                  <a:cs typeface="Arial"/>
                  <a:sym typeface="Arial"/>
                </a:rPr>
                <a:t>2020</a:t>
              </a:r>
              <a:endParaRPr/>
            </a:p>
          </p:txBody>
        </p:sp>
      </p:grpSp>
      <p:grpSp>
        <p:nvGrpSpPr>
          <p:cNvPr id="413" name="Google Shape;413;p38"/>
          <p:cNvGrpSpPr/>
          <p:nvPr/>
        </p:nvGrpSpPr>
        <p:grpSpPr>
          <a:xfrm>
            <a:off x="611183" y="3079438"/>
            <a:ext cx="3097088" cy="1476157"/>
            <a:chOff x="720242" y="4499827"/>
            <a:chExt cx="1990673" cy="1429277"/>
          </a:xfrm>
        </p:grpSpPr>
        <p:cxnSp>
          <p:nvCxnSpPr>
            <p:cNvPr id="414" name="Google Shape;414;p38"/>
            <p:cNvCxnSpPr/>
            <p:nvPr/>
          </p:nvCxnSpPr>
          <p:spPr>
            <a:xfrm>
              <a:off x="852974" y="4652541"/>
              <a:ext cx="0" cy="1095919"/>
            </a:xfrm>
            <a:prstGeom prst="straightConnector1">
              <a:avLst/>
            </a:prstGeom>
            <a:noFill/>
            <a:ln cap="flat" cmpd="sng" w="19050">
              <a:solidFill>
                <a:srgbClr val="262626"/>
              </a:solidFill>
              <a:prstDash val="solid"/>
              <a:miter lim="800000"/>
              <a:headEnd len="sm" w="sm" type="none"/>
              <a:tailEnd len="sm" w="sm" type="none"/>
            </a:ln>
          </p:spPr>
        </p:cxnSp>
        <p:sp>
          <p:nvSpPr>
            <p:cNvPr id="415" name="Google Shape;415;p38"/>
            <p:cNvSpPr txBox="1"/>
            <p:nvPr/>
          </p:nvSpPr>
          <p:spPr>
            <a:xfrm rot="-5400000">
              <a:off x="258333" y="5179799"/>
              <a:ext cx="1042515" cy="118698"/>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en-ZA" sz="600">
                  <a:solidFill>
                    <a:schemeClr val="dk1"/>
                  </a:solidFill>
                  <a:latin typeface="Arial"/>
                  <a:ea typeface="Arial"/>
                  <a:cs typeface="Arial"/>
                  <a:sym typeface="Arial"/>
                </a:rPr>
                <a:t>FOREST AREA</a:t>
              </a:r>
              <a:endParaRPr/>
            </a:p>
          </p:txBody>
        </p:sp>
        <p:cxnSp>
          <p:nvCxnSpPr>
            <p:cNvPr id="416" name="Google Shape;416;p38"/>
            <p:cNvCxnSpPr/>
            <p:nvPr/>
          </p:nvCxnSpPr>
          <p:spPr>
            <a:xfrm rot="10800000">
              <a:off x="844923" y="5748461"/>
              <a:ext cx="1865991" cy="11944"/>
            </a:xfrm>
            <a:prstGeom prst="straightConnector1">
              <a:avLst/>
            </a:prstGeom>
            <a:noFill/>
            <a:ln cap="flat" cmpd="sng" w="19050">
              <a:solidFill>
                <a:srgbClr val="262626"/>
              </a:solidFill>
              <a:prstDash val="solid"/>
              <a:miter lim="800000"/>
              <a:headEnd len="sm" w="sm" type="none"/>
              <a:tailEnd len="sm" w="sm" type="none"/>
            </a:ln>
          </p:spPr>
        </p:cxnSp>
        <p:sp>
          <p:nvSpPr>
            <p:cNvPr id="417" name="Google Shape;417;p38"/>
            <p:cNvSpPr txBox="1"/>
            <p:nvPr/>
          </p:nvSpPr>
          <p:spPr>
            <a:xfrm>
              <a:off x="1103081" y="4499827"/>
              <a:ext cx="1407900" cy="17880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en-ZA" sz="600">
                  <a:solidFill>
                    <a:schemeClr val="dk1"/>
                  </a:solidFill>
                  <a:latin typeface="Arial"/>
                  <a:ea typeface="Arial"/>
                  <a:cs typeface="Arial"/>
                  <a:sym typeface="Arial"/>
                </a:rPr>
                <a:t>SIMPLE TREND BASELINE</a:t>
              </a:r>
              <a:endParaRPr/>
            </a:p>
          </p:txBody>
        </p:sp>
        <p:sp>
          <p:nvSpPr>
            <p:cNvPr id="418" name="Google Shape;418;p38"/>
            <p:cNvSpPr/>
            <p:nvPr/>
          </p:nvSpPr>
          <p:spPr>
            <a:xfrm>
              <a:off x="1092459" y="5190141"/>
              <a:ext cx="104850" cy="549587"/>
            </a:xfrm>
            <a:prstGeom prst="rect">
              <a:avLst/>
            </a:prstGeom>
            <a:solidFill>
              <a:srgbClr val="4A92DB"/>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sp>
          <p:nvSpPr>
            <p:cNvPr id="419" name="Google Shape;419;p38"/>
            <p:cNvSpPr txBox="1"/>
            <p:nvPr/>
          </p:nvSpPr>
          <p:spPr>
            <a:xfrm>
              <a:off x="963992" y="5750304"/>
              <a:ext cx="358500" cy="1788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ZA" sz="600">
                  <a:solidFill>
                    <a:schemeClr val="dk1"/>
                  </a:solidFill>
                  <a:latin typeface="Arial"/>
                  <a:ea typeface="Arial"/>
                  <a:cs typeface="Arial"/>
                  <a:sym typeface="Arial"/>
                </a:rPr>
                <a:t>2014</a:t>
              </a:r>
              <a:endParaRPr/>
            </a:p>
          </p:txBody>
        </p:sp>
        <p:sp>
          <p:nvSpPr>
            <p:cNvPr id="420" name="Google Shape;420;p38"/>
            <p:cNvSpPr txBox="1"/>
            <p:nvPr/>
          </p:nvSpPr>
          <p:spPr>
            <a:xfrm>
              <a:off x="2325062" y="5750304"/>
              <a:ext cx="358500" cy="1788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ZA" sz="600">
                  <a:solidFill>
                    <a:schemeClr val="dk1"/>
                  </a:solidFill>
                  <a:latin typeface="Arial"/>
                  <a:ea typeface="Arial"/>
                  <a:cs typeface="Arial"/>
                  <a:sym typeface="Arial"/>
                </a:rPr>
                <a:t>2020</a:t>
              </a:r>
              <a:endParaRPr/>
            </a:p>
          </p:txBody>
        </p:sp>
        <p:sp>
          <p:nvSpPr>
            <p:cNvPr id="421" name="Google Shape;421;p38"/>
            <p:cNvSpPr/>
            <p:nvPr/>
          </p:nvSpPr>
          <p:spPr>
            <a:xfrm>
              <a:off x="1388524" y="5074026"/>
              <a:ext cx="104849" cy="669671"/>
            </a:xfrm>
            <a:prstGeom prst="rect">
              <a:avLst/>
            </a:prstGeom>
            <a:solidFill>
              <a:srgbClr val="4A92DB"/>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sp>
          <p:nvSpPr>
            <p:cNvPr id="422" name="Google Shape;422;p38"/>
            <p:cNvSpPr/>
            <p:nvPr/>
          </p:nvSpPr>
          <p:spPr>
            <a:xfrm>
              <a:off x="1684588" y="5000336"/>
              <a:ext cx="104848" cy="741814"/>
            </a:xfrm>
            <a:prstGeom prst="rect">
              <a:avLst/>
            </a:prstGeom>
            <a:solidFill>
              <a:srgbClr val="4A92DB"/>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sp>
          <p:nvSpPr>
            <p:cNvPr id="423" name="Google Shape;423;p38"/>
            <p:cNvSpPr txBox="1"/>
            <p:nvPr/>
          </p:nvSpPr>
          <p:spPr>
            <a:xfrm>
              <a:off x="1265312" y="5750304"/>
              <a:ext cx="358500" cy="1788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ZA" sz="600">
                  <a:solidFill>
                    <a:schemeClr val="dk1"/>
                  </a:solidFill>
                  <a:latin typeface="Arial"/>
                  <a:ea typeface="Arial"/>
                  <a:cs typeface="Arial"/>
                  <a:sym typeface="Arial"/>
                </a:rPr>
                <a:t>2015</a:t>
              </a:r>
              <a:endParaRPr/>
            </a:p>
          </p:txBody>
        </p:sp>
        <p:sp>
          <p:nvSpPr>
            <p:cNvPr id="424" name="Google Shape;424;p38"/>
            <p:cNvSpPr txBox="1"/>
            <p:nvPr/>
          </p:nvSpPr>
          <p:spPr>
            <a:xfrm>
              <a:off x="1554200" y="5750304"/>
              <a:ext cx="358500" cy="1788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ZA" sz="600">
                  <a:solidFill>
                    <a:schemeClr val="dk1"/>
                  </a:solidFill>
                  <a:latin typeface="Arial"/>
                  <a:ea typeface="Arial"/>
                  <a:cs typeface="Arial"/>
                  <a:sym typeface="Arial"/>
                </a:rPr>
                <a:t>2016</a:t>
              </a:r>
              <a:endParaRPr/>
            </a:p>
          </p:txBody>
        </p:sp>
        <p:cxnSp>
          <p:nvCxnSpPr>
            <p:cNvPr id="425" name="Google Shape;425;p38"/>
            <p:cNvCxnSpPr/>
            <p:nvPr/>
          </p:nvCxnSpPr>
          <p:spPr>
            <a:xfrm flipH="1">
              <a:off x="1117126" y="4795158"/>
              <a:ext cx="1298414" cy="404781"/>
            </a:xfrm>
            <a:prstGeom prst="straightConnector1">
              <a:avLst/>
            </a:prstGeom>
            <a:noFill/>
            <a:ln cap="flat" cmpd="sng" w="19050">
              <a:solidFill>
                <a:srgbClr val="4A92DB"/>
              </a:solidFill>
              <a:prstDash val="solid"/>
              <a:miter lim="800000"/>
              <a:headEnd len="sm" w="sm" type="none"/>
              <a:tailEnd len="sm" w="sm" type="none"/>
            </a:ln>
          </p:spPr>
        </p:cxnSp>
      </p:grpSp>
      <p:cxnSp>
        <p:nvCxnSpPr>
          <p:cNvPr id="426" name="Google Shape;426;p38"/>
          <p:cNvCxnSpPr/>
          <p:nvPr/>
        </p:nvCxnSpPr>
        <p:spPr>
          <a:xfrm>
            <a:off x="174171" y="2667810"/>
            <a:ext cx="8771700" cy="0"/>
          </a:xfrm>
          <a:prstGeom prst="straightConnector1">
            <a:avLst/>
          </a:prstGeom>
          <a:noFill/>
          <a:ln cap="flat" cmpd="sng" w="9525">
            <a:solidFill>
              <a:schemeClr val="accent1"/>
            </a:solidFill>
            <a:prstDash val="solid"/>
            <a:miter lim="800000"/>
            <a:headEnd len="sm" w="sm" type="none"/>
            <a:tailEnd len="sm" w="sm" type="none"/>
          </a:ln>
        </p:spPr>
      </p:cxnSp>
      <p:sp>
        <p:nvSpPr>
          <p:cNvPr id="427" name="Google Shape;427;p38"/>
          <p:cNvSpPr txBox="1"/>
          <p:nvPr/>
        </p:nvSpPr>
        <p:spPr>
          <a:xfrm>
            <a:off x="3786198" y="2912461"/>
            <a:ext cx="4582800" cy="1385400"/>
          </a:xfrm>
          <a:prstGeom prst="rect">
            <a:avLst/>
          </a:prstGeom>
          <a:noFill/>
          <a:ln>
            <a:noFill/>
          </a:ln>
        </p:spPr>
        <p:txBody>
          <a:bodyPr anchorCtr="0" anchor="t" bIns="45700" lIns="91425" spcFirstLastPara="1" rIns="91425" wrap="square" tIns="45700">
            <a:spAutoFit/>
          </a:bodyPr>
          <a:lstStyle/>
          <a:p>
            <a:pPr indent="0" lvl="0" marL="0" rtl="0" algn="l">
              <a:spcBef>
                <a:spcPts val="0"/>
              </a:spcBef>
              <a:spcAft>
                <a:spcPts val="0"/>
              </a:spcAft>
              <a:buNone/>
            </a:pPr>
            <a:r>
              <a:rPr b="1" lang="en-ZA" sz="1200">
                <a:solidFill>
                  <a:schemeClr val="dk2"/>
                </a:solidFill>
                <a:latin typeface="Open Sans"/>
                <a:ea typeface="Open Sans"/>
                <a:cs typeface="Open Sans"/>
                <a:sym typeface="Open Sans"/>
              </a:rPr>
              <a:t>Simple trend baseline</a:t>
            </a:r>
            <a:endParaRPr b="1" sz="1200">
              <a:solidFill>
                <a:schemeClr val="dk2"/>
              </a:solidFill>
              <a:latin typeface="Open Sans"/>
              <a:ea typeface="Open Sans"/>
              <a:cs typeface="Open Sans"/>
              <a:sym typeface="Open Sans"/>
            </a:endParaRPr>
          </a:p>
          <a:p>
            <a:pPr indent="-304800" lvl="0" marL="457200" rtl="0" algn="l">
              <a:spcBef>
                <a:spcPts val="0"/>
              </a:spcBef>
              <a:spcAft>
                <a:spcPts val="0"/>
              </a:spcAft>
              <a:buClr>
                <a:schemeClr val="dk2"/>
              </a:buClr>
              <a:buSzPts val="1200"/>
              <a:buFont typeface="Open Sans"/>
              <a:buChar char="●"/>
            </a:pPr>
            <a:r>
              <a:rPr lang="en-ZA" sz="1200">
                <a:solidFill>
                  <a:schemeClr val="dk2"/>
                </a:solidFill>
                <a:latin typeface="Open Sans"/>
                <a:ea typeface="Open Sans"/>
                <a:cs typeface="Open Sans"/>
                <a:sym typeface="Open Sans"/>
              </a:rPr>
              <a:t>Assumes land use, land cover and forest management practices will evolve in the same way as the past</a:t>
            </a:r>
            <a:endParaRPr sz="1200">
              <a:solidFill>
                <a:schemeClr val="dk2"/>
              </a:solidFill>
              <a:latin typeface="Open Sans"/>
              <a:ea typeface="Open Sans"/>
              <a:cs typeface="Open Sans"/>
              <a:sym typeface="Open Sans"/>
            </a:endParaRPr>
          </a:p>
          <a:p>
            <a:pPr indent="-304800" lvl="0" marL="457200" rtl="0" algn="l">
              <a:spcBef>
                <a:spcPts val="0"/>
              </a:spcBef>
              <a:spcAft>
                <a:spcPts val="0"/>
              </a:spcAft>
              <a:buClr>
                <a:schemeClr val="dk2"/>
              </a:buClr>
              <a:buSzPts val="1200"/>
              <a:buFont typeface="Open Sans"/>
              <a:buChar char="●"/>
            </a:pPr>
            <a:r>
              <a:rPr lang="en-ZA" sz="1200">
                <a:solidFill>
                  <a:schemeClr val="dk2"/>
                </a:solidFill>
                <a:latin typeface="Open Sans"/>
                <a:ea typeface="Open Sans"/>
                <a:cs typeface="Open Sans"/>
                <a:sym typeface="Open Sans"/>
              </a:rPr>
              <a:t>Linear or exponential extrapolation of the historical trend</a:t>
            </a:r>
            <a:endParaRPr sz="1200">
              <a:solidFill>
                <a:schemeClr val="dk2"/>
              </a:solidFill>
              <a:latin typeface="Open Sans"/>
              <a:ea typeface="Open Sans"/>
              <a:cs typeface="Open Sans"/>
              <a:sym typeface="Open Sans"/>
            </a:endParaRPr>
          </a:p>
          <a:p>
            <a:pPr indent="-304800" lvl="0" marL="457200" rtl="0" algn="l">
              <a:spcBef>
                <a:spcPts val="0"/>
              </a:spcBef>
              <a:spcAft>
                <a:spcPts val="0"/>
              </a:spcAft>
              <a:buClr>
                <a:schemeClr val="dk2"/>
              </a:buClr>
              <a:buSzPts val="1200"/>
              <a:buFont typeface="Open Sans"/>
              <a:buChar char="●"/>
            </a:pPr>
            <a:r>
              <a:rPr lang="en-ZA" sz="1200">
                <a:solidFill>
                  <a:schemeClr val="dk2"/>
                </a:solidFill>
                <a:latin typeface="Open Sans"/>
                <a:ea typeface="Open Sans"/>
                <a:cs typeface="Open Sans"/>
                <a:sym typeface="Open Sans"/>
              </a:rPr>
              <a:t>Requires historical data from 5 to 10 years prior to implementation of policy</a:t>
            </a:r>
            <a:endParaRPr sz="1200">
              <a:solidFill>
                <a:schemeClr val="dk2"/>
              </a:solidFill>
              <a:latin typeface="Open Sans"/>
              <a:ea typeface="Open Sans"/>
              <a:cs typeface="Open Sans"/>
              <a:sym typeface="Open Sans"/>
            </a:endParaRPr>
          </a:p>
        </p:txBody>
      </p:sp>
      <p:sp>
        <p:nvSpPr>
          <p:cNvPr id="428" name="Google Shape;428;p38"/>
          <p:cNvSpPr txBox="1"/>
          <p:nvPr>
            <p:ph idx="4294967295" type="body"/>
          </p:nvPr>
        </p:nvSpPr>
        <p:spPr>
          <a:xfrm>
            <a:off x="4648346" y="4697034"/>
            <a:ext cx="681900" cy="153300"/>
          </a:xfrm>
          <a:prstGeom prst="rect">
            <a:avLst/>
          </a:prstGeom>
          <a:solidFill>
            <a:srgbClr val="E7E7E7"/>
          </a:solidFill>
          <a:ln cap="flat" cmpd="sng" w="12700">
            <a:solidFill>
              <a:srgbClr val="BFBFBF"/>
            </a:solidFill>
            <a:prstDash val="solid"/>
            <a:miter lim="800000"/>
            <a:headEnd len="sm" w="sm" type="none"/>
            <a:tailEnd len="sm" w="sm" type="none"/>
          </a:ln>
        </p:spPr>
        <p:txBody>
          <a:bodyPr anchorCtr="0" anchor="ctr" bIns="45700" lIns="91425" spcFirstLastPara="1" rIns="91425" wrap="square" tIns="45700">
            <a:noAutofit/>
          </a:bodyPr>
          <a:lstStyle/>
          <a:p>
            <a:pPr indent="0" lvl="0" marL="0" rtl="0" algn="ctr">
              <a:lnSpc>
                <a:spcPct val="90000"/>
              </a:lnSpc>
              <a:spcBef>
                <a:spcPts val="0"/>
              </a:spcBef>
              <a:spcAft>
                <a:spcPts val="1200"/>
              </a:spcAft>
              <a:buClr>
                <a:srgbClr val="09294E"/>
              </a:buClr>
              <a:buSzPts val="800"/>
              <a:buNone/>
            </a:pPr>
            <a:r>
              <a:rPr lang="en-ZA" sz="800"/>
              <a:t>Chapter 7</a:t>
            </a:r>
            <a:endParaRPr sz="800"/>
          </a:p>
        </p:txBody>
      </p:sp>
      <p:sp>
        <p:nvSpPr>
          <p:cNvPr id="429" name="Google Shape;429;p38"/>
          <p:cNvSpPr txBox="1"/>
          <p:nvPr>
            <p:ph idx="4294967295" type="body"/>
          </p:nvPr>
        </p:nvSpPr>
        <p:spPr>
          <a:xfrm>
            <a:off x="6194103" y="4697034"/>
            <a:ext cx="685800" cy="153300"/>
          </a:xfrm>
          <a:prstGeom prst="rect">
            <a:avLst/>
          </a:prstGeom>
          <a:solidFill>
            <a:srgbClr val="E7E7E7"/>
          </a:solidFill>
          <a:ln cap="flat" cmpd="sng" w="12700">
            <a:solidFill>
              <a:srgbClr val="BFBFBF"/>
            </a:solidFill>
            <a:prstDash val="solid"/>
            <a:miter lim="800000"/>
            <a:headEnd len="sm" w="sm" type="none"/>
            <a:tailEnd len="sm" w="sm" type="none"/>
          </a:ln>
        </p:spPr>
        <p:txBody>
          <a:bodyPr anchorCtr="0" anchor="ctr" bIns="45700" lIns="91425" spcFirstLastPara="1" rIns="91425" wrap="square" tIns="45700">
            <a:noAutofit/>
          </a:bodyPr>
          <a:lstStyle/>
          <a:p>
            <a:pPr indent="0" lvl="0" marL="0" rtl="0" algn="l">
              <a:lnSpc>
                <a:spcPct val="90000"/>
              </a:lnSpc>
              <a:spcBef>
                <a:spcPts val="0"/>
              </a:spcBef>
              <a:spcAft>
                <a:spcPts val="1200"/>
              </a:spcAft>
              <a:buClr>
                <a:srgbClr val="09294E"/>
              </a:buClr>
              <a:buSzPts val="800"/>
              <a:buNone/>
            </a:pPr>
            <a:r>
              <a:rPr lang="en-ZA" sz="800"/>
              <a:t>Chapter 9</a:t>
            </a:r>
            <a:endParaRPr sz="800"/>
          </a:p>
        </p:txBody>
      </p:sp>
      <p:sp>
        <p:nvSpPr>
          <p:cNvPr id="430" name="Google Shape;430;p38"/>
          <p:cNvSpPr txBox="1"/>
          <p:nvPr>
            <p:ph idx="4294967295" type="body"/>
          </p:nvPr>
        </p:nvSpPr>
        <p:spPr>
          <a:xfrm>
            <a:off x="5421224" y="4697034"/>
            <a:ext cx="681900" cy="153300"/>
          </a:xfrm>
          <a:prstGeom prst="rect">
            <a:avLst/>
          </a:prstGeom>
          <a:solidFill>
            <a:srgbClr val="E7E7E7"/>
          </a:solidFill>
          <a:ln cap="flat" cmpd="sng" w="12700">
            <a:solidFill>
              <a:srgbClr val="BFBFBF"/>
            </a:solidFill>
            <a:prstDash val="solid"/>
            <a:miter lim="800000"/>
            <a:headEnd len="sm" w="sm" type="none"/>
            <a:tailEnd len="sm" w="sm" type="none"/>
          </a:ln>
        </p:spPr>
        <p:txBody>
          <a:bodyPr anchorCtr="0" anchor="ctr" bIns="45700" lIns="91425" spcFirstLastPara="1" rIns="91425" wrap="square" tIns="45700">
            <a:noAutofit/>
          </a:bodyPr>
          <a:lstStyle/>
          <a:p>
            <a:pPr indent="0" lvl="0" marL="0" rtl="0" algn="ctr">
              <a:lnSpc>
                <a:spcPct val="90000"/>
              </a:lnSpc>
              <a:spcBef>
                <a:spcPts val="0"/>
              </a:spcBef>
              <a:spcAft>
                <a:spcPts val="1200"/>
              </a:spcAft>
              <a:buClr>
                <a:srgbClr val="09294E"/>
              </a:buClr>
              <a:buSzPts val="800"/>
              <a:buNone/>
            </a:pPr>
            <a:r>
              <a:rPr lang="en-ZA" sz="800"/>
              <a:t>Chapter 8</a:t>
            </a:r>
            <a:endParaRPr sz="800"/>
          </a:p>
        </p:txBody>
      </p:sp>
      <p:sp>
        <p:nvSpPr>
          <p:cNvPr id="431" name="Google Shape;431;p38">
            <a:hlinkClick action="ppaction://hlinksldjump" r:id="rId3"/>
          </p:cNvPr>
          <p:cNvSpPr/>
          <p:nvPr/>
        </p:nvSpPr>
        <p:spPr>
          <a:xfrm>
            <a:off x="4657825" y="4697034"/>
            <a:ext cx="672600" cy="1533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800">
              <a:solidFill>
                <a:schemeClr val="lt1"/>
              </a:solidFill>
              <a:latin typeface="Open Sans"/>
              <a:ea typeface="Open Sans"/>
              <a:cs typeface="Open Sans"/>
              <a:sym typeface="Open Sans"/>
            </a:endParaRPr>
          </a:p>
        </p:txBody>
      </p:sp>
      <p:sp>
        <p:nvSpPr>
          <p:cNvPr id="432" name="Google Shape;432;p38">
            <a:hlinkClick action="ppaction://hlinksldjump" r:id="rId4"/>
          </p:cNvPr>
          <p:cNvSpPr/>
          <p:nvPr/>
        </p:nvSpPr>
        <p:spPr>
          <a:xfrm>
            <a:off x="5417449" y="4697034"/>
            <a:ext cx="681900" cy="1533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sp>
        <p:nvSpPr>
          <p:cNvPr id="433" name="Google Shape;433;p38">
            <a:hlinkClick action="ppaction://hlinksldjump" r:id="rId5"/>
          </p:cNvPr>
          <p:cNvSpPr/>
          <p:nvPr/>
        </p:nvSpPr>
        <p:spPr>
          <a:xfrm>
            <a:off x="6186552" y="4697034"/>
            <a:ext cx="681900" cy="1533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spTree>
  </p:cSld>
  <p:clrMapOvr>
    <a:masterClrMapping/>
  </p:clrMapOvr>
</p:sld>
</file>

<file path=ppt/theme/theme1.xml><?xml version="1.0" encoding="utf-8"?>
<a:theme xmlns:a="http://schemas.openxmlformats.org/drawingml/2006/main" xmlns:r="http://schemas.openxmlformats.org/officeDocument/2006/relationships" name="ICAT Slides Template">
  <a:themeElements>
    <a:clrScheme name="Simple Light">
      <a:dk1>
        <a:srgbClr val="9D97F0"/>
      </a:dk1>
      <a:lt1>
        <a:srgbClr val="FAFAFA"/>
      </a:lt1>
      <a:dk2>
        <a:srgbClr val="000A3A"/>
      </a:dk2>
      <a:lt2>
        <a:srgbClr val="E3E3E3"/>
      </a:lt2>
      <a:accent1>
        <a:srgbClr val="FF8E00"/>
      </a:accent1>
      <a:accent2>
        <a:srgbClr val="7E84A1"/>
      </a:accent2>
      <a:accent3>
        <a:srgbClr val="E4DEFF"/>
      </a:accent3>
      <a:accent4>
        <a:srgbClr val="FFF0DA"/>
      </a:accent4>
      <a:accent5>
        <a:srgbClr val="FFC465"/>
      </a:accent5>
      <a:accent6>
        <a:srgbClr val="FFD7B2"/>
      </a:accent6>
      <a:hlink>
        <a:srgbClr val="4A86E8"/>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